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modernComment_232_2A41CCA3.xml" ContentType="application/vnd.ms-powerpoint.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theme/themeOverride2.xml" ContentType="application/vnd.openxmlformats-officedocument.themeOverr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4" r:id="rId5"/>
    <p:sldMasterId id="2147483672" r:id="rId6"/>
  </p:sldMasterIdLst>
  <p:notesMasterIdLst>
    <p:notesMasterId r:id="rId319"/>
  </p:notesMasterIdLst>
  <p:sldIdLst>
    <p:sldId id="256" r:id="rId7"/>
    <p:sldId id="257" r:id="rId8"/>
    <p:sldId id="560" r:id="rId9"/>
    <p:sldId id="258" r:id="rId10"/>
    <p:sldId id="262" r:id="rId11"/>
    <p:sldId id="263" r:id="rId12"/>
    <p:sldId id="264" r:id="rId13"/>
    <p:sldId id="265" r:id="rId14"/>
    <p:sldId id="266" r:id="rId15"/>
    <p:sldId id="267" r:id="rId16"/>
    <p:sldId id="269" r:id="rId17"/>
    <p:sldId id="270" r:id="rId18"/>
    <p:sldId id="271" r:id="rId19"/>
    <p:sldId id="272" r:id="rId20"/>
    <p:sldId id="273" r:id="rId21"/>
    <p:sldId id="274" r:id="rId22"/>
    <p:sldId id="284" r:id="rId23"/>
    <p:sldId id="285" r:id="rId24"/>
    <p:sldId id="275" r:id="rId25"/>
    <p:sldId id="276" r:id="rId26"/>
    <p:sldId id="277" r:id="rId27"/>
    <p:sldId id="286" r:id="rId28"/>
    <p:sldId id="287" r:id="rId29"/>
    <p:sldId id="279" r:id="rId30"/>
    <p:sldId id="280" r:id="rId31"/>
    <p:sldId id="288" r:id="rId32"/>
    <p:sldId id="289" r:id="rId33"/>
    <p:sldId id="283" r:id="rId34"/>
    <p:sldId id="290" r:id="rId35"/>
    <p:sldId id="291" r:id="rId36"/>
    <p:sldId id="292" r:id="rId37"/>
    <p:sldId id="293"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3" r:id="rId54"/>
    <p:sldId id="314" r:id="rId55"/>
    <p:sldId id="315" r:id="rId56"/>
    <p:sldId id="316" r:id="rId57"/>
    <p:sldId id="317" r:id="rId58"/>
    <p:sldId id="318" r:id="rId59"/>
    <p:sldId id="319" r:id="rId60"/>
    <p:sldId id="320" r:id="rId61"/>
    <p:sldId id="321" r:id="rId62"/>
    <p:sldId id="322" r:id="rId63"/>
    <p:sldId id="561" r:id="rId64"/>
    <p:sldId id="323" r:id="rId65"/>
    <p:sldId id="324" r:id="rId66"/>
    <p:sldId id="325" r:id="rId67"/>
    <p:sldId id="326" r:id="rId68"/>
    <p:sldId id="327" r:id="rId69"/>
    <p:sldId id="328" r:id="rId70"/>
    <p:sldId id="329" r:id="rId71"/>
    <p:sldId id="330" r:id="rId72"/>
    <p:sldId id="331" r:id="rId73"/>
    <p:sldId id="404" r:id="rId74"/>
    <p:sldId id="405" r:id="rId75"/>
    <p:sldId id="406" r:id="rId76"/>
    <p:sldId id="407" r:id="rId77"/>
    <p:sldId id="411" r:id="rId78"/>
    <p:sldId id="412" r:id="rId79"/>
    <p:sldId id="413" r:id="rId80"/>
    <p:sldId id="414" r:id="rId81"/>
    <p:sldId id="415" r:id="rId82"/>
    <p:sldId id="416" r:id="rId83"/>
    <p:sldId id="417" r:id="rId84"/>
    <p:sldId id="443" r:id="rId85"/>
    <p:sldId id="444" r:id="rId86"/>
    <p:sldId id="445" r:id="rId87"/>
    <p:sldId id="446" r:id="rId88"/>
    <p:sldId id="447" r:id="rId89"/>
    <p:sldId id="448" r:id="rId90"/>
    <p:sldId id="268" r:id="rId91"/>
    <p:sldId id="515" r:id="rId92"/>
    <p:sldId id="517" r:id="rId93"/>
    <p:sldId id="518" r:id="rId94"/>
    <p:sldId id="519" r:id="rId95"/>
    <p:sldId id="562" r:id="rId96"/>
    <p:sldId id="520" r:id="rId97"/>
    <p:sldId id="563" r:id="rId98"/>
    <p:sldId id="521" r:id="rId99"/>
    <p:sldId id="564" r:id="rId100"/>
    <p:sldId id="522" r:id="rId101"/>
    <p:sldId id="523" r:id="rId102"/>
    <p:sldId id="600" r:id="rId103"/>
    <p:sldId id="527" r:id="rId104"/>
    <p:sldId id="603" r:id="rId105"/>
    <p:sldId id="528" r:id="rId106"/>
    <p:sldId id="529" r:id="rId107"/>
    <p:sldId id="599" r:id="rId108"/>
    <p:sldId id="530" r:id="rId109"/>
    <p:sldId id="531" r:id="rId110"/>
    <p:sldId id="532" r:id="rId111"/>
    <p:sldId id="533" r:id="rId112"/>
    <p:sldId id="535" r:id="rId113"/>
    <p:sldId id="536" r:id="rId114"/>
    <p:sldId id="537" r:id="rId115"/>
    <p:sldId id="534" r:id="rId116"/>
    <p:sldId id="565" r:id="rId117"/>
    <p:sldId id="552" r:id="rId118"/>
    <p:sldId id="553" r:id="rId119"/>
    <p:sldId id="610" r:id="rId120"/>
    <p:sldId id="611" r:id="rId121"/>
    <p:sldId id="554" r:id="rId122"/>
    <p:sldId id="612" r:id="rId123"/>
    <p:sldId id="613" r:id="rId124"/>
    <p:sldId id="556" r:id="rId125"/>
    <p:sldId id="616" r:id="rId126"/>
    <p:sldId id="620" r:id="rId127"/>
    <p:sldId id="559" r:id="rId128"/>
    <p:sldId id="618" r:id="rId129"/>
    <p:sldId id="624" r:id="rId130"/>
    <p:sldId id="558" r:id="rId131"/>
    <p:sldId id="617" r:id="rId132"/>
    <p:sldId id="623" r:id="rId133"/>
    <p:sldId id="605" r:id="rId134"/>
    <p:sldId id="498" r:id="rId135"/>
    <p:sldId id="499" r:id="rId136"/>
    <p:sldId id="501" r:id="rId137"/>
    <p:sldId id="502" r:id="rId138"/>
    <p:sldId id="503" r:id="rId139"/>
    <p:sldId id="504" r:id="rId140"/>
    <p:sldId id="505" r:id="rId141"/>
    <p:sldId id="506" r:id="rId142"/>
    <p:sldId id="507" r:id="rId143"/>
    <p:sldId id="508" r:id="rId144"/>
    <p:sldId id="509" r:id="rId145"/>
    <p:sldId id="510" r:id="rId146"/>
    <p:sldId id="511" r:id="rId147"/>
    <p:sldId id="512" r:id="rId148"/>
    <p:sldId id="513" r:id="rId149"/>
    <p:sldId id="350" r:id="rId150"/>
    <p:sldId id="349" r:id="rId151"/>
    <p:sldId id="514" r:id="rId152"/>
    <p:sldId id="351" r:id="rId153"/>
    <p:sldId id="352" r:id="rId154"/>
    <p:sldId id="566" r:id="rId155"/>
    <p:sldId id="567" r:id="rId156"/>
    <p:sldId id="353" r:id="rId157"/>
    <p:sldId id="354" r:id="rId158"/>
    <p:sldId id="568" r:id="rId159"/>
    <p:sldId id="569" r:id="rId160"/>
    <p:sldId id="355" r:id="rId161"/>
    <p:sldId id="356" r:id="rId162"/>
    <p:sldId id="601" r:id="rId163"/>
    <p:sldId id="602" r:id="rId164"/>
    <p:sldId id="357" r:id="rId165"/>
    <p:sldId id="358" r:id="rId166"/>
    <p:sldId id="570" r:id="rId167"/>
    <p:sldId id="571" r:id="rId168"/>
    <p:sldId id="359" r:id="rId169"/>
    <p:sldId id="360" r:id="rId170"/>
    <p:sldId id="572" r:id="rId171"/>
    <p:sldId id="574" r:id="rId172"/>
    <p:sldId id="361" r:id="rId173"/>
    <p:sldId id="362" r:id="rId174"/>
    <p:sldId id="575" r:id="rId175"/>
    <p:sldId id="576" r:id="rId176"/>
    <p:sldId id="369" r:id="rId177"/>
    <p:sldId id="370" r:id="rId178"/>
    <p:sldId id="606" r:id="rId179"/>
    <p:sldId id="607" r:id="rId180"/>
    <p:sldId id="363" r:id="rId181"/>
    <p:sldId id="364" r:id="rId182"/>
    <p:sldId id="577" r:id="rId183"/>
    <p:sldId id="578" r:id="rId184"/>
    <p:sldId id="365" r:id="rId185"/>
    <p:sldId id="366" r:id="rId186"/>
    <p:sldId id="579" r:id="rId187"/>
    <p:sldId id="580" r:id="rId188"/>
    <p:sldId id="367" r:id="rId189"/>
    <p:sldId id="368" r:id="rId190"/>
    <p:sldId id="581" r:id="rId191"/>
    <p:sldId id="582" r:id="rId192"/>
    <p:sldId id="371" r:id="rId193"/>
    <p:sldId id="372" r:id="rId194"/>
    <p:sldId id="585" r:id="rId195"/>
    <p:sldId id="586" r:id="rId196"/>
    <p:sldId id="373" r:id="rId197"/>
    <p:sldId id="374" r:id="rId198"/>
    <p:sldId id="587" r:id="rId199"/>
    <p:sldId id="588" r:id="rId200"/>
    <p:sldId id="375" r:id="rId201"/>
    <p:sldId id="376" r:id="rId202"/>
    <p:sldId id="589" r:id="rId203"/>
    <p:sldId id="590" r:id="rId204"/>
    <p:sldId id="377" r:id="rId205"/>
    <p:sldId id="378" r:id="rId206"/>
    <p:sldId id="591" r:id="rId207"/>
    <p:sldId id="592" r:id="rId208"/>
    <p:sldId id="379" r:id="rId209"/>
    <p:sldId id="380" r:id="rId210"/>
    <p:sldId id="593" r:id="rId211"/>
    <p:sldId id="594" r:id="rId212"/>
    <p:sldId id="381" r:id="rId213"/>
    <p:sldId id="382" r:id="rId214"/>
    <p:sldId id="595" r:id="rId215"/>
    <p:sldId id="596" r:id="rId216"/>
    <p:sldId id="550" r:id="rId217"/>
    <p:sldId id="551" r:id="rId218"/>
    <p:sldId id="597" r:id="rId219"/>
    <p:sldId id="598" r:id="rId220"/>
    <p:sldId id="625" r:id="rId221"/>
    <p:sldId id="633" r:id="rId222"/>
    <p:sldId id="634" r:id="rId223"/>
    <p:sldId id="643" r:id="rId224"/>
    <p:sldId id="644" r:id="rId225"/>
    <p:sldId id="636" r:id="rId226"/>
    <p:sldId id="635" r:id="rId227"/>
    <p:sldId id="637" r:id="rId228"/>
    <p:sldId id="638" r:id="rId229"/>
    <p:sldId id="639" r:id="rId230"/>
    <p:sldId id="640" r:id="rId231"/>
    <p:sldId id="641" r:id="rId232"/>
    <p:sldId id="642" r:id="rId233"/>
    <p:sldId id="645" r:id="rId234"/>
    <p:sldId id="646" r:id="rId235"/>
    <p:sldId id="647" r:id="rId236"/>
    <p:sldId id="648" r:id="rId237"/>
    <p:sldId id="539" r:id="rId238"/>
    <p:sldId id="540" r:id="rId239"/>
    <p:sldId id="541" r:id="rId240"/>
    <p:sldId id="542" r:id="rId241"/>
    <p:sldId id="543" r:id="rId242"/>
    <p:sldId id="544" r:id="rId243"/>
    <p:sldId id="545" r:id="rId244"/>
    <p:sldId id="546" r:id="rId245"/>
    <p:sldId id="548" r:id="rId246"/>
    <p:sldId id="549" r:id="rId247"/>
    <p:sldId id="547" r:id="rId248"/>
    <p:sldId id="538" r:id="rId249"/>
    <p:sldId id="478" r:id="rId250"/>
    <p:sldId id="496" r:id="rId251"/>
    <p:sldId id="495" r:id="rId252"/>
    <p:sldId id="339" r:id="rId253"/>
    <p:sldId id="341" r:id="rId254"/>
    <p:sldId id="342" r:id="rId255"/>
    <p:sldId id="343" r:id="rId256"/>
    <p:sldId id="385" r:id="rId257"/>
    <p:sldId id="344" r:id="rId258"/>
    <p:sldId id="386" r:id="rId259"/>
    <p:sldId id="387" r:id="rId260"/>
    <p:sldId id="388" r:id="rId261"/>
    <p:sldId id="389" r:id="rId262"/>
    <p:sldId id="390" r:id="rId263"/>
    <p:sldId id="391" r:id="rId264"/>
    <p:sldId id="392" r:id="rId265"/>
    <p:sldId id="393" r:id="rId266"/>
    <p:sldId id="394" r:id="rId267"/>
    <p:sldId id="395" r:id="rId268"/>
    <p:sldId id="396" r:id="rId269"/>
    <p:sldId id="397" r:id="rId270"/>
    <p:sldId id="398" r:id="rId271"/>
    <p:sldId id="399" r:id="rId272"/>
    <p:sldId id="455" r:id="rId273"/>
    <p:sldId id="400" r:id="rId274"/>
    <p:sldId id="456" r:id="rId275"/>
    <p:sldId id="453" r:id="rId276"/>
    <p:sldId id="454" r:id="rId277"/>
    <p:sldId id="401" r:id="rId278"/>
    <p:sldId id="457" r:id="rId279"/>
    <p:sldId id="458" r:id="rId280"/>
    <p:sldId id="403" r:id="rId281"/>
    <p:sldId id="459" r:id="rId282"/>
    <p:sldId id="460" r:id="rId283"/>
    <p:sldId id="461" r:id="rId284"/>
    <p:sldId id="462" r:id="rId285"/>
    <p:sldId id="464" r:id="rId286"/>
    <p:sldId id="465" r:id="rId287"/>
    <p:sldId id="466" r:id="rId288"/>
    <p:sldId id="467" r:id="rId289"/>
    <p:sldId id="469" r:id="rId290"/>
    <p:sldId id="468" r:id="rId291"/>
    <p:sldId id="470" r:id="rId292"/>
    <p:sldId id="471" r:id="rId293"/>
    <p:sldId id="472" r:id="rId294"/>
    <p:sldId id="480" r:id="rId295"/>
    <p:sldId id="481" r:id="rId296"/>
    <p:sldId id="482" r:id="rId297"/>
    <p:sldId id="487" r:id="rId298"/>
    <p:sldId id="488" r:id="rId299"/>
    <p:sldId id="493" r:id="rId300"/>
    <p:sldId id="494" r:id="rId301"/>
    <p:sldId id="627" r:id="rId302"/>
    <p:sldId id="629" r:id="rId303"/>
    <p:sldId id="632" r:id="rId304"/>
    <p:sldId id="630" r:id="rId305"/>
    <p:sldId id="631" r:id="rId306"/>
    <p:sldId id="473" r:id="rId307"/>
    <p:sldId id="483" r:id="rId308"/>
    <p:sldId id="484" r:id="rId309"/>
    <p:sldId id="485" r:id="rId310"/>
    <p:sldId id="474" r:id="rId311"/>
    <p:sldId id="486" r:id="rId312"/>
    <p:sldId id="489" r:id="rId313"/>
    <p:sldId id="491" r:id="rId314"/>
    <p:sldId id="492" r:id="rId315"/>
    <p:sldId id="490" r:id="rId316"/>
    <p:sldId id="475" r:id="rId317"/>
    <p:sldId id="476" r:id="rId318"/>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1C98C4A-546C-1B5A-79A3-FA5F94540015}" name="Jonathan Eduardo Garcia Garcia" initials="JG" userId="S::jgarciag1404@alumno.ipn.mx::20d1b711-5ec0-480a-90a1-1f94a754628b" providerId="AD"/>
  <p188:author id="{8544FFFC-764F-05A7-70D8-3AD641E89CCB}" name="Daniel Antonio Jimenez Angeles" initials="DJ" userId="Daniel Antonio Jimenez Angele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880"/>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93977C-B5F4-4D5D-BA32-52588209F90F}" v="208" dt="2022-12-02T16:20:31.703"/>
    <p1510:client id="{831824BC-8AD6-4257-912A-EF1E6D539BC2}" vWet="2" dt="2022-12-01T19:22:18.037"/>
  </p1510:revLst>
</p1510:revInfo>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0" d="100"/>
          <a:sy n="130" d="100"/>
        </p:scale>
        <p:origin x="77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99" Type="http://schemas.openxmlformats.org/officeDocument/2006/relationships/slide" Target="slides/slide293.xml"/><Relationship Id="rId21" Type="http://schemas.openxmlformats.org/officeDocument/2006/relationships/slide" Target="slides/slide15.xml"/><Relationship Id="rId63" Type="http://schemas.openxmlformats.org/officeDocument/2006/relationships/slide" Target="slides/slide57.xml"/><Relationship Id="rId159" Type="http://schemas.openxmlformats.org/officeDocument/2006/relationships/slide" Target="slides/slide153.xml"/><Relationship Id="rId324" Type="http://schemas.microsoft.com/office/2015/10/relationships/revisionInfo" Target="revisionInfo.xml"/><Relationship Id="rId170" Type="http://schemas.openxmlformats.org/officeDocument/2006/relationships/slide" Target="slides/slide164.xml"/><Relationship Id="rId226" Type="http://schemas.openxmlformats.org/officeDocument/2006/relationships/slide" Target="slides/slide220.xml"/><Relationship Id="rId268" Type="http://schemas.openxmlformats.org/officeDocument/2006/relationships/slide" Target="slides/slide262.xml"/><Relationship Id="rId32" Type="http://schemas.openxmlformats.org/officeDocument/2006/relationships/slide" Target="slides/slide26.xml"/><Relationship Id="rId74" Type="http://schemas.openxmlformats.org/officeDocument/2006/relationships/slide" Target="slides/slide68.xml"/><Relationship Id="rId128" Type="http://schemas.openxmlformats.org/officeDocument/2006/relationships/slide" Target="slides/slide122.xml"/><Relationship Id="rId5" Type="http://schemas.openxmlformats.org/officeDocument/2006/relationships/slideMaster" Target="slideMasters/slideMaster2.xml"/><Relationship Id="rId181" Type="http://schemas.openxmlformats.org/officeDocument/2006/relationships/slide" Target="slides/slide175.xml"/><Relationship Id="rId237" Type="http://schemas.openxmlformats.org/officeDocument/2006/relationships/slide" Target="slides/slide231.xml"/><Relationship Id="rId279" Type="http://schemas.openxmlformats.org/officeDocument/2006/relationships/slide" Target="slides/slide273.xml"/><Relationship Id="rId43" Type="http://schemas.openxmlformats.org/officeDocument/2006/relationships/slide" Target="slides/slide37.xml"/><Relationship Id="rId139" Type="http://schemas.openxmlformats.org/officeDocument/2006/relationships/slide" Target="slides/slide133.xml"/><Relationship Id="rId290" Type="http://schemas.openxmlformats.org/officeDocument/2006/relationships/slide" Target="slides/slide284.xml"/><Relationship Id="rId304" Type="http://schemas.openxmlformats.org/officeDocument/2006/relationships/slide" Target="slides/slide298.xml"/><Relationship Id="rId85" Type="http://schemas.openxmlformats.org/officeDocument/2006/relationships/slide" Target="slides/slide79.xml"/><Relationship Id="rId150" Type="http://schemas.openxmlformats.org/officeDocument/2006/relationships/slide" Target="slides/slide144.xml"/><Relationship Id="rId192" Type="http://schemas.openxmlformats.org/officeDocument/2006/relationships/slide" Target="slides/slide186.xml"/><Relationship Id="rId206" Type="http://schemas.openxmlformats.org/officeDocument/2006/relationships/slide" Target="slides/slide200.xml"/><Relationship Id="rId248" Type="http://schemas.openxmlformats.org/officeDocument/2006/relationships/slide" Target="slides/slide242.xml"/><Relationship Id="rId12" Type="http://schemas.openxmlformats.org/officeDocument/2006/relationships/slide" Target="slides/slide6.xml"/><Relationship Id="rId108" Type="http://schemas.openxmlformats.org/officeDocument/2006/relationships/slide" Target="slides/slide102.xml"/><Relationship Id="rId315" Type="http://schemas.openxmlformats.org/officeDocument/2006/relationships/slide" Target="slides/slide309.xml"/><Relationship Id="rId54" Type="http://schemas.openxmlformats.org/officeDocument/2006/relationships/slide" Target="slides/slide48.xml"/><Relationship Id="rId96" Type="http://schemas.openxmlformats.org/officeDocument/2006/relationships/slide" Target="slides/slide90.xml"/><Relationship Id="rId161" Type="http://schemas.openxmlformats.org/officeDocument/2006/relationships/slide" Target="slides/slide155.xml"/><Relationship Id="rId217" Type="http://schemas.openxmlformats.org/officeDocument/2006/relationships/slide" Target="slides/slide211.xml"/><Relationship Id="rId259" Type="http://schemas.openxmlformats.org/officeDocument/2006/relationships/slide" Target="slides/slide253.xml"/><Relationship Id="rId23" Type="http://schemas.openxmlformats.org/officeDocument/2006/relationships/slide" Target="slides/slide17.xml"/><Relationship Id="rId119" Type="http://schemas.openxmlformats.org/officeDocument/2006/relationships/slide" Target="slides/slide113.xml"/><Relationship Id="rId270" Type="http://schemas.openxmlformats.org/officeDocument/2006/relationships/slide" Target="slides/slide264.xml"/><Relationship Id="rId65" Type="http://schemas.openxmlformats.org/officeDocument/2006/relationships/slide" Target="slides/slide59.xml"/><Relationship Id="rId130" Type="http://schemas.openxmlformats.org/officeDocument/2006/relationships/slide" Target="slides/slide124.xml"/><Relationship Id="rId172" Type="http://schemas.openxmlformats.org/officeDocument/2006/relationships/slide" Target="slides/slide166.xml"/><Relationship Id="rId228" Type="http://schemas.openxmlformats.org/officeDocument/2006/relationships/slide" Target="slides/slide222.xml"/><Relationship Id="rId281" Type="http://schemas.openxmlformats.org/officeDocument/2006/relationships/slide" Target="slides/slide275.xml"/><Relationship Id="rId34" Type="http://schemas.openxmlformats.org/officeDocument/2006/relationships/slide" Target="slides/slide28.xml"/><Relationship Id="rId76" Type="http://schemas.openxmlformats.org/officeDocument/2006/relationships/slide" Target="slides/slide70.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18" Type="http://schemas.openxmlformats.org/officeDocument/2006/relationships/slide" Target="slides/slide212.xml"/><Relationship Id="rId239" Type="http://schemas.openxmlformats.org/officeDocument/2006/relationships/slide" Target="slides/slide233.xml"/><Relationship Id="rId250" Type="http://schemas.openxmlformats.org/officeDocument/2006/relationships/slide" Target="slides/slide244.xml"/><Relationship Id="rId271" Type="http://schemas.openxmlformats.org/officeDocument/2006/relationships/slide" Target="slides/slide265.xml"/><Relationship Id="rId292" Type="http://schemas.openxmlformats.org/officeDocument/2006/relationships/slide" Target="slides/slide286.xml"/><Relationship Id="rId306" Type="http://schemas.openxmlformats.org/officeDocument/2006/relationships/slide" Target="slides/slide300.xml"/><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208" Type="http://schemas.openxmlformats.org/officeDocument/2006/relationships/slide" Target="slides/slide202.xml"/><Relationship Id="rId229" Type="http://schemas.openxmlformats.org/officeDocument/2006/relationships/slide" Target="slides/slide223.xml"/><Relationship Id="rId240" Type="http://schemas.openxmlformats.org/officeDocument/2006/relationships/slide" Target="slides/slide234.xml"/><Relationship Id="rId261" Type="http://schemas.openxmlformats.org/officeDocument/2006/relationships/slide" Target="slides/slide255.xml"/><Relationship Id="rId14" Type="http://schemas.openxmlformats.org/officeDocument/2006/relationships/slide" Target="slides/slide8.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282" Type="http://schemas.openxmlformats.org/officeDocument/2006/relationships/slide" Target="slides/slide276.xml"/><Relationship Id="rId317" Type="http://schemas.openxmlformats.org/officeDocument/2006/relationships/slide" Target="slides/slide311.xml"/><Relationship Id="rId8" Type="http://schemas.openxmlformats.org/officeDocument/2006/relationships/slide" Target="slides/slide2.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219" Type="http://schemas.openxmlformats.org/officeDocument/2006/relationships/slide" Target="slides/slide213.xml"/><Relationship Id="rId230" Type="http://schemas.openxmlformats.org/officeDocument/2006/relationships/slide" Target="slides/slide224.xml"/><Relationship Id="rId251" Type="http://schemas.openxmlformats.org/officeDocument/2006/relationships/slide" Target="slides/slide245.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72" Type="http://schemas.openxmlformats.org/officeDocument/2006/relationships/slide" Target="slides/slide266.xml"/><Relationship Id="rId293" Type="http://schemas.openxmlformats.org/officeDocument/2006/relationships/slide" Target="slides/slide287.xml"/><Relationship Id="rId307" Type="http://schemas.openxmlformats.org/officeDocument/2006/relationships/slide" Target="slides/slide301.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95" Type="http://schemas.openxmlformats.org/officeDocument/2006/relationships/slide" Target="slides/slide189.xml"/><Relationship Id="rId209" Type="http://schemas.openxmlformats.org/officeDocument/2006/relationships/slide" Target="slides/slide203.xml"/><Relationship Id="rId220" Type="http://schemas.openxmlformats.org/officeDocument/2006/relationships/slide" Target="slides/slide214.xml"/><Relationship Id="rId241" Type="http://schemas.openxmlformats.org/officeDocument/2006/relationships/slide" Target="slides/slide23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262" Type="http://schemas.openxmlformats.org/officeDocument/2006/relationships/slide" Target="slides/slide256.xml"/><Relationship Id="rId283" Type="http://schemas.openxmlformats.org/officeDocument/2006/relationships/slide" Target="slides/slide277.xml"/><Relationship Id="rId318" Type="http://schemas.openxmlformats.org/officeDocument/2006/relationships/slide" Target="slides/slide312.xml"/><Relationship Id="rId78" Type="http://schemas.openxmlformats.org/officeDocument/2006/relationships/slide" Target="slides/slide72.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64" Type="http://schemas.openxmlformats.org/officeDocument/2006/relationships/slide" Target="slides/slide158.xml"/><Relationship Id="rId185" Type="http://schemas.openxmlformats.org/officeDocument/2006/relationships/slide" Target="slides/slide179.xml"/><Relationship Id="rId9" Type="http://schemas.openxmlformats.org/officeDocument/2006/relationships/slide" Target="slides/slide3.xml"/><Relationship Id="rId210" Type="http://schemas.openxmlformats.org/officeDocument/2006/relationships/slide" Target="slides/slide204.xml"/><Relationship Id="rId26" Type="http://schemas.openxmlformats.org/officeDocument/2006/relationships/slide" Target="slides/slide20.xml"/><Relationship Id="rId231" Type="http://schemas.openxmlformats.org/officeDocument/2006/relationships/slide" Target="slides/slide225.xml"/><Relationship Id="rId252" Type="http://schemas.openxmlformats.org/officeDocument/2006/relationships/slide" Target="slides/slide246.xml"/><Relationship Id="rId273" Type="http://schemas.openxmlformats.org/officeDocument/2006/relationships/slide" Target="slides/slide267.xml"/><Relationship Id="rId294" Type="http://schemas.openxmlformats.org/officeDocument/2006/relationships/slide" Target="slides/slide288.xml"/><Relationship Id="rId308" Type="http://schemas.openxmlformats.org/officeDocument/2006/relationships/slide" Target="slides/slide302.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242" Type="http://schemas.openxmlformats.org/officeDocument/2006/relationships/slide" Target="slides/slide236.xml"/><Relationship Id="rId263" Type="http://schemas.openxmlformats.org/officeDocument/2006/relationships/slide" Target="slides/slide257.xml"/><Relationship Id="rId284" Type="http://schemas.openxmlformats.org/officeDocument/2006/relationships/slide" Target="slides/slide278.xml"/><Relationship Id="rId319" Type="http://schemas.openxmlformats.org/officeDocument/2006/relationships/notesMaster" Target="notesMasters/notesMaster1.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11" Type="http://schemas.openxmlformats.org/officeDocument/2006/relationships/slide" Target="slides/slide205.xml"/><Relationship Id="rId232" Type="http://schemas.openxmlformats.org/officeDocument/2006/relationships/slide" Target="slides/slide226.xml"/><Relationship Id="rId253" Type="http://schemas.openxmlformats.org/officeDocument/2006/relationships/slide" Target="slides/slide247.xml"/><Relationship Id="rId274" Type="http://schemas.openxmlformats.org/officeDocument/2006/relationships/slide" Target="slides/slide268.xml"/><Relationship Id="rId295" Type="http://schemas.openxmlformats.org/officeDocument/2006/relationships/slide" Target="slides/slide289.xml"/><Relationship Id="rId309" Type="http://schemas.openxmlformats.org/officeDocument/2006/relationships/slide" Target="slides/slide303.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320" Type="http://schemas.openxmlformats.org/officeDocument/2006/relationships/presProps" Target="presProps.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slide" Target="slides/slide195.xml"/><Relationship Id="rId222" Type="http://schemas.openxmlformats.org/officeDocument/2006/relationships/slide" Target="slides/slide216.xml"/><Relationship Id="rId243" Type="http://schemas.openxmlformats.org/officeDocument/2006/relationships/slide" Target="slides/slide237.xml"/><Relationship Id="rId264" Type="http://schemas.openxmlformats.org/officeDocument/2006/relationships/slide" Target="slides/slide258.xml"/><Relationship Id="rId285" Type="http://schemas.openxmlformats.org/officeDocument/2006/relationships/slide" Target="slides/slide27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310" Type="http://schemas.openxmlformats.org/officeDocument/2006/relationships/slide" Target="slides/slide304.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12" Type="http://schemas.openxmlformats.org/officeDocument/2006/relationships/slide" Target="slides/slide206.xml"/><Relationship Id="rId233" Type="http://schemas.openxmlformats.org/officeDocument/2006/relationships/slide" Target="slides/slide227.xml"/><Relationship Id="rId254" Type="http://schemas.openxmlformats.org/officeDocument/2006/relationships/slide" Target="slides/slide248.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275" Type="http://schemas.openxmlformats.org/officeDocument/2006/relationships/slide" Target="slides/slide269.xml"/><Relationship Id="rId296" Type="http://schemas.openxmlformats.org/officeDocument/2006/relationships/slide" Target="slides/slide290.xml"/><Relationship Id="rId300" Type="http://schemas.openxmlformats.org/officeDocument/2006/relationships/slide" Target="slides/slide294.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321" Type="http://schemas.openxmlformats.org/officeDocument/2006/relationships/viewProps" Target="viewProps.xml"/><Relationship Id="rId202" Type="http://schemas.openxmlformats.org/officeDocument/2006/relationships/slide" Target="slides/slide196.xml"/><Relationship Id="rId223" Type="http://schemas.openxmlformats.org/officeDocument/2006/relationships/slide" Target="slides/slide217.xml"/><Relationship Id="rId244" Type="http://schemas.openxmlformats.org/officeDocument/2006/relationships/slide" Target="slides/slide238.xml"/><Relationship Id="rId18" Type="http://schemas.openxmlformats.org/officeDocument/2006/relationships/slide" Target="slides/slide12.xml"/><Relationship Id="rId39" Type="http://schemas.openxmlformats.org/officeDocument/2006/relationships/slide" Target="slides/slide33.xml"/><Relationship Id="rId265" Type="http://schemas.openxmlformats.org/officeDocument/2006/relationships/slide" Target="slides/slide259.xml"/><Relationship Id="rId286" Type="http://schemas.openxmlformats.org/officeDocument/2006/relationships/slide" Target="slides/slide280.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311" Type="http://schemas.openxmlformats.org/officeDocument/2006/relationships/slide" Target="slides/slide305.xml"/><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slide" Target="slides/slide207.xml"/><Relationship Id="rId234" Type="http://schemas.openxmlformats.org/officeDocument/2006/relationships/slide" Target="slides/slide228.xml"/><Relationship Id="rId2" Type="http://schemas.openxmlformats.org/officeDocument/2006/relationships/customXml" Target="../customXml/item2.xml"/><Relationship Id="rId29" Type="http://schemas.openxmlformats.org/officeDocument/2006/relationships/slide" Target="slides/slide23.xml"/><Relationship Id="rId255" Type="http://schemas.openxmlformats.org/officeDocument/2006/relationships/slide" Target="slides/slide249.xml"/><Relationship Id="rId276" Type="http://schemas.openxmlformats.org/officeDocument/2006/relationships/slide" Target="slides/slide270.xml"/><Relationship Id="rId297" Type="http://schemas.openxmlformats.org/officeDocument/2006/relationships/slide" Target="slides/slide291.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301" Type="http://schemas.openxmlformats.org/officeDocument/2006/relationships/slide" Target="slides/slide295.xml"/><Relationship Id="rId322"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 Id="rId19" Type="http://schemas.openxmlformats.org/officeDocument/2006/relationships/slide" Target="slides/slide13.xml"/><Relationship Id="rId224" Type="http://schemas.openxmlformats.org/officeDocument/2006/relationships/slide" Target="slides/slide218.xml"/><Relationship Id="rId245" Type="http://schemas.openxmlformats.org/officeDocument/2006/relationships/slide" Target="slides/slide239.xml"/><Relationship Id="rId266" Type="http://schemas.openxmlformats.org/officeDocument/2006/relationships/slide" Target="slides/slide260.xml"/><Relationship Id="rId287" Type="http://schemas.openxmlformats.org/officeDocument/2006/relationships/slide" Target="slides/slide281.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312" Type="http://schemas.openxmlformats.org/officeDocument/2006/relationships/slide" Target="slides/slide306.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 Type="http://schemas.openxmlformats.org/officeDocument/2006/relationships/customXml" Target="../customXml/item3.xml"/><Relationship Id="rId214" Type="http://schemas.openxmlformats.org/officeDocument/2006/relationships/slide" Target="slides/slide208.xml"/><Relationship Id="rId235" Type="http://schemas.openxmlformats.org/officeDocument/2006/relationships/slide" Target="slides/slide229.xml"/><Relationship Id="rId256" Type="http://schemas.openxmlformats.org/officeDocument/2006/relationships/slide" Target="slides/slide250.xml"/><Relationship Id="rId277" Type="http://schemas.openxmlformats.org/officeDocument/2006/relationships/slide" Target="slides/slide271.xml"/><Relationship Id="rId298" Type="http://schemas.openxmlformats.org/officeDocument/2006/relationships/slide" Target="slides/slide292.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302" Type="http://schemas.openxmlformats.org/officeDocument/2006/relationships/slide" Target="slides/slide296.xml"/><Relationship Id="rId323"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179" Type="http://schemas.openxmlformats.org/officeDocument/2006/relationships/slide" Target="slides/slide173.xml"/><Relationship Id="rId190" Type="http://schemas.openxmlformats.org/officeDocument/2006/relationships/slide" Target="slides/slide184.xml"/><Relationship Id="rId204" Type="http://schemas.openxmlformats.org/officeDocument/2006/relationships/slide" Target="slides/slide198.xml"/><Relationship Id="rId225" Type="http://schemas.openxmlformats.org/officeDocument/2006/relationships/slide" Target="slides/slide219.xml"/><Relationship Id="rId246" Type="http://schemas.openxmlformats.org/officeDocument/2006/relationships/slide" Target="slides/slide240.xml"/><Relationship Id="rId267" Type="http://schemas.openxmlformats.org/officeDocument/2006/relationships/slide" Target="slides/slide261.xml"/><Relationship Id="rId288" Type="http://schemas.openxmlformats.org/officeDocument/2006/relationships/slide" Target="slides/slide282.xml"/><Relationship Id="rId106" Type="http://schemas.openxmlformats.org/officeDocument/2006/relationships/slide" Target="slides/slide100.xml"/><Relationship Id="rId127" Type="http://schemas.openxmlformats.org/officeDocument/2006/relationships/slide" Target="slides/slide121.xml"/><Relationship Id="rId313" Type="http://schemas.openxmlformats.org/officeDocument/2006/relationships/slide" Target="slides/slide307.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94" Type="http://schemas.openxmlformats.org/officeDocument/2006/relationships/slide" Target="slides/slide88.xml"/><Relationship Id="rId148" Type="http://schemas.openxmlformats.org/officeDocument/2006/relationships/slide" Target="slides/slide142.xml"/><Relationship Id="rId169" Type="http://schemas.openxmlformats.org/officeDocument/2006/relationships/slide" Target="slides/slide163.xml"/><Relationship Id="rId4" Type="http://schemas.openxmlformats.org/officeDocument/2006/relationships/slideMaster" Target="slideMasters/slideMaster1.xml"/><Relationship Id="rId180" Type="http://schemas.openxmlformats.org/officeDocument/2006/relationships/slide" Target="slides/slide174.xml"/><Relationship Id="rId215" Type="http://schemas.openxmlformats.org/officeDocument/2006/relationships/slide" Target="slides/slide209.xml"/><Relationship Id="rId236" Type="http://schemas.openxmlformats.org/officeDocument/2006/relationships/slide" Target="slides/slide230.xml"/><Relationship Id="rId257" Type="http://schemas.openxmlformats.org/officeDocument/2006/relationships/slide" Target="slides/slide251.xml"/><Relationship Id="rId278" Type="http://schemas.openxmlformats.org/officeDocument/2006/relationships/slide" Target="slides/slide272.xml"/><Relationship Id="rId303" Type="http://schemas.openxmlformats.org/officeDocument/2006/relationships/slide" Target="slides/slide297.xml"/><Relationship Id="rId42" Type="http://schemas.openxmlformats.org/officeDocument/2006/relationships/slide" Target="slides/slide36.xml"/><Relationship Id="rId84" Type="http://schemas.openxmlformats.org/officeDocument/2006/relationships/slide" Target="slides/slide78.xml"/><Relationship Id="rId138" Type="http://schemas.openxmlformats.org/officeDocument/2006/relationships/slide" Target="slides/slide132.xml"/><Relationship Id="rId191" Type="http://schemas.openxmlformats.org/officeDocument/2006/relationships/slide" Target="slides/slide185.xml"/><Relationship Id="rId205" Type="http://schemas.openxmlformats.org/officeDocument/2006/relationships/slide" Target="slides/slide199.xml"/><Relationship Id="rId247" Type="http://schemas.openxmlformats.org/officeDocument/2006/relationships/slide" Target="slides/slide241.xml"/><Relationship Id="rId107" Type="http://schemas.openxmlformats.org/officeDocument/2006/relationships/slide" Target="slides/slide101.xml"/><Relationship Id="rId289" Type="http://schemas.openxmlformats.org/officeDocument/2006/relationships/slide" Target="slides/slide283.xml"/><Relationship Id="rId11" Type="http://schemas.openxmlformats.org/officeDocument/2006/relationships/slide" Target="slides/slide5.xml"/><Relationship Id="rId53" Type="http://schemas.openxmlformats.org/officeDocument/2006/relationships/slide" Target="slides/slide47.xml"/><Relationship Id="rId149" Type="http://schemas.openxmlformats.org/officeDocument/2006/relationships/slide" Target="slides/slide143.xml"/><Relationship Id="rId314" Type="http://schemas.openxmlformats.org/officeDocument/2006/relationships/slide" Target="slides/slide308.xml"/><Relationship Id="rId95" Type="http://schemas.openxmlformats.org/officeDocument/2006/relationships/slide" Target="slides/slide89.xml"/><Relationship Id="rId160" Type="http://schemas.openxmlformats.org/officeDocument/2006/relationships/slide" Target="slides/slide154.xml"/><Relationship Id="rId216" Type="http://schemas.openxmlformats.org/officeDocument/2006/relationships/slide" Target="slides/slide210.xml"/><Relationship Id="rId258" Type="http://schemas.openxmlformats.org/officeDocument/2006/relationships/slide" Target="slides/slide252.xml"/><Relationship Id="rId22" Type="http://schemas.openxmlformats.org/officeDocument/2006/relationships/slide" Target="slides/slide16.xml"/><Relationship Id="rId64" Type="http://schemas.openxmlformats.org/officeDocument/2006/relationships/slide" Target="slides/slide58.xml"/><Relationship Id="rId118" Type="http://schemas.openxmlformats.org/officeDocument/2006/relationships/slide" Target="slides/slide112.xml"/><Relationship Id="rId325" Type="http://schemas.microsoft.com/office/2018/10/relationships/authors" Target="authors.xml"/><Relationship Id="rId171" Type="http://schemas.openxmlformats.org/officeDocument/2006/relationships/slide" Target="slides/slide165.xml"/><Relationship Id="rId227" Type="http://schemas.openxmlformats.org/officeDocument/2006/relationships/slide" Target="slides/slide221.xml"/><Relationship Id="rId269" Type="http://schemas.openxmlformats.org/officeDocument/2006/relationships/slide" Target="slides/slide263.xml"/><Relationship Id="rId33" Type="http://schemas.openxmlformats.org/officeDocument/2006/relationships/slide" Target="slides/slide27.xml"/><Relationship Id="rId129" Type="http://schemas.openxmlformats.org/officeDocument/2006/relationships/slide" Target="slides/slide123.xml"/><Relationship Id="rId280" Type="http://schemas.openxmlformats.org/officeDocument/2006/relationships/slide" Target="slides/slide274.xml"/><Relationship Id="rId75" Type="http://schemas.openxmlformats.org/officeDocument/2006/relationships/slide" Target="slides/slide69.xml"/><Relationship Id="rId140" Type="http://schemas.openxmlformats.org/officeDocument/2006/relationships/slide" Target="slides/slide134.xml"/><Relationship Id="rId182" Type="http://schemas.openxmlformats.org/officeDocument/2006/relationships/slide" Target="slides/slide176.xml"/><Relationship Id="rId6" Type="http://schemas.openxmlformats.org/officeDocument/2006/relationships/slideMaster" Target="slideMasters/slideMaster3.xml"/><Relationship Id="rId238" Type="http://schemas.openxmlformats.org/officeDocument/2006/relationships/slide" Target="slides/slide232.xml"/><Relationship Id="rId291" Type="http://schemas.openxmlformats.org/officeDocument/2006/relationships/slide" Target="slides/slide285.xml"/><Relationship Id="rId305" Type="http://schemas.openxmlformats.org/officeDocument/2006/relationships/slide" Target="slides/slide299.xml"/><Relationship Id="rId44" Type="http://schemas.openxmlformats.org/officeDocument/2006/relationships/slide" Target="slides/slide38.xml"/><Relationship Id="rId86" Type="http://schemas.openxmlformats.org/officeDocument/2006/relationships/slide" Target="slides/slide80.xml"/><Relationship Id="rId151" Type="http://schemas.openxmlformats.org/officeDocument/2006/relationships/slide" Target="slides/slide145.xml"/><Relationship Id="rId193" Type="http://schemas.openxmlformats.org/officeDocument/2006/relationships/slide" Target="slides/slide187.xml"/><Relationship Id="rId207" Type="http://schemas.openxmlformats.org/officeDocument/2006/relationships/slide" Target="slides/slide201.xml"/><Relationship Id="rId249" Type="http://schemas.openxmlformats.org/officeDocument/2006/relationships/slide" Target="slides/slide243.xml"/><Relationship Id="rId13" Type="http://schemas.openxmlformats.org/officeDocument/2006/relationships/slide" Target="slides/slide7.xml"/><Relationship Id="rId109" Type="http://schemas.openxmlformats.org/officeDocument/2006/relationships/slide" Target="slides/slide103.xml"/><Relationship Id="rId260" Type="http://schemas.openxmlformats.org/officeDocument/2006/relationships/slide" Target="slides/slide254.xml"/><Relationship Id="rId316" Type="http://schemas.openxmlformats.org/officeDocument/2006/relationships/slide" Target="slides/slide310.xml"/><Relationship Id="rId55" Type="http://schemas.openxmlformats.org/officeDocument/2006/relationships/slide" Target="slides/slide49.xml"/><Relationship Id="rId97" Type="http://schemas.openxmlformats.org/officeDocument/2006/relationships/slide" Target="slides/slide91.xml"/><Relationship Id="rId120" Type="http://schemas.openxmlformats.org/officeDocument/2006/relationships/slide" Target="slides/slide114.xml"/></Relationships>
</file>

<file path=ppt/comments/modernComment_232_2A41CCA3.xml><?xml version="1.0" encoding="utf-8"?>
<p188:cmLst xmlns:a="http://schemas.openxmlformats.org/drawingml/2006/main" xmlns:r="http://schemas.openxmlformats.org/officeDocument/2006/relationships" xmlns:p188="http://schemas.microsoft.com/office/powerpoint/2018/8/main">
  <p188:cm id="{65A583AB-1324-422C-A39C-B9733B061C05}" authorId="{8544FFFC-764F-05A7-70D8-3AD641E89CCB}" created="2022-11-20T06:26:19.429">
    <pc:sldMkLst xmlns:pc="http://schemas.microsoft.com/office/powerpoint/2013/main/command">
      <pc:docMk/>
      <pc:sldMk cId="708955299" sldId="562"/>
    </pc:sldMkLst>
    <p188:replyLst>
      <p188:reply id="{5D0263BF-621D-4B0F-A049-25E9572CAFE8}" authorId="{81C98C4A-546C-1B5A-79A3-FA5F94540015}" created="2022-11-20T06:28:18.578">
        <p188:txBody>
          <a:bodyPr/>
          <a:lstStyle/>
          <a:p>
            <a:r>
              <a:rPr lang="en-US"/>
              <a:t>si, capturas de como se ven las plantillas</a:t>
            </a:r>
          </a:p>
        </p188:txBody>
      </p188:reply>
      <p188:reply id="{5EF780FB-9854-4B2D-BB17-55FA7CA90A64}" authorId="{8544FFFC-764F-05A7-70D8-3AD641E89CCB}" created="2022-11-20T06:34:55.442">
        <p188:txBody>
          <a:bodyPr/>
          <a:lstStyle/>
          <a:p>
            <a:r>
              <a:rPr lang="es-MX"/>
              <a:t>Va que va, gracias</a:t>
            </a:r>
          </a:p>
        </p188:txBody>
      </p188:reply>
    </p188:replyLst>
    <p188:txBody>
      <a:bodyPr/>
      <a:lstStyle/>
      <a:p>
        <a:r>
          <a:rPr lang="es-MX"/>
          <a:t>[@Jonathan Eduardo Garcia Garcia] En las plantillas agregaste nuevas diapositivas por cada una, ¿Vas a integrar algo?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13D417-99F8-4A38-83A5-A3B7A0C1BB73}" type="datetimeFigureOut">
              <a:rPr lang="es-MX" smtClean="0"/>
              <a:t>02/12/2022</a:t>
            </a:fld>
            <a:endParaRPr lang="es-MX"/>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BFEF2-0BF7-43D9-B447-1C83E6493B33}" type="slidenum">
              <a:rPr lang="es-MX" smtClean="0"/>
              <a:t>‹#›</a:t>
            </a:fld>
            <a:endParaRPr lang="es-MX"/>
          </a:p>
        </p:txBody>
      </p:sp>
    </p:spTree>
    <p:extLst>
      <p:ext uri="{BB962C8B-B14F-4D97-AF65-F5344CB8AC3E}">
        <p14:creationId xmlns:p14="http://schemas.microsoft.com/office/powerpoint/2010/main" val="1568729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tnet.microsoft.com/en-us/apps/xamarin/xamarin-form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learn.microsoft.com/es-es/xamarin/xamarin-forms/user-interface/controls/pages"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learn.microsoft.com/es-es/dotnet/api/xamarin.forms.contentpage?view=xamarin-forms"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learn.microsoft.com/es-es/dotnet/api/xamarin.forms.navigationpage?view=xamarin-forms"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learn.microsoft.com/es-es/xamarin/xamarin-forms/app-fundamentals/navigation/hierarchical"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FONT: SEGOE UI</a:t>
            </a:r>
          </a:p>
          <a:p>
            <a:r>
              <a:rPr lang="es-MX"/>
              <a:t>COLOR HEADERS: GUINDA</a:t>
            </a:r>
          </a:p>
          <a:p>
            <a:r>
              <a:rPr lang="es-MX"/>
              <a:t>COLOR PARAGRAPH: BLACK</a:t>
            </a:r>
          </a:p>
          <a:p>
            <a:r>
              <a:rPr lang="es-MX"/>
              <a:t>CODE EXAMPLES: LIGHT THEME</a:t>
            </a:r>
          </a:p>
          <a:p>
            <a:r>
              <a:rPr lang="es-MX"/>
              <a:t>NUMERACIÓN EN MISMA POSICIÓN</a:t>
            </a:r>
          </a:p>
          <a:p>
            <a:r>
              <a:rPr lang="es-MX"/>
              <a:t>TEXTO JUSTIFICADO</a:t>
            </a:r>
          </a:p>
          <a:p>
            <a:r>
              <a:rPr lang="es-MX"/>
              <a:t>IMÁGENES CENTRADAS</a:t>
            </a:r>
          </a:p>
          <a:p>
            <a:endParaRPr lang="es-MX"/>
          </a:p>
          <a:p>
            <a:endParaRPr lang="es-MX"/>
          </a:p>
          <a:p>
            <a:r>
              <a:rPr lang="es-MX"/>
              <a:t>DANIEL: 11 A 18</a:t>
            </a:r>
          </a:p>
          <a:p>
            <a:r>
              <a:rPr lang="es-MX"/>
              <a:t>SANTIAGO: 19-26</a:t>
            </a:r>
          </a:p>
          <a:p>
            <a:r>
              <a:rPr lang="es-MX"/>
              <a:t>JONATHAN: 27-34</a:t>
            </a:r>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a:t>
            </a:fld>
            <a:endParaRPr lang="es-MX"/>
          </a:p>
        </p:txBody>
      </p:sp>
    </p:spTree>
    <p:extLst>
      <p:ext uri="{BB962C8B-B14F-4D97-AF65-F5344CB8AC3E}">
        <p14:creationId xmlns:p14="http://schemas.microsoft.com/office/powerpoint/2010/main" val="1609632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Slide Number Placeholder 3"/>
          <p:cNvSpPr>
            <a:spLocks noGrp="1"/>
          </p:cNvSpPr>
          <p:nvPr>
            <p:ph type="sldNum" sz="quarter" idx="5"/>
          </p:nvPr>
        </p:nvSpPr>
        <p:spPr/>
        <p:txBody>
          <a:bodyPr/>
          <a:lstStyle/>
          <a:p>
            <a:fld id="{36831087-5014-FA48-8CE3-EB31AFD7D33A}" type="slidenum">
              <a:rPr lang="es-MX" smtClean="0"/>
              <a:t>32</a:t>
            </a:fld>
            <a:endParaRPr lang="es-MX"/>
          </a:p>
        </p:txBody>
      </p:sp>
    </p:spTree>
    <p:extLst>
      <p:ext uri="{BB962C8B-B14F-4D97-AF65-F5344CB8AC3E}">
        <p14:creationId xmlns:p14="http://schemas.microsoft.com/office/powerpoint/2010/main" val="13089544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146</a:t>
            </a:fld>
            <a:endParaRPr lang="es-MX"/>
          </a:p>
        </p:txBody>
      </p:sp>
    </p:spTree>
    <p:extLst>
      <p:ext uri="{BB962C8B-B14F-4D97-AF65-F5344CB8AC3E}">
        <p14:creationId xmlns:p14="http://schemas.microsoft.com/office/powerpoint/2010/main" val="24614344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147</a:t>
            </a:fld>
            <a:endParaRPr lang="es-MX"/>
          </a:p>
        </p:txBody>
      </p:sp>
    </p:spTree>
    <p:extLst>
      <p:ext uri="{BB962C8B-B14F-4D97-AF65-F5344CB8AC3E}">
        <p14:creationId xmlns:p14="http://schemas.microsoft.com/office/powerpoint/2010/main" val="14511291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148</a:t>
            </a:fld>
            <a:endParaRPr lang="es-MX"/>
          </a:p>
        </p:txBody>
      </p:sp>
    </p:spTree>
    <p:extLst>
      <p:ext uri="{BB962C8B-B14F-4D97-AF65-F5344CB8AC3E}">
        <p14:creationId xmlns:p14="http://schemas.microsoft.com/office/powerpoint/2010/main" val="6705150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149</a:t>
            </a:fld>
            <a:endParaRPr lang="es-MX"/>
          </a:p>
        </p:txBody>
      </p:sp>
    </p:spTree>
    <p:extLst>
      <p:ext uri="{BB962C8B-B14F-4D97-AF65-F5344CB8AC3E}">
        <p14:creationId xmlns:p14="http://schemas.microsoft.com/office/powerpoint/2010/main" val="24311711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150</a:t>
            </a:fld>
            <a:endParaRPr lang="es-MX"/>
          </a:p>
        </p:txBody>
      </p:sp>
    </p:spTree>
    <p:extLst>
      <p:ext uri="{BB962C8B-B14F-4D97-AF65-F5344CB8AC3E}">
        <p14:creationId xmlns:p14="http://schemas.microsoft.com/office/powerpoint/2010/main" val="191487278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151</a:t>
            </a:fld>
            <a:endParaRPr lang="es-MX"/>
          </a:p>
        </p:txBody>
      </p:sp>
    </p:spTree>
    <p:extLst>
      <p:ext uri="{BB962C8B-B14F-4D97-AF65-F5344CB8AC3E}">
        <p14:creationId xmlns:p14="http://schemas.microsoft.com/office/powerpoint/2010/main" val="22715374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152</a:t>
            </a:fld>
            <a:endParaRPr lang="es-MX"/>
          </a:p>
        </p:txBody>
      </p:sp>
    </p:spTree>
    <p:extLst>
      <p:ext uri="{BB962C8B-B14F-4D97-AF65-F5344CB8AC3E}">
        <p14:creationId xmlns:p14="http://schemas.microsoft.com/office/powerpoint/2010/main" val="391104546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153</a:t>
            </a:fld>
            <a:endParaRPr lang="es-MX"/>
          </a:p>
        </p:txBody>
      </p:sp>
    </p:spTree>
    <p:extLst>
      <p:ext uri="{BB962C8B-B14F-4D97-AF65-F5344CB8AC3E}">
        <p14:creationId xmlns:p14="http://schemas.microsoft.com/office/powerpoint/2010/main" val="318055150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154</a:t>
            </a:fld>
            <a:endParaRPr lang="es-MX"/>
          </a:p>
        </p:txBody>
      </p:sp>
    </p:spTree>
    <p:extLst>
      <p:ext uri="{BB962C8B-B14F-4D97-AF65-F5344CB8AC3E}">
        <p14:creationId xmlns:p14="http://schemas.microsoft.com/office/powerpoint/2010/main" val="40744783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155</a:t>
            </a:fld>
            <a:endParaRPr lang="es-MX"/>
          </a:p>
        </p:txBody>
      </p:sp>
    </p:spTree>
    <p:extLst>
      <p:ext uri="{BB962C8B-B14F-4D97-AF65-F5344CB8AC3E}">
        <p14:creationId xmlns:p14="http://schemas.microsoft.com/office/powerpoint/2010/main" val="2443006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36831087-5014-FA48-8CE3-EB31AFD7D33A}" type="slidenum">
              <a:rPr lang="es-MX" smtClean="0"/>
              <a:t>34</a:t>
            </a:fld>
            <a:endParaRPr lang="es-MX"/>
          </a:p>
        </p:txBody>
      </p:sp>
    </p:spTree>
    <p:extLst>
      <p:ext uri="{BB962C8B-B14F-4D97-AF65-F5344CB8AC3E}">
        <p14:creationId xmlns:p14="http://schemas.microsoft.com/office/powerpoint/2010/main" val="392433122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156</a:t>
            </a:fld>
            <a:endParaRPr lang="es-MX"/>
          </a:p>
        </p:txBody>
      </p:sp>
    </p:spTree>
    <p:extLst>
      <p:ext uri="{BB962C8B-B14F-4D97-AF65-F5344CB8AC3E}">
        <p14:creationId xmlns:p14="http://schemas.microsoft.com/office/powerpoint/2010/main" val="32649026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157</a:t>
            </a:fld>
            <a:endParaRPr lang="es-MX"/>
          </a:p>
        </p:txBody>
      </p:sp>
    </p:spTree>
    <p:extLst>
      <p:ext uri="{BB962C8B-B14F-4D97-AF65-F5344CB8AC3E}">
        <p14:creationId xmlns:p14="http://schemas.microsoft.com/office/powerpoint/2010/main" val="321810531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158</a:t>
            </a:fld>
            <a:endParaRPr lang="es-MX"/>
          </a:p>
        </p:txBody>
      </p:sp>
    </p:spTree>
    <p:extLst>
      <p:ext uri="{BB962C8B-B14F-4D97-AF65-F5344CB8AC3E}">
        <p14:creationId xmlns:p14="http://schemas.microsoft.com/office/powerpoint/2010/main" val="389491983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159</a:t>
            </a:fld>
            <a:endParaRPr lang="es-MX"/>
          </a:p>
        </p:txBody>
      </p:sp>
    </p:spTree>
    <p:extLst>
      <p:ext uri="{BB962C8B-B14F-4D97-AF65-F5344CB8AC3E}">
        <p14:creationId xmlns:p14="http://schemas.microsoft.com/office/powerpoint/2010/main" val="90514171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160</a:t>
            </a:fld>
            <a:endParaRPr lang="es-MX"/>
          </a:p>
        </p:txBody>
      </p:sp>
    </p:spTree>
    <p:extLst>
      <p:ext uri="{BB962C8B-B14F-4D97-AF65-F5344CB8AC3E}">
        <p14:creationId xmlns:p14="http://schemas.microsoft.com/office/powerpoint/2010/main" val="3647412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161</a:t>
            </a:fld>
            <a:endParaRPr lang="es-MX"/>
          </a:p>
        </p:txBody>
      </p:sp>
    </p:spTree>
    <p:extLst>
      <p:ext uri="{BB962C8B-B14F-4D97-AF65-F5344CB8AC3E}">
        <p14:creationId xmlns:p14="http://schemas.microsoft.com/office/powerpoint/2010/main" val="181830959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162</a:t>
            </a:fld>
            <a:endParaRPr lang="es-MX"/>
          </a:p>
        </p:txBody>
      </p:sp>
    </p:spTree>
    <p:extLst>
      <p:ext uri="{BB962C8B-B14F-4D97-AF65-F5344CB8AC3E}">
        <p14:creationId xmlns:p14="http://schemas.microsoft.com/office/powerpoint/2010/main" val="40847082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163</a:t>
            </a:fld>
            <a:endParaRPr lang="es-MX"/>
          </a:p>
        </p:txBody>
      </p:sp>
    </p:spTree>
    <p:extLst>
      <p:ext uri="{BB962C8B-B14F-4D97-AF65-F5344CB8AC3E}">
        <p14:creationId xmlns:p14="http://schemas.microsoft.com/office/powerpoint/2010/main" val="410159644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164</a:t>
            </a:fld>
            <a:endParaRPr lang="es-MX"/>
          </a:p>
        </p:txBody>
      </p:sp>
    </p:spTree>
    <p:extLst>
      <p:ext uri="{BB962C8B-B14F-4D97-AF65-F5344CB8AC3E}">
        <p14:creationId xmlns:p14="http://schemas.microsoft.com/office/powerpoint/2010/main" val="16069325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165</a:t>
            </a:fld>
            <a:endParaRPr lang="es-MX"/>
          </a:p>
        </p:txBody>
      </p:sp>
    </p:spTree>
    <p:extLst>
      <p:ext uri="{BB962C8B-B14F-4D97-AF65-F5344CB8AC3E}">
        <p14:creationId xmlns:p14="http://schemas.microsoft.com/office/powerpoint/2010/main" val="564251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39</a:t>
            </a:fld>
            <a:endParaRPr lang="es-MX"/>
          </a:p>
        </p:txBody>
      </p:sp>
    </p:spTree>
    <p:extLst>
      <p:ext uri="{BB962C8B-B14F-4D97-AF65-F5344CB8AC3E}">
        <p14:creationId xmlns:p14="http://schemas.microsoft.com/office/powerpoint/2010/main" val="43787100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166</a:t>
            </a:fld>
            <a:endParaRPr lang="es-MX"/>
          </a:p>
        </p:txBody>
      </p:sp>
    </p:spTree>
    <p:extLst>
      <p:ext uri="{BB962C8B-B14F-4D97-AF65-F5344CB8AC3E}">
        <p14:creationId xmlns:p14="http://schemas.microsoft.com/office/powerpoint/2010/main" val="25968903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167</a:t>
            </a:fld>
            <a:endParaRPr lang="es-MX"/>
          </a:p>
        </p:txBody>
      </p:sp>
    </p:spTree>
    <p:extLst>
      <p:ext uri="{BB962C8B-B14F-4D97-AF65-F5344CB8AC3E}">
        <p14:creationId xmlns:p14="http://schemas.microsoft.com/office/powerpoint/2010/main" val="56936407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168</a:t>
            </a:fld>
            <a:endParaRPr lang="es-MX"/>
          </a:p>
        </p:txBody>
      </p:sp>
    </p:spTree>
    <p:extLst>
      <p:ext uri="{BB962C8B-B14F-4D97-AF65-F5344CB8AC3E}">
        <p14:creationId xmlns:p14="http://schemas.microsoft.com/office/powerpoint/2010/main" val="407658464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169</a:t>
            </a:fld>
            <a:endParaRPr lang="es-MX"/>
          </a:p>
        </p:txBody>
      </p:sp>
    </p:spTree>
    <p:extLst>
      <p:ext uri="{BB962C8B-B14F-4D97-AF65-F5344CB8AC3E}">
        <p14:creationId xmlns:p14="http://schemas.microsoft.com/office/powerpoint/2010/main" val="401890838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170</a:t>
            </a:fld>
            <a:endParaRPr lang="es-MX"/>
          </a:p>
        </p:txBody>
      </p:sp>
    </p:spTree>
    <p:extLst>
      <p:ext uri="{BB962C8B-B14F-4D97-AF65-F5344CB8AC3E}">
        <p14:creationId xmlns:p14="http://schemas.microsoft.com/office/powerpoint/2010/main" val="14905088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171</a:t>
            </a:fld>
            <a:endParaRPr lang="es-MX"/>
          </a:p>
        </p:txBody>
      </p:sp>
    </p:spTree>
    <p:extLst>
      <p:ext uri="{BB962C8B-B14F-4D97-AF65-F5344CB8AC3E}">
        <p14:creationId xmlns:p14="http://schemas.microsoft.com/office/powerpoint/2010/main" val="14522546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172</a:t>
            </a:fld>
            <a:endParaRPr lang="es-MX"/>
          </a:p>
        </p:txBody>
      </p:sp>
    </p:spTree>
    <p:extLst>
      <p:ext uri="{BB962C8B-B14F-4D97-AF65-F5344CB8AC3E}">
        <p14:creationId xmlns:p14="http://schemas.microsoft.com/office/powerpoint/2010/main" val="335676434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173</a:t>
            </a:fld>
            <a:endParaRPr lang="es-MX"/>
          </a:p>
        </p:txBody>
      </p:sp>
    </p:spTree>
    <p:extLst>
      <p:ext uri="{BB962C8B-B14F-4D97-AF65-F5344CB8AC3E}">
        <p14:creationId xmlns:p14="http://schemas.microsoft.com/office/powerpoint/2010/main" val="125238740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174</a:t>
            </a:fld>
            <a:endParaRPr lang="es-MX"/>
          </a:p>
        </p:txBody>
      </p:sp>
    </p:spTree>
    <p:extLst>
      <p:ext uri="{BB962C8B-B14F-4D97-AF65-F5344CB8AC3E}">
        <p14:creationId xmlns:p14="http://schemas.microsoft.com/office/powerpoint/2010/main" val="368950668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175</a:t>
            </a:fld>
            <a:endParaRPr lang="es-MX"/>
          </a:p>
        </p:txBody>
      </p:sp>
    </p:spTree>
    <p:extLst>
      <p:ext uri="{BB962C8B-B14F-4D97-AF65-F5344CB8AC3E}">
        <p14:creationId xmlns:p14="http://schemas.microsoft.com/office/powerpoint/2010/main" val="2903039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i="0" err="1">
                <a:solidFill>
                  <a:srgbClr val="333C4E"/>
                </a:solidFill>
                <a:effectLst/>
                <a:latin typeface="Inter"/>
              </a:rPr>
              <a:t>tipoRetorno</a:t>
            </a:r>
            <a:r>
              <a:rPr lang="es-MX" b="1" i="0">
                <a:solidFill>
                  <a:srgbClr val="333C4E"/>
                </a:solidFill>
                <a:effectLst/>
                <a:latin typeface="Inter"/>
              </a:rPr>
              <a:t> -&gt; Tipo de Dato de Retorno</a:t>
            </a:r>
            <a:r>
              <a:rPr lang="es-MX" b="0" i="0">
                <a:solidFill>
                  <a:srgbClr val="333C4E"/>
                </a:solidFill>
                <a:effectLst/>
                <a:latin typeface="Inter"/>
              </a:rPr>
              <a:t>: Es el tipo de dato que regresaremos una vez que se lleven a cabo las operaciones dentro del método, puede ser por ejemplo, un tipo de dato cadena (</a:t>
            </a:r>
            <a:r>
              <a:rPr lang="es-MX" b="1" i="0" err="1">
                <a:solidFill>
                  <a:srgbClr val="333C4E"/>
                </a:solidFill>
                <a:effectLst/>
                <a:latin typeface="Inter"/>
              </a:rPr>
              <a:t>string</a:t>
            </a:r>
            <a:r>
              <a:rPr lang="es-MX" b="0" i="0">
                <a:solidFill>
                  <a:srgbClr val="333C4E"/>
                </a:solidFill>
                <a:effectLst/>
                <a:latin typeface="Inter"/>
              </a:rPr>
              <a:t>), entero (</a:t>
            </a:r>
            <a:r>
              <a:rPr lang="es-MX" b="1" i="0" err="1">
                <a:solidFill>
                  <a:srgbClr val="333C4E"/>
                </a:solidFill>
                <a:effectLst/>
                <a:latin typeface="Inter"/>
              </a:rPr>
              <a:t>int</a:t>
            </a:r>
            <a:r>
              <a:rPr lang="es-MX" b="0" i="0">
                <a:solidFill>
                  <a:srgbClr val="333C4E"/>
                </a:solidFill>
                <a:effectLst/>
                <a:latin typeface="Inter"/>
              </a:rPr>
              <a:t>) </a:t>
            </a:r>
            <a:r>
              <a:rPr lang="es-MX" b="0" i="0" err="1">
                <a:solidFill>
                  <a:srgbClr val="333C4E"/>
                </a:solidFill>
                <a:effectLst/>
                <a:latin typeface="Inter"/>
              </a:rPr>
              <a:t>ó</a:t>
            </a:r>
            <a:r>
              <a:rPr lang="es-MX" b="0" i="0">
                <a:solidFill>
                  <a:srgbClr val="333C4E"/>
                </a:solidFill>
                <a:effectLst/>
                <a:latin typeface="Inter"/>
              </a:rPr>
              <a:t> cualquier otro tipo de dato que tengamos a nuestra disposición.</a:t>
            </a:r>
          </a:p>
          <a:p>
            <a:r>
              <a:rPr lang="es-MX" b="1" i="0" err="1">
                <a:solidFill>
                  <a:srgbClr val="333C4E"/>
                </a:solidFill>
                <a:effectLst/>
                <a:latin typeface="Inter"/>
              </a:rPr>
              <a:t>nombreMetodo</a:t>
            </a:r>
            <a:r>
              <a:rPr lang="es-MX" b="1" i="0">
                <a:solidFill>
                  <a:srgbClr val="333C4E"/>
                </a:solidFill>
                <a:effectLst/>
                <a:latin typeface="Inter"/>
              </a:rPr>
              <a:t> -&gt; Nombre significativo del método</a:t>
            </a:r>
            <a:r>
              <a:rPr lang="es-MX" b="0" i="0">
                <a:solidFill>
                  <a:srgbClr val="333C4E"/>
                </a:solidFill>
                <a:effectLst/>
                <a:latin typeface="Inter"/>
              </a:rPr>
              <a:t>: Este es el nombre con el que invocaremos el método desde otras partes de nuestro programa, se recomienda que tenga un nombre significativo, que denote una acción, es decir, que </a:t>
            </a:r>
            <a:r>
              <a:rPr lang="es-MX" b="1" i="0">
                <a:solidFill>
                  <a:srgbClr val="333C4E"/>
                </a:solidFill>
                <a:effectLst/>
                <a:latin typeface="Inter"/>
              </a:rPr>
              <a:t>sea un verbo</a:t>
            </a:r>
            <a:r>
              <a:rPr lang="es-MX" b="0" i="0">
                <a:solidFill>
                  <a:srgbClr val="333C4E"/>
                </a:solidFill>
                <a:effectLst/>
                <a:latin typeface="Inter"/>
              </a:rPr>
              <a:t>. </a:t>
            </a:r>
          </a:p>
          <a:p>
            <a:r>
              <a:rPr lang="es-MX" b="1" i="0" err="1">
                <a:solidFill>
                  <a:srgbClr val="333C4E"/>
                </a:solidFill>
                <a:effectLst/>
                <a:latin typeface="Inter"/>
              </a:rPr>
              <a:t>ListaDeParametros</a:t>
            </a:r>
            <a:r>
              <a:rPr lang="es-MX" b="1" i="0">
                <a:solidFill>
                  <a:srgbClr val="333C4E"/>
                </a:solidFill>
                <a:effectLst/>
                <a:latin typeface="Inter"/>
              </a:rPr>
              <a:t> -&gt; Datos de entrada</a:t>
            </a:r>
            <a:r>
              <a:rPr lang="es-MX" b="0" i="0">
                <a:solidFill>
                  <a:srgbClr val="333C4E"/>
                </a:solidFill>
                <a:effectLst/>
                <a:latin typeface="Inter"/>
              </a:rPr>
              <a:t>: Estos representan información que podemos pasar a nuestro método, con el fin de que los enunciados dentro de él, puedan trabajar con dicha información. Se tienen que escribir dentro de un par de paréntesis, y la sintaxis para declarar estos parámetros, es: “</a:t>
            </a:r>
            <a:r>
              <a:rPr lang="es-MX" b="0" i="0" err="1">
                <a:solidFill>
                  <a:srgbClr val="333C4E"/>
                </a:solidFill>
                <a:effectLst/>
                <a:latin typeface="Inter"/>
              </a:rPr>
              <a:t>tipoDeDato</a:t>
            </a:r>
            <a:r>
              <a:rPr lang="es-MX" b="0" i="0">
                <a:solidFill>
                  <a:srgbClr val="333C4E"/>
                </a:solidFill>
                <a:effectLst/>
                <a:latin typeface="Inter"/>
              </a:rPr>
              <a:t>” + “</a:t>
            </a:r>
            <a:r>
              <a:rPr lang="es-MX" b="0" i="0" err="1">
                <a:solidFill>
                  <a:srgbClr val="333C4E"/>
                </a:solidFill>
                <a:effectLst/>
                <a:latin typeface="Inter"/>
              </a:rPr>
              <a:t>nombreParametro</a:t>
            </a:r>
            <a:r>
              <a:rPr lang="es-MX" b="0" i="0">
                <a:solidFill>
                  <a:srgbClr val="333C4E"/>
                </a:solidFill>
                <a:effectLst/>
                <a:latin typeface="Inter"/>
              </a:rPr>
              <a:t>”. </a:t>
            </a:r>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59</a:t>
            </a:fld>
            <a:endParaRPr lang="es-MX"/>
          </a:p>
        </p:txBody>
      </p:sp>
    </p:spTree>
    <p:extLst>
      <p:ext uri="{BB962C8B-B14F-4D97-AF65-F5344CB8AC3E}">
        <p14:creationId xmlns:p14="http://schemas.microsoft.com/office/powerpoint/2010/main" val="199960505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176</a:t>
            </a:fld>
            <a:endParaRPr lang="es-MX"/>
          </a:p>
        </p:txBody>
      </p:sp>
    </p:spTree>
    <p:extLst>
      <p:ext uri="{BB962C8B-B14F-4D97-AF65-F5344CB8AC3E}">
        <p14:creationId xmlns:p14="http://schemas.microsoft.com/office/powerpoint/2010/main" val="208017008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177</a:t>
            </a:fld>
            <a:endParaRPr lang="es-MX"/>
          </a:p>
        </p:txBody>
      </p:sp>
    </p:spTree>
    <p:extLst>
      <p:ext uri="{BB962C8B-B14F-4D97-AF65-F5344CB8AC3E}">
        <p14:creationId xmlns:p14="http://schemas.microsoft.com/office/powerpoint/2010/main" val="33474028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178</a:t>
            </a:fld>
            <a:endParaRPr lang="es-MX"/>
          </a:p>
        </p:txBody>
      </p:sp>
    </p:spTree>
    <p:extLst>
      <p:ext uri="{BB962C8B-B14F-4D97-AF65-F5344CB8AC3E}">
        <p14:creationId xmlns:p14="http://schemas.microsoft.com/office/powerpoint/2010/main" val="32012798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179</a:t>
            </a:fld>
            <a:endParaRPr lang="es-MX"/>
          </a:p>
        </p:txBody>
      </p:sp>
    </p:spTree>
    <p:extLst>
      <p:ext uri="{BB962C8B-B14F-4D97-AF65-F5344CB8AC3E}">
        <p14:creationId xmlns:p14="http://schemas.microsoft.com/office/powerpoint/2010/main" val="241081124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180</a:t>
            </a:fld>
            <a:endParaRPr lang="es-MX"/>
          </a:p>
        </p:txBody>
      </p:sp>
    </p:spTree>
    <p:extLst>
      <p:ext uri="{BB962C8B-B14F-4D97-AF65-F5344CB8AC3E}">
        <p14:creationId xmlns:p14="http://schemas.microsoft.com/office/powerpoint/2010/main" val="295504383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181</a:t>
            </a:fld>
            <a:endParaRPr lang="es-MX"/>
          </a:p>
        </p:txBody>
      </p:sp>
    </p:spTree>
    <p:extLst>
      <p:ext uri="{BB962C8B-B14F-4D97-AF65-F5344CB8AC3E}">
        <p14:creationId xmlns:p14="http://schemas.microsoft.com/office/powerpoint/2010/main" val="271855952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182</a:t>
            </a:fld>
            <a:endParaRPr lang="es-MX"/>
          </a:p>
        </p:txBody>
      </p:sp>
    </p:spTree>
    <p:extLst>
      <p:ext uri="{BB962C8B-B14F-4D97-AF65-F5344CB8AC3E}">
        <p14:creationId xmlns:p14="http://schemas.microsoft.com/office/powerpoint/2010/main" val="309926554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183</a:t>
            </a:fld>
            <a:endParaRPr lang="es-MX"/>
          </a:p>
        </p:txBody>
      </p:sp>
    </p:spTree>
    <p:extLst>
      <p:ext uri="{BB962C8B-B14F-4D97-AF65-F5344CB8AC3E}">
        <p14:creationId xmlns:p14="http://schemas.microsoft.com/office/powerpoint/2010/main" val="168266792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184</a:t>
            </a:fld>
            <a:endParaRPr lang="es-MX"/>
          </a:p>
        </p:txBody>
      </p:sp>
    </p:spTree>
    <p:extLst>
      <p:ext uri="{BB962C8B-B14F-4D97-AF65-F5344CB8AC3E}">
        <p14:creationId xmlns:p14="http://schemas.microsoft.com/office/powerpoint/2010/main" val="43813048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185</a:t>
            </a:fld>
            <a:endParaRPr lang="es-MX"/>
          </a:p>
        </p:txBody>
      </p:sp>
    </p:spTree>
    <p:extLst>
      <p:ext uri="{BB962C8B-B14F-4D97-AF65-F5344CB8AC3E}">
        <p14:creationId xmlns:p14="http://schemas.microsoft.com/office/powerpoint/2010/main" val="656195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60</a:t>
            </a:fld>
            <a:endParaRPr lang="es-MX"/>
          </a:p>
        </p:txBody>
      </p:sp>
    </p:spTree>
    <p:extLst>
      <p:ext uri="{BB962C8B-B14F-4D97-AF65-F5344CB8AC3E}">
        <p14:creationId xmlns:p14="http://schemas.microsoft.com/office/powerpoint/2010/main" val="393567908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186</a:t>
            </a:fld>
            <a:endParaRPr lang="es-MX"/>
          </a:p>
        </p:txBody>
      </p:sp>
    </p:spTree>
    <p:extLst>
      <p:ext uri="{BB962C8B-B14F-4D97-AF65-F5344CB8AC3E}">
        <p14:creationId xmlns:p14="http://schemas.microsoft.com/office/powerpoint/2010/main" val="12523751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187</a:t>
            </a:fld>
            <a:endParaRPr lang="es-MX"/>
          </a:p>
        </p:txBody>
      </p:sp>
    </p:spTree>
    <p:extLst>
      <p:ext uri="{BB962C8B-B14F-4D97-AF65-F5344CB8AC3E}">
        <p14:creationId xmlns:p14="http://schemas.microsoft.com/office/powerpoint/2010/main" val="159113310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188</a:t>
            </a:fld>
            <a:endParaRPr lang="es-MX"/>
          </a:p>
        </p:txBody>
      </p:sp>
    </p:spTree>
    <p:extLst>
      <p:ext uri="{BB962C8B-B14F-4D97-AF65-F5344CB8AC3E}">
        <p14:creationId xmlns:p14="http://schemas.microsoft.com/office/powerpoint/2010/main" val="356464382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189</a:t>
            </a:fld>
            <a:endParaRPr lang="es-MX"/>
          </a:p>
        </p:txBody>
      </p:sp>
    </p:spTree>
    <p:extLst>
      <p:ext uri="{BB962C8B-B14F-4D97-AF65-F5344CB8AC3E}">
        <p14:creationId xmlns:p14="http://schemas.microsoft.com/office/powerpoint/2010/main" val="40885491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190</a:t>
            </a:fld>
            <a:endParaRPr lang="es-MX"/>
          </a:p>
        </p:txBody>
      </p:sp>
    </p:spTree>
    <p:extLst>
      <p:ext uri="{BB962C8B-B14F-4D97-AF65-F5344CB8AC3E}">
        <p14:creationId xmlns:p14="http://schemas.microsoft.com/office/powerpoint/2010/main" val="40106249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191</a:t>
            </a:fld>
            <a:endParaRPr lang="es-MX"/>
          </a:p>
        </p:txBody>
      </p:sp>
    </p:spTree>
    <p:extLst>
      <p:ext uri="{BB962C8B-B14F-4D97-AF65-F5344CB8AC3E}">
        <p14:creationId xmlns:p14="http://schemas.microsoft.com/office/powerpoint/2010/main" val="12485868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192</a:t>
            </a:fld>
            <a:endParaRPr lang="es-MX"/>
          </a:p>
        </p:txBody>
      </p:sp>
    </p:spTree>
    <p:extLst>
      <p:ext uri="{BB962C8B-B14F-4D97-AF65-F5344CB8AC3E}">
        <p14:creationId xmlns:p14="http://schemas.microsoft.com/office/powerpoint/2010/main" val="36294116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193</a:t>
            </a:fld>
            <a:endParaRPr lang="es-MX"/>
          </a:p>
        </p:txBody>
      </p:sp>
    </p:spTree>
    <p:extLst>
      <p:ext uri="{BB962C8B-B14F-4D97-AF65-F5344CB8AC3E}">
        <p14:creationId xmlns:p14="http://schemas.microsoft.com/office/powerpoint/2010/main" val="294330197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194</a:t>
            </a:fld>
            <a:endParaRPr lang="es-MX"/>
          </a:p>
        </p:txBody>
      </p:sp>
    </p:spTree>
    <p:extLst>
      <p:ext uri="{BB962C8B-B14F-4D97-AF65-F5344CB8AC3E}">
        <p14:creationId xmlns:p14="http://schemas.microsoft.com/office/powerpoint/2010/main" val="246284978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195</a:t>
            </a:fld>
            <a:endParaRPr lang="es-MX"/>
          </a:p>
        </p:txBody>
      </p:sp>
    </p:spTree>
    <p:extLst>
      <p:ext uri="{BB962C8B-B14F-4D97-AF65-F5344CB8AC3E}">
        <p14:creationId xmlns:p14="http://schemas.microsoft.com/office/powerpoint/2010/main" val="3966868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1200" b="0" i="0" u="none" strike="noStrike" cap="none" normalizeH="0" baseline="0">
                <a:ln>
                  <a:noFill/>
                </a:ln>
                <a:solidFill>
                  <a:srgbClr val="333333"/>
                </a:solidFill>
                <a:effectLst/>
                <a:latin typeface="Segoe UI" panose="020B0502040204020203" pitchFamily="34" charset="0"/>
                <a:cs typeface="Segoe UI" panose="020B0502040204020203" pitchFamily="34" charset="0"/>
              </a:rPr>
              <a:t>Un método estático tiene ciertas restricciones:</a:t>
            </a:r>
            <a:endParaRPr kumimoji="0" lang="es-MX" altLang="es-MX" sz="7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200" b="0" i="0" u="none" strike="noStrike" cap="none" normalizeH="0" baseline="0">
                <a:ln>
                  <a:noFill/>
                </a:ln>
                <a:solidFill>
                  <a:srgbClr val="333333"/>
                </a:solidFill>
                <a:effectLst/>
                <a:latin typeface="Segoe UI" panose="020B0502040204020203" pitchFamily="34" charset="0"/>
                <a:cs typeface="Segoe UI" panose="020B0502040204020203" pitchFamily="34" charset="0"/>
              </a:rPr>
              <a:t>No puede acceder a los atributos de la clase (salvo que sean estáticos)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200" b="0" i="0" u="none" strike="noStrike" cap="none" normalizeH="0" baseline="0">
                <a:ln>
                  <a:noFill/>
                </a:ln>
                <a:solidFill>
                  <a:srgbClr val="333333"/>
                </a:solidFill>
                <a:effectLst/>
                <a:latin typeface="Segoe UI" panose="020B0502040204020203" pitchFamily="34" charset="0"/>
                <a:cs typeface="Segoe UI" panose="020B0502040204020203" pitchFamily="34" charset="0"/>
              </a:rPr>
              <a:t>No puede utilizar el operador this, ya que este método se puede llamar sin tener que crear un objeto de la clase.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200" b="0" i="0" u="none" strike="noStrike" cap="none" normalizeH="0" baseline="0">
                <a:ln>
                  <a:noFill/>
                </a:ln>
                <a:solidFill>
                  <a:srgbClr val="333333"/>
                </a:solidFill>
                <a:effectLst/>
                <a:latin typeface="Segoe UI" panose="020B0502040204020203" pitchFamily="34" charset="0"/>
                <a:cs typeface="Segoe UI" panose="020B0502040204020203" pitchFamily="34" charset="0"/>
              </a:rPr>
              <a:t>Puede llamar a otro método siempre y cuando sea estático.</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200" b="0" i="0" u="none" strike="noStrike" cap="none" normalizeH="0" baseline="0">
                <a:ln>
                  <a:noFill/>
                </a:ln>
                <a:solidFill>
                  <a:srgbClr val="333333"/>
                </a:solidFill>
                <a:effectLst/>
                <a:latin typeface="Segoe UI" panose="020B0502040204020203" pitchFamily="34" charset="0"/>
                <a:cs typeface="Segoe UI" panose="020B0502040204020203" pitchFamily="34" charset="0"/>
              </a:rPr>
              <a:t>Un método estático es lo más parecido a lo que son las funciones en los lenguajes estructurados (con la diferencia que se encuentra encapsulado en una clase)</a:t>
            </a:r>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61</a:t>
            </a:fld>
            <a:endParaRPr lang="es-MX"/>
          </a:p>
        </p:txBody>
      </p:sp>
    </p:spTree>
    <p:extLst>
      <p:ext uri="{BB962C8B-B14F-4D97-AF65-F5344CB8AC3E}">
        <p14:creationId xmlns:p14="http://schemas.microsoft.com/office/powerpoint/2010/main" val="35608440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196</a:t>
            </a:fld>
            <a:endParaRPr lang="es-MX"/>
          </a:p>
        </p:txBody>
      </p:sp>
    </p:spTree>
    <p:extLst>
      <p:ext uri="{BB962C8B-B14F-4D97-AF65-F5344CB8AC3E}">
        <p14:creationId xmlns:p14="http://schemas.microsoft.com/office/powerpoint/2010/main" val="247706206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197</a:t>
            </a:fld>
            <a:endParaRPr lang="es-MX"/>
          </a:p>
        </p:txBody>
      </p:sp>
    </p:spTree>
    <p:extLst>
      <p:ext uri="{BB962C8B-B14F-4D97-AF65-F5344CB8AC3E}">
        <p14:creationId xmlns:p14="http://schemas.microsoft.com/office/powerpoint/2010/main" val="322882733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198</a:t>
            </a:fld>
            <a:endParaRPr lang="es-MX"/>
          </a:p>
        </p:txBody>
      </p:sp>
    </p:spTree>
    <p:extLst>
      <p:ext uri="{BB962C8B-B14F-4D97-AF65-F5344CB8AC3E}">
        <p14:creationId xmlns:p14="http://schemas.microsoft.com/office/powerpoint/2010/main" val="303616294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199</a:t>
            </a:fld>
            <a:endParaRPr lang="es-MX"/>
          </a:p>
        </p:txBody>
      </p:sp>
    </p:spTree>
    <p:extLst>
      <p:ext uri="{BB962C8B-B14F-4D97-AF65-F5344CB8AC3E}">
        <p14:creationId xmlns:p14="http://schemas.microsoft.com/office/powerpoint/2010/main" val="124029520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200</a:t>
            </a:fld>
            <a:endParaRPr lang="es-MX"/>
          </a:p>
        </p:txBody>
      </p:sp>
    </p:spTree>
    <p:extLst>
      <p:ext uri="{BB962C8B-B14F-4D97-AF65-F5344CB8AC3E}">
        <p14:creationId xmlns:p14="http://schemas.microsoft.com/office/powerpoint/2010/main" val="55207525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201</a:t>
            </a:fld>
            <a:endParaRPr lang="es-MX"/>
          </a:p>
        </p:txBody>
      </p:sp>
    </p:spTree>
    <p:extLst>
      <p:ext uri="{BB962C8B-B14F-4D97-AF65-F5344CB8AC3E}">
        <p14:creationId xmlns:p14="http://schemas.microsoft.com/office/powerpoint/2010/main" val="31657583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202</a:t>
            </a:fld>
            <a:endParaRPr lang="es-MX"/>
          </a:p>
        </p:txBody>
      </p:sp>
    </p:spTree>
    <p:extLst>
      <p:ext uri="{BB962C8B-B14F-4D97-AF65-F5344CB8AC3E}">
        <p14:creationId xmlns:p14="http://schemas.microsoft.com/office/powerpoint/2010/main" val="192577792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203</a:t>
            </a:fld>
            <a:endParaRPr lang="es-MX"/>
          </a:p>
        </p:txBody>
      </p:sp>
    </p:spTree>
    <p:extLst>
      <p:ext uri="{BB962C8B-B14F-4D97-AF65-F5344CB8AC3E}">
        <p14:creationId xmlns:p14="http://schemas.microsoft.com/office/powerpoint/2010/main" val="111505508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204</a:t>
            </a:fld>
            <a:endParaRPr lang="es-MX"/>
          </a:p>
        </p:txBody>
      </p:sp>
    </p:spTree>
    <p:extLst>
      <p:ext uri="{BB962C8B-B14F-4D97-AF65-F5344CB8AC3E}">
        <p14:creationId xmlns:p14="http://schemas.microsoft.com/office/powerpoint/2010/main" val="77753493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205</a:t>
            </a:fld>
            <a:endParaRPr lang="es-MX"/>
          </a:p>
        </p:txBody>
      </p:sp>
    </p:spTree>
    <p:extLst>
      <p:ext uri="{BB962C8B-B14F-4D97-AF65-F5344CB8AC3E}">
        <p14:creationId xmlns:p14="http://schemas.microsoft.com/office/powerpoint/2010/main" val="954601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1200" b="0" i="0" u="none" strike="noStrike" cap="none" normalizeH="0" baseline="0">
                <a:ln>
                  <a:noFill/>
                </a:ln>
                <a:solidFill>
                  <a:srgbClr val="333333"/>
                </a:solidFill>
                <a:effectLst/>
                <a:latin typeface="Segoe UI" panose="020B0502040204020203" pitchFamily="34" charset="0"/>
                <a:cs typeface="Segoe UI" panose="020B0502040204020203" pitchFamily="34" charset="0"/>
              </a:rPr>
              <a:t>Un método estático tiene ciertas restricciones:</a:t>
            </a:r>
            <a:endParaRPr kumimoji="0" lang="es-MX" altLang="es-MX" sz="7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200" b="0" i="0" u="none" strike="noStrike" cap="none" normalizeH="0" baseline="0">
                <a:ln>
                  <a:noFill/>
                </a:ln>
                <a:solidFill>
                  <a:srgbClr val="333333"/>
                </a:solidFill>
                <a:effectLst/>
                <a:latin typeface="Segoe UI" panose="020B0502040204020203" pitchFamily="34" charset="0"/>
                <a:cs typeface="Segoe UI" panose="020B0502040204020203" pitchFamily="34" charset="0"/>
              </a:rPr>
              <a:t>No puede acceder a los atributos de la clase (salvo que sean estáticos)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200" b="0" i="0" u="none" strike="noStrike" cap="none" normalizeH="0" baseline="0">
                <a:ln>
                  <a:noFill/>
                </a:ln>
                <a:solidFill>
                  <a:srgbClr val="333333"/>
                </a:solidFill>
                <a:effectLst/>
                <a:latin typeface="Segoe UI" panose="020B0502040204020203" pitchFamily="34" charset="0"/>
                <a:cs typeface="Segoe UI" panose="020B0502040204020203" pitchFamily="34" charset="0"/>
              </a:rPr>
              <a:t>No puede utilizar el operador </a:t>
            </a:r>
            <a:r>
              <a:rPr kumimoji="0" lang="es-MX" altLang="es-MX" sz="1200" b="0" i="0" u="none" strike="noStrike" cap="none" normalizeH="0" baseline="0" err="1">
                <a:ln>
                  <a:noFill/>
                </a:ln>
                <a:solidFill>
                  <a:srgbClr val="333333"/>
                </a:solidFill>
                <a:effectLst/>
                <a:latin typeface="Segoe UI" panose="020B0502040204020203" pitchFamily="34" charset="0"/>
                <a:cs typeface="Segoe UI" panose="020B0502040204020203" pitchFamily="34" charset="0"/>
              </a:rPr>
              <a:t>this</a:t>
            </a:r>
            <a:r>
              <a:rPr kumimoji="0" lang="es-MX" altLang="es-MX" sz="1200" b="0" i="0" u="none" strike="noStrike" cap="none" normalizeH="0" baseline="0">
                <a:ln>
                  <a:noFill/>
                </a:ln>
                <a:solidFill>
                  <a:srgbClr val="333333"/>
                </a:solidFill>
                <a:effectLst/>
                <a:latin typeface="Segoe UI" panose="020B0502040204020203" pitchFamily="34" charset="0"/>
                <a:cs typeface="Segoe UI" panose="020B0502040204020203" pitchFamily="34" charset="0"/>
              </a:rPr>
              <a:t>, ya que este método se puede llamar sin tener que crear un objeto de la clase.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200" b="0" i="0" u="none" strike="noStrike" cap="none" normalizeH="0" baseline="0">
                <a:ln>
                  <a:noFill/>
                </a:ln>
                <a:solidFill>
                  <a:srgbClr val="333333"/>
                </a:solidFill>
                <a:effectLst/>
                <a:latin typeface="Segoe UI" panose="020B0502040204020203" pitchFamily="34" charset="0"/>
                <a:cs typeface="Segoe UI" panose="020B0502040204020203" pitchFamily="34" charset="0"/>
              </a:rPr>
              <a:t>Puede llamar a otro método siempre y cuando sea estático.</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200" b="0" i="0" u="none" strike="noStrike" cap="none" normalizeH="0" baseline="0">
                <a:ln>
                  <a:noFill/>
                </a:ln>
                <a:solidFill>
                  <a:srgbClr val="333333"/>
                </a:solidFill>
                <a:effectLst/>
                <a:latin typeface="Segoe UI" panose="020B0502040204020203" pitchFamily="34" charset="0"/>
                <a:cs typeface="Segoe UI" panose="020B0502040204020203" pitchFamily="34" charset="0"/>
              </a:rPr>
              <a:t>Un método estático es lo más parecido a lo que son las funciones en los lenguajes estructurados (con la diferencia que se encuentra encapsulado en una clase)</a:t>
            </a:r>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62</a:t>
            </a:fld>
            <a:endParaRPr lang="es-MX"/>
          </a:p>
        </p:txBody>
      </p:sp>
    </p:spTree>
    <p:extLst>
      <p:ext uri="{BB962C8B-B14F-4D97-AF65-F5344CB8AC3E}">
        <p14:creationId xmlns:p14="http://schemas.microsoft.com/office/powerpoint/2010/main" val="358294091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206</a:t>
            </a:fld>
            <a:endParaRPr lang="es-MX"/>
          </a:p>
        </p:txBody>
      </p:sp>
    </p:spTree>
    <p:extLst>
      <p:ext uri="{BB962C8B-B14F-4D97-AF65-F5344CB8AC3E}">
        <p14:creationId xmlns:p14="http://schemas.microsoft.com/office/powerpoint/2010/main" val="81526987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207</a:t>
            </a:fld>
            <a:endParaRPr lang="es-MX"/>
          </a:p>
        </p:txBody>
      </p:sp>
    </p:spTree>
    <p:extLst>
      <p:ext uri="{BB962C8B-B14F-4D97-AF65-F5344CB8AC3E}">
        <p14:creationId xmlns:p14="http://schemas.microsoft.com/office/powerpoint/2010/main" val="234485471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208</a:t>
            </a:fld>
            <a:endParaRPr lang="es-MX"/>
          </a:p>
        </p:txBody>
      </p:sp>
    </p:spTree>
    <p:extLst>
      <p:ext uri="{BB962C8B-B14F-4D97-AF65-F5344CB8AC3E}">
        <p14:creationId xmlns:p14="http://schemas.microsoft.com/office/powerpoint/2010/main" val="224919105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209</a:t>
            </a:fld>
            <a:endParaRPr lang="es-MX"/>
          </a:p>
        </p:txBody>
      </p:sp>
    </p:spTree>
    <p:extLst>
      <p:ext uri="{BB962C8B-B14F-4D97-AF65-F5344CB8AC3E}">
        <p14:creationId xmlns:p14="http://schemas.microsoft.com/office/powerpoint/2010/main" val="348992712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210</a:t>
            </a:fld>
            <a:endParaRPr lang="es-MX"/>
          </a:p>
        </p:txBody>
      </p:sp>
    </p:spTree>
    <p:extLst>
      <p:ext uri="{BB962C8B-B14F-4D97-AF65-F5344CB8AC3E}">
        <p14:creationId xmlns:p14="http://schemas.microsoft.com/office/powerpoint/2010/main" val="233017178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211</a:t>
            </a:fld>
            <a:endParaRPr lang="es-MX"/>
          </a:p>
        </p:txBody>
      </p:sp>
    </p:spTree>
    <p:extLst>
      <p:ext uri="{BB962C8B-B14F-4D97-AF65-F5344CB8AC3E}">
        <p14:creationId xmlns:p14="http://schemas.microsoft.com/office/powerpoint/2010/main" val="281094273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212</a:t>
            </a:fld>
            <a:endParaRPr lang="es-MX"/>
          </a:p>
        </p:txBody>
      </p:sp>
    </p:spTree>
    <p:extLst>
      <p:ext uri="{BB962C8B-B14F-4D97-AF65-F5344CB8AC3E}">
        <p14:creationId xmlns:p14="http://schemas.microsoft.com/office/powerpoint/2010/main" val="241340512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213</a:t>
            </a:fld>
            <a:endParaRPr lang="es-MX"/>
          </a:p>
        </p:txBody>
      </p:sp>
    </p:spTree>
    <p:extLst>
      <p:ext uri="{BB962C8B-B14F-4D97-AF65-F5344CB8AC3E}">
        <p14:creationId xmlns:p14="http://schemas.microsoft.com/office/powerpoint/2010/main" val="179513432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214</a:t>
            </a:fld>
            <a:endParaRPr lang="es-MX"/>
          </a:p>
        </p:txBody>
      </p:sp>
    </p:spTree>
    <p:extLst>
      <p:ext uri="{BB962C8B-B14F-4D97-AF65-F5344CB8AC3E}">
        <p14:creationId xmlns:p14="http://schemas.microsoft.com/office/powerpoint/2010/main" val="56956179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215</a:t>
            </a:fld>
            <a:endParaRPr lang="es-MX"/>
          </a:p>
        </p:txBody>
      </p:sp>
    </p:spTree>
    <p:extLst>
      <p:ext uri="{BB962C8B-B14F-4D97-AF65-F5344CB8AC3E}">
        <p14:creationId xmlns:p14="http://schemas.microsoft.com/office/powerpoint/2010/main" val="1295259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1200" b="0" i="0" u="none" strike="noStrike" cap="none" normalizeH="0" baseline="0">
                <a:ln>
                  <a:noFill/>
                </a:ln>
                <a:solidFill>
                  <a:srgbClr val="333333"/>
                </a:solidFill>
                <a:effectLst/>
                <a:latin typeface="Segoe UI" panose="020B0502040204020203" pitchFamily="34" charset="0"/>
                <a:cs typeface="Segoe UI" panose="020B0502040204020203" pitchFamily="34" charset="0"/>
              </a:rPr>
              <a:t>Un método estático tiene ciertas restricciones:</a:t>
            </a:r>
            <a:endParaRPr kumimoji="0" lang="es-MX" altLang="es-MX" sz="7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200" b="0" i="0" u="none" strike="noStrike" cap="none" normalizeH="0" baseline="0">
                <a:ln>
                  <a:noFill/>
                </a:ln>
                <a:solidFill>
                  <a:srgbClr val="333333"/>
                </a:solidFill>
                <a:effectLst/>
                <a:latin typeface="Segoe UI" panose="020B0502040204020203" pitchFamily="34" charset="0"/>
                <a:cs typeface="Segoe UI" panose="020B0502040204020203" pitchFamily="34" charset="0"/>
              </a:rPr>
              <a:t>No puede acceder a los atributos de la clase (salvo que sean estáticos)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200" b="0" i="0" u="none" strike="noStrike" cap="none" normalizeH="0" baseline="0">
                <a:ln>
                  <a:noFill/>
                </a:ln>
                <a:solidFill>
                  <a:srgbClr val="333333"/>
                </a:solidFill>
                <a:effectLst/>
                <a:latin typeface="Segoe UI" panose="020B0502040204020203" pitchFamily="34" charset="0"/>
                <a:cs typeface="Segoe UI" panose="020B0502040204020203" pitchFamily="34" charset="0"/>
              </a:rPr>
              <a:t>No puede utilizar el operador this, ya que este método se puede llamar sin tener que crear un objeto de la clase.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200" b="0" i="0" u="none" strike="noStrike" cap="none" normalizeH="0" baseline="0">
                <a:ln>
                  <a:noFill/>
                </a:ln>
                <a:solidFill>
                  <a:srgbClr val="333333"/>
                </a:solidFill>
                <a:effectLst/>
                <a:latin typeface="Segoe UI" panose="020B0502040204020203" pitchFamily="34" charset="0"/>
                <a:cs typeface="Segoe UI" panose="020B0502040204020203" pitchFamily="34" charset="0"/>
              </a:rPr>
              <a:t>Puede llamar a otro método siempre y cuando sea estático.</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200" b="0" i="0" u="none" strike="noStrike" cap="none" normalizeH="0" baseline="0">
                <a:ln>
                  <a:noFill/>
                </a:ln>
                <a:solidFill>
                  <a:srgbClr val="333333"/>
                </a:solidFill>
                <a:effectLst/>
                <a:latin typeface="Segoe UI" panose="020B0502040204020203" pitchFamily="34" charset="0"/>
                <a:cs typeface="Segoe UI" panose="020B0502040204020203" pitchFamily="34" charset="0"/>
              </a:rPr>
              <a:t>Un método estático es lo más parecido a lo que son las funciones en los lenguajes estructurados (con la diferencia que se encuentra encapsulado en una clase)</a:t>
            </a:r>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63</a:t>
            </a:fld>
            <a:endParaRPr lang="es-MX"/>
          </a:p>
        </p:txBody>
      </p:sp>
    </p:spTree>
    <p:extLst>
      <p:ext uri="{BB962C8B-B14F-4D97-AF65-F5344CB8AC3E}">
        <p14:creationId xmlns:p14="http://schemas.microsoft.com/office/powerpoint/2010/main" val="337658932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216</a:t>
            </a:fld>
            <a:endParaRPr lang="es-MX"/>
          </a:p>
        </p:txBody>
      </p:sp>
    </p:spTree>
    <p:extLst>
      <p:ext uri="{BB962C8B-B14F-4D97-AF65-F5344CB8AC3E}">
        <p14:creationId xmlns:p14="http://schemas.microsoft.com/office/powerpoint/2010/main" val="65923107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217</a:t>
            </a:fld>
            <a:endParaRPr lang="es-MX"/>
          </a:p>
        </p:txBody>
      </p:sp>
    </p:spTree>
    <p:extLst>
      <p:ext uri="{BB962C8B-B14F-4D97-AF65-F5344CB8AC3E}">
        <p14:creationId xmlns:p14="http://schemas.microsoft.com/office/powerpoint/2010/main" val="362618027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218</a:t>
            </a:fld>
            <a:endParaRPr lang="es-MX"/>
          </a:p>
        </p:txBody>
      </p:sp>
    </p:spTree>
    <p:extLst>
      <p:ext uri="{BB962C8B-B14F-4D97-AF65-F5344CB8AC3E}">
        <p14:creationId xmlns:p14="http://schemas.microsoft.com/office/powerpoint/2010/main" val="31425352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219</a:t>
            </a:fld>
            <a:endParaRPr lang="es-MX"/>
          </a:p>
        </p:txBody>
      </p:sp>
    </p:spTree>
    <p:extLst>
      <p:ext uri="{BB962C8B-B14F-4D97-AF65-F5344CB8AC3E}">
        <p14:creationId xmlns:p14="http://schemas.microsoft.com/office/powerpoint/2010/main" val="381147790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220</a:t>
            </a:fld>
            <a:endParaRPr lang="es-MX"/>
          </a:p>
        </p:txBody>
      </p:sp>
    </p:spTree>
    <p:extLst>
      <p:ext uri="{BB962C8B-B14F-4D97-AF65-F5344CB8AC3E}">
        <p14:creationId xmlns:p14="http://schemas.microsoft.com/office/powerpoint/2010/main" val="96813359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221</a:t>
            </a:fld>
            <a:endParaRPr lang="es-MX"/>
          </a:p>
        </p:txBody>
      </p:sp>
    </p:spTree>
    <p:extLst>
      <p:ext uri="{BB962C8B-B14F-4D97-AF65-F5344CB8AC3E}">
        <p14:creationId xmlns:p14="http://schemas.microsoft.com/office/powerpoint/2010/main" val="156035878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222</a:t>
            </a:fld>
            <a:endParaRPr lang="es-MX"/>
          </a:p>
        </p:txBody>
      </p:sp>
    </p:spTree>
    <p:extLst>
      <p:ext uri="{BB962C8B-B14F-4D97-AF65-F5344CB8AC3E}">
        <p14:creationId xmlns:p14="http://schemas.microsoft.com/office/powerpoint/2010/main" val="172943364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223</a:t>
            </a:fld>
            <a:endParaRPr lang="es-MX"/>
          </a:p>
        </p:txBody>
      </p:sp>
    </p:spTree>
    <p:extLst>
      <p:ext uri="{BB962C8B-B14F-4D97-AF65-F5344CB8AC3E}">
        <p14:creationId xmlns:p14="http://schemas.microsoft.com/office/powerpoint/2010/main" val="95347902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224</a:t>
            </a:fld>
            <a:endParaRPr lang="es-MX"/>
          </a:p>
        </p:txBody>
      </p:sp>
    </p:spTree>
    <p:extLst>
      <p:ext uri="{BB962C8B-B14F-4D97-AF65-F5344CB8AC3E}">
        <p14:creationId xmlns:p14="http://schemas.microsoft.com/office/powerpoint/2010/main" val="333588963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225</a:t>
            </a:fld>
            <a:endParaRPr lang="es-MX"/>
          </a:p>
        </p:txBody>
      </p:sp>
    </p:spTree>
    <p:extLst>
      <p:ext uri="{BB962C8B-B14F-4D97-AF65-F5344CB8AC3E}">
        <p14:creationId xmlns:p14="http://schemas.microsoft.com/office/powerpoint/2010/main" val="3217709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64</a:t>
            </a:fld>
            <a:endParaRPr lang="es-MX"/>
          </a:p>
        </p:txBody>
      </p:sp>
    </p:spTree>
    <p:extLst>
      <p:ext uri="{BB962C8B-B14F-4D97-AF65-F5344CB8AC3E}">
        <p14:creationId xmlns:p14="http://schemas.microsoft.com/office/powerpoint/2010/main" val="315205968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226</a:t>
            </a:fld>
            <a:endParaRPr lang="es-MX"/>
          </a:p>
        </p:txBody>
      </p:sp>
    </p:spTree>
    <p:extLst>
      <p:ext uri="{BB962C8B-B14F-4D97-AF65-F5344CB8AC3E}">
        <p14:creationId xmlns:p14="http://schemas.microsoft.com/office/powerpoint/2010/main" val="245508798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227</a:t>
            </a:fld>
            <a:endParaRPr lang="es-MX"/>
          </a:p>
        </p:txBody>
      </p:sp>
    </p:spTree>
    <p:extLst>
      <p:ext uri="{BB962C8B-B14F-4D97-AF65-F5344CB8AC3E}">
        <p14:creationId xmlns:p14="http://schemas.microsoft.com/office/powerpoint/2010/main" val="292435471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228</a:t>
            </a:fld>
            <a:endParaRPr lang="es-MX"/>
          </a:p>
        </p:txBody>
      </p:sp>
    </p:spTree>
    <p:extLst>
      <p:ext uri="{BB962C8B-B14F-4D97-AF65-F5344CB8AC3E}">
        <p14:creationId xmlns:p14="http://schemas.microsoft.com/office/powerpoint/2010/main" val="347624775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229</a:t>
            </a:fld>
            <a:endParaRPr lang="es-MX"/>
          </a:p>
        </p:txBody>
      </p:sp>
    </p:spTree>
    <p:extLst>
      <p:ext uri="{BB962C8B-B14F-4D97-AF65-F5344CB8AC3E}">
        <p14:creationId xmlns:p14="http://schemas.microsoft.com/office/powerpoint/2010/main" val="223047310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230</a:t>
            </a:fld>
            <a:endParaRPr lang="es-MX"/>
          </a:p>
        </p:txBody>
      </p:sp>
    </p:spTree>
    <p:extLst>
      <p:ext uri="{BB962C8B-B14F-4D97-AF65-F5344CB8AC3E}">
        <p14:creationId xmlns:p14="http://schemas.microsoft.com/office/powerpoint/2010/main" val="48029400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231</a:t>
            </a:fld>
            <a:endParaRPr lang="es-MX"/>
          </a:p>
        </p:txBody>
      </p:sp>
    </p:spTree>
    <p:extLst>
      <p:ext uri="{BB962C8B-B14F-4D97-AF65-F5344CB8AC3E}">
        <p14:creationId xmlns:p14="http://schemas.microsoft.com/office/powerpoint/2010/main" val="426015284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a:t>MVVM (</a:t>
            </a:r>
            <a:r>
              <a:rPr lang="es-MX" err="1"/>
              <a:t>Model</a:t>
            </a:r>
            <a:r>
              <a:rPr lang="es-MX"/>
              <a:t>-View-</a:t>
            </a:r>
            <a:r>
              <a:rPr lang="es-MX" err="1"/>
              <a:t>ViewModel</a:t>
            </a:r>
            <a:r>
              <a:rPr lang="es-MX"/>
              <a:t>) C# es la técnica de generar las aplicaciones cliente que controlan las características principales de la plataforma </a:t>
            </a:r>
            <a:r>
              <a:rPr lang="es-MX" err="1"/>
              <a:t>Xamarin</a:t>
            </a:r>
            <a:r>
              <a:rPr lang="es-MX"/>
              <a:t>, lo que permite la facilidad de prueba unitaria de la funcionalidad de la aplicación. MVVM (</a:t>
            </a:r>
            <a:r>
              <a:rPr lang="es-MX" err="1"/>
              <a:t>Model</a:t>
            </a:r>
            <a:r>
              <a:rPr lang="es-MX"/>
              <a:t>-View-</a:t>
            </a:r>
            <a:r>
              <a:rPr lang="es-MX" err="1"/>
              <a:t>ViewModel</a:t>
            </a:r>
            <a:r>
              <a:rPr lang="es-MX"/>
              <a:t>) es un patrón arquitectónico que representa tres componentes diferentes. Es el patrón de diseño del software que se organiza para separar los controles de la interfaz de usuario y la lógica del programa.</a:t>
            </a:r>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232</a:t>
            </a:fld>
            <a:endParaRPr lang="es-MX"/>
          </a:p>
        </p:txBody>
      </p:sp>
    </p:spTree>
    <p:extLst>
      <p:ext uri="{BB962C8B-B14F-4D97-AF65-F5344CB8AC3E}">
        <p14:creationId xmlns:p14="http://schemas.microsoft.com/office/powerpoint/2010/main" val="84539775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Los tres componentes actúan como un equipo haciendo referencia entre sí en el siguiente patrón de la siguiente manera:</a:t>
            </a:r>
          </a:p>
          <a:p>
            <a:endParaRPr lang="es-MX"/>
          </a:p>
          <a:p>
            <a:r>
              <a:rPr lang="es-MX"/>
              <a:t>View señala el </a:t>
            </a:r>
            <a:r>
              <a:rPr lang="es-MX" err="1"/>
              <a:t>ViewModel</a:t>
            </a:r>
            <a:endParaRPr lang="es-MX"/>
          </a:p>
          <a:p>
            <a:r>
              <a:rPr lang="es-MX" err="1"/>
              <a:t>ViewModel</a:t>
            </a:r>
            <a:r>
              <a:rPr lang="es-MX"/>
              <a:t> señala el Modelo</a:t>
            </a:r>
          </a:p>
          <a:p>
            <a:endParaRPr lang="es-MX"/>
          </a:p>
          <a:p>
            <a:r>
              <a:rPr lang="es-MX"/>
              <a:t>Lo esencial es que </a:t>
            </a:r>
            <a:r>
              <a:rPr lang="es-MX" err="1"/>
              <a:t>ViewModel</a:t>
            </a:r>
            <a:r>
              <a:rPr lang="es-MX"/>
              <a:t> y View pueden comunicarse en dos métodos llamados enlaces de datos. </a:t>
            </a:r>
          </a:p>
          <a:p>
            <a:r>
              <a:rPr lang="es-MX"/>
              <a:t>El componente más importante para la comunicación es la interfaz llamada </a:t>
            </a:r>
            <a:r>
              <a:rPr lang="es-MX" err="1"/>
              <a:t>INotifyPropertyChanged</a:t>
            </a:r>
            <a:r>
              <a:rPr lang="es-MX"/>
              <a:t>.</a:t>
            </a:r>
          </a:p>
        </p:txBody>
      </p:sp>
      <p:sp>
        <p:nvSpPr>
          <p:cNvPr id="4" name="Marcador de número de diapositiva 3"/>
          <p:cNvSpPr>
            <a:spLocks noGrp="1"/>
          </p:cNvSpPr>
          <p:nvPr>
            <p:ph type="sldNum" sz="quarter" idx="5"/>
          </p:nvPr>
        </p:nvSpPr>
        <p:spPr/>
        <p:txBody>
          <a:bodyPr/>
          <a:lstStyle/>
          <a:p>
            <a:fld id="{AD3BFEF2-0BF7-43D9-B447-1C83E6493B33}" type="slidenum">
              <a:rPr lang="es-MX" smtClean="0"/>
              <a:t>233</a:t>
            </a:fld>
            <a:endParaRPr lang="es-MX"/>
          </a:p>
        </p:txBody>
      </p:sp>
    </p:spTree>
    <p:extLst>
      <p:ext uri="{BB962C8B-B14F-4D97-AF65-F5344CB8AC3E}">
        <p14:creationId xmlns:p14="http://schemas.microsoft.com/office/powerpoint/2010/main" val="296775242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234</a:t>
            </a:fld>
            <a:endParaRPr lang="es-MX"/>
          </a:p>
        </p:txBody>
      </p:sp>
    </p:spTree>
    <p:extLst>
      <p:ext uri="{BB962C8B-B14F-4D97-AF65-F5344CB8AC3E}">
        <p14:creationId xmlns:p14="http://schemas.microsoft.com/office/powerpoint/2010/main" val="12787998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235</a:t>
            </a:fld>
            <a:endParaRPr lang="es-MX"/>
          </a:p>
        </p:txBody>
      </p:sp>
    </p:spTree>
    <p:extLst>
      <p:ext uri="{BB962C8B-B14F-4D97-AF65-F5344CB8AC3E}">
        <p14:creationId xmlns:p14="http://schemas.microsoft.com/office/powerpoint/2010/main" val="3757454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65</a:t>
            </a:fld>
            <a:endParaRPr lang="es-MX"/>
          </a:p>
        </p:txBody>
      </p:sp>
    </p:spTree>
    <p:extLst>
      <p:ext uri="{BB962C8B-B14F-4D97-AF65-F5344CB8AC3E}">
        <p14:creationId xmlns:p14="http://schemas.microsoft.com/office/powerpoint/2010/main" val="414626465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A continuación, debemos crear  tres carpetas para </a:t>
            </a:r>
            <a:r>
              <a:rPr lang="es-MX" err="1"/>
              <a:t>Models</a:t>
            </a:r>
            <a:r>
              <a:rPr lang="es-MX"/>
              <a:t>, </a:t>
            </a:r>
            <a:r>
              <a:rPr lang="es-MX" err="1"/>
              <a:t>Views</a:t>
            </a:r>
            <a:r>
              <a:rPr lang="es-MX"/>
              <a:t> y </a:t>
            </a:r>
            <a:r>
              <a:rPr lang="es-MX" err="1"/>
              <a:t>ViewModels</a:t>
            </a:r>
            <a:r>
              <a:rPr lang="es-MX"/>
              <a:t> y  se mueve  el </a:t>
            </a:r>
            <a:r>
              <a:rPr lang="es-MX" err="1"/>
              <a:t>MainPage.xaml</a:t>
            </a:r>
            <a:r>
              <a:rPr lang="es-MX"/>
              <a:t> a la carpeta </a:t>
            </a:r>
            <a:r>
              <a:rPr lang="es-MX" err="1"/>
              <a:t>Views</a:t>
            </a:r>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236</a:t>
            </a:fld>
            <a:endParaRPr lang="es-MX"/>
          </a:p>
        </p:txBody>
      </p:sp>
    </p:spTree>
    <p:extLst>
      <p:ext uri="{BB962C8B-B14F-4D97-AF65-F5344CB8AC3E}">
        <p14:creationId xmlns:p14="http://schemas.microsoft.com/office/powerpoint/2010/main" val="91206644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Creamos el modelo de la vista </a:t>
            </a:r>
            <a:r>
              <a:rPr lang="es-MX" err="1"/>
              <a:t>MainPage.xaml</a:t>
            </a:r>
            <a:r>
              <a:rPr lang="es-MX"/>
              <a:t> y agregamos modelos si es necesario </a:t>
            </a:r>
          </a:p>
        </p:txBody>
      </p:sp>
      <p:sp>
        <p:nvSpPr>
          <p:cNvPr id="4" name="Marcador de número de diapositiva 3"/>
          <p:cNvSpPr>
            <a:spLocks noGrp="1"/>
          </p:cNvSpPr>
          <p:nvPr>
            <p:ph type="sldNum" sz="quarter" idx="5"/>
          </p:nvPr>
        </p:nvSpPr>
        <p:spPr/>
        <p:txBody>
          <a:bodyPr/>
          <a:lstStyle/>
          <a:p>
            <a:fld id="{AD3BFEF2-0BF7-43D9-B447-1C83E6493B33}" type="slidenum">
              <a:rPr lang="es-MX" smtClean="0"/>
              <a:t>237</a:t>
            </a:fld>
            <a:endParaRPr lang="es-MX"/>
          </a:p>
        </p:txBody>
      </p:sp>
    </p:spTree>
    <p:extLst>
      <p:ext uri="{BB962C8B-B14F-4D97-AF65-F5344CB8AC3E}">
        <p14:creationId xmlns:p14="http://schemas.microsoft.com/office/powerpoint/2010/main" val="321133332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238</a:t>
            </a:fld>
            <a:endParaRPr lang="es-MX"/>
          </a:p>
        </p:txBody>
      </p:sp>
    </p:spTree>
    <p:extLst>
      <p:ext uri="{BB962C8B-B14F-4D97-AF65-F5344CB8AC3E}">
        <p14:creationId xmlns:p14="http://schemas.microsoft.com/office/powerpoint/2010/main" val="299196942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239</a:t>
            </a:fld>
            <a:endParaRPr lang="es-MX"/>
          </a:p>
        </p:txBody>
      </p:sp>
    </p:spTree>
    <p:extLst>
      <p:ext uri="{BB962C8B-B14F-4D97-AF65-F5344CB8AC3E}">
        <p14:creationId xmlns:p14="http://schemas.microsoft.com/office/powerpoint/2010/main" val="6710873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240</a:t>
            </a:fld>
            <a:endParaRPr lang="es-MX"/>
          </a:p>
        </p:txBody>
      </p:sp>
    </p:spTree>
    <p:extLst>
      <p:ext uri="{BB962C8B-B14F-4D97-AF65-F5344CB8AC3E}">
        <p14:creationId xmlns:p14="http://schemas.microsoft.com/office/powerpoint/2010/main" val="301974216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241</a:t>
            </a:fld>
            <a:endParaRPr lang="es-MX"/>
          </a:p>
        </p:txBody>
      </p:sp>
    </p:spTree>
    <p:extLst>
      <p:ext uri="{BB962C8B-B14F-4D97-AF65-F5344CB8AC3E}">
        <p14:creationId xmlns:p14="http://schemas.microsoft.com/office/powerpoint/2010/main" val="313419214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242</a:t>
            </a:fld>
            <a:endParaRPr lang="es-MX"/>
          </a:p>
        </p:txBody>
      </p:sp>
    </p:spTree>
    <p:extLst>
      <p:ext uri="{BB962C8B-B14F-4D97-AF65-F5344CB8AC3E}">
        <p14:creationId xmlns:p14="http://schemas.microsoft.com/office/powerpoint/2010/main" val="294222013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243</a:t>
            </a:fld>
            <a:endParaRPr lang="es-MX"/>
          </a:p>
        </p:txBody>
      </p:sp>
    </p:spTree>
    <p:extLst>
      <p:ext uri="{BB962C8B-B14F-4D97-AF65-F5344CB8AC3E}">
        <p14:creationId xmlns:p14="http://schemas.microsoft.com/office/powerpoint/2010/main" val="240704987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244</a:t>
            </a:fld>
            <a:endParaRPr lang="es-MX"/>
          </a:p>
        </p:txBody>
      </p:sp>
    </p:spTree>
    <p:extLst>
      <p:ext uri="{BB962C8B-B14F-4D97-AF65-F5344CB8AC3E}">
        <p14:creationId xmlns:p14="http://schemas.microsoft.com/office/powerpoint/2010/main" val="104266881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245</a:t>
            </a:fld>
            <a:endParaRPr lang="es-MX"/>
          </a:p>
        </p:txBody>
      </p:sp>
    </p:spTree>
    <p:extLst>
      <p:ext uri="{BB962C8B-B14F-4D97-AF65-F5344CB8AC3E}">
        <p14:creationId xmlns:p14="http://schemas.microsoft.com/office/powerpoint/2010/main" val="767212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Slide Number Placeholder 3"/>
          <p:cNvSpPr>
            <a:spLocks noGrp="1"/>
          </p:cNvSpPr>
          <p:nvPr>
            <p:ph type="sldNum" sz="quarter" idx="5"/>
          </p:nvPr>
        </p:nvSpPr>
        <p:spPr/>
        <p:txBody>
          <a:bodyPr/>
          <a:lstStyle/>
          <a:p>
            <a:fld id="{36831087-5014-FA48-8CE3-EB31AFD7D33A}" type="slidenum">
              <a:rPr lang="es-MX" smtClean="0"/>
              <a:t>8</a:t>
            </a:fld>
            <a:endParaRPr lang="es-MX"/>
          </a:p>
        </p:txBody>
      </p:sp>
    </p:spTree>
    <p:extLst>
      <p:ext uri="{BB962C8B-B14F-4D97-AF65-F5344CB8AC3E}">
        <p14:creationId xmlns:p14="http://schemas.microsoft.com/office/powerpoint/2010/main" val="1333177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66</a:t>
            </a:fld>
            <a:endParaRPr lang="es-MX"/>
          </a:p>
        </p:txBody>
      </p:sp>
    </p:spTree>
    <p:extLst>
      <p:ext uri="{BB962C8B-B14F-4D97-AF65-F5344CB8AC3E}">
        <p14:creationId xmlns:p14="http://schemas.microsoft.com/office/powerpoint/2010/main" val="129632429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246</a:t>
            </a:fld>
            <a:endParaRPr lang="es-MX"/>
          </a:p>
        </p:txBody>
      </p:sp>
    </p:spTree>
    <p:extLst>
      <p:ext uri="{BB962C8B-B14F-4D97-AF65-F5344CB8AC3E}">
        <p14:creationId xmlns:p14="http://schemas.microsoft.com/office/powerpoint/2010/main" val="161283671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247</a:t>
            </a:fld>
            <a:endParaRPr lang="es-MX"/>
          </a:p>
        </p:txBody>
      </p:sp>
    </p:spTree>
    <p:extLst>
      <p:ext uri="{BB962C8B-B14F-4D97-AF65-F5344CB8AC3E}">
        <p14:creationId xmlns:p14="http://schemas.microsoft.com/office/powerpoint/2010/main" val="201567466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248</a:t>
            </a:fld>
            <a:endParaRPr lang="es-MX"/>
          </a:p>
        </p:txBody>
      </p:sp>
    </p:spTree>
    <p:extLst>
      <p:ext uri="{BB962C8B-B14F-4D97-AF65-F5344CB8AC3E}">
        <p14:creationId xmlns:p14="http://schemas.microsoft.com/office/powerpoint/2010/main" val="410224883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249</a:t>
            </a:fld>
            <a:endParaRPr lang="es-MX"/>
          </a:p>
        </p:txBody>
      </p:sp>
    </p:spTree>
    <p:extLst>
      <p:ext uri="{BB962C8B-B14F-4D97-AF65-F5344CB8AC3E}">
        <p14:creationId xmlns:p14="http://schemas.microsoft.com/office/powerpoint/2010/main" val="193477095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250</a:t>
            </a:fld>
            <a:endParaRPr lang="es-MX"/>
          </a:p>
        </p:txBody>
      </p:sp>
    </p:spTree>
    <p:extLst>
      <p:ext uri="{BB962C8B-B14F-4D97-AF65-F5344CB8AC3E}">
        <p14:creationId xmlns:p14="http://schemas.microsoft.com/office/powerpoint/2010/main" val="146261046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251</a:t>
            </a:fld>
            <a:endParaRPr lang="es-MX"/>
          </a:p>
        </p:txBody>
      </p:sp>
    </p:spTree>
    <p:extLst>
      <p:ext uri="{BB962C8B-B14F-4D97-AF65-F5344CB8AC3E}">
        <p14:creationId xmlns:p14="http://schemas.microsoft.com/office/powerpoint/2010/main" val="149837881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252</a:t>
            </a:fld>
            <a:endParaRPr lang="es-MX"/>
          </a:p>
        </p:txBody>
      </p:sp>
    </p:spTree>
    <p:extLst>
      <p:ext uri="{BB962C8B-B14F-4D97-AF65-F5344CB8AC3E}">
        <p14:creationId xmlns:p14="http://schemas.microsoft.com/office/powerpoint/2010/main" val="106256593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253</a:t>
            </a:fld>
            <a:endParaRPr lang="es-MX"/>
          </a:p>
        </p:txBody>
      </p:sp>
    </p:spTree>
    <p:extLst>
      <p:ext uri="{BB962C8B-B14F-4D97-AF65-F5344CB8AC3E}">
        <p14:creationId xmlns:p14="http://schemas.microsoft.com/office/powerpoint/2010/main" val="97340855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254</a:t>
            </a:fld>
            <a:endParaRPr lang="es-MX"/>
          </a:p>
        </p:txBody>
      </p:sp>
    </p:spTree>
    <p:extLst>
      <p:ext uri="{BB962C8B-B14F-4D97-AF65-F5344CB8AC3E}">
        <p14:creationId xmlns:p14="http://schemas.microsoft.com/office/powerpoint/2010/main" val="169639200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255</a:t>
            </a:fld>
            <a:endParaRPr lang="es-MX"/>
          </a:p>
        </p:txBody>
      </p:sp>
    </p:spTree>
    <p:extLst>
      <p:ext uri="{BB962C8B-B14F-4D97-AF65-F5344CB8AC3E}">
        <p14:creationId xmlns:p14="http://schemas.microsoft.com/office/powerpoint/2010/main" val="3945633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0" i="0" err="1">
                <a:solidFill>
                  <a:srgbClr val="374050"/>
                </a:solidFill>
                <a:effectLst/>
                <a:latin typeface="RalewayMedium"/>
              </a:rPr>
              <a:t>Public</a:t>
            </a:r>
            <a:r>
              <a:rPr lang="es-MX" b="0" i="0">
                <a:solidFill>
                  <a:srgbClr val="374050"/>
                </a:solidFill>
                <a:effectLst/>
                <a:latin typeface="RalewayMedium"/>
              </a:rPr>
              <a:t>, Al declarar una variable o un método de forma &lt;</a:t>
            </a:r>
            <a:r>
              <a:rPr lang="es-MX" b="0" i="0" err="1">
                <a:solidFill>
                  <a:srgbClr val="374050"/>
                </a:solidFill>
                <a:effectLst/>
                <a:latin typeface="RalewayMedium"/>
              </a:rPr>
              <a:t>Public</a:t>
            </a:r>
            <a:r>
              <a:rPr lang="es-MX" b="0" i="0">
                <a:solidFill>
                  <a:srgbClr val="374050"/>
                </a:solidFill>
                <a:effectLst/>
                <a:latin typeface="RalewayMedium"/>
              </a:rPr>
              <a:t>&gt; lo que hacemos es que las funciones de cualquier objeto puedan acceder a los datos o métodos de una clase con este nivel de acceso, es el nivel de protección de datos más bajo.</a:t>
            </a:r>
          </a:p>
          <a:p>
            <a:pPr algn="l"/>
            <a:r>
              <a:rPr lang="es-MX" b="0" i="0" err="1">
                <a:solidFill>
                  <a:srgbClr val="374050"/>
                </a:solidFill>
                <a:effectLst/>
                <a:latin typeface="RalewayMedium"/>
              </a:rPr>
              <a:t>Private</a:t>
            </a:r>
            <a:r>
              <a:rPr lang="es-MX" b="0" i="0">
                <a:solidFill>
                  <a:srgbClr val="374050"/>
                </a:solidFill>
                <a:effectLst/>
                <a:latin typeface="RalewayMedium"/>
              </a:rPr>
              <a:t>, Con este nivel de encapsulamiento, solamente se pueden acceder al tipo o miembro, las instrucciones o código que estén contenidas en la misma clase.</a:t>
            </a:r>
          </a:p>
          <a:p>
            <a:pPr algn="l"/>
            <a:r>
              <a:rPr lang="es-MX" b="0" i="0" err="1">
                <a:solidFill>
                  <a:srgbClr val="374050"/>
                </a:solidFill>
                <a:effectLst/>
                <a:latin typeface="RalewayMedium"/>
              </a:rPr>
              <a:t>Protected</a:t>
            </a:r>
            <a:r>
              <a:rPr lang="es-MX" b="0" i="0">
                <a:solidFill>
                  <a:srgbClr val="374050"/>
                </a:solidFill>
                <a:effectLst/>
                <a:latin typeface="RalewayMedium"/>
              </a:rPr>
              <a:t>, sólo se tiene acceso en la misma clase o clases derivadas.</a:t>
            </a:r>
          </a:p>
          <a:p>
            <a:pPr algn="l"/>
            <a:r>
              <a:rPr lang="es-MX" b="0" i="0" err="1">
                <a:solidFill>
                  <a:srgbClr val="374050"/>
                </a:solidFill>
                <a:effectLst/>
                <a:latin typeface="RalewayMedium"/>
              </a:rPr>
              <a:t>Internal</a:t>
            </a:r>
            <a:r>
              <a:rPr lang="es-MX" b="0" i="0">
                <a:solidFill>
                  <a:srgbClr val="374050"/>
                </a:solidFill>
                <a:effectLst/>
                <a:latin typeface="RalewayMedium"/>
              </a:rPr>
              <a:t>, se obtiene acceso cualquier código del mismo ensamblado, pero no un ensamblado distinto.</a:t>
            </a:r>
          </a:p>
          <a:p>
            <a:pPr algn="l"/>
            <a:r>
              <a:rPr lang="es-MX" b="0" i="0" err="1">
                <a:solidFill>
                  <a:srgbClr val="374050"/>
                </a:solidFill>
                <a:effectLst/>
                <a:latin typeface="RalewayMedium"/>
              </a:rPr>
              <a:t>Protected</a:t>
            </a:r>
            <a:r>
              <a:rPr lang="es-MX" b="0" i="0">
                <a:solidFill>
                  <a:srgbClr val="374050"/>
                </a:solidFill>
                <a:effectLst/>
                <a:latin typeface="RalewayMedium"/>
              </a:rPr>
              <a:t> </a:t>
            </a:r>
            <a:r>
              <a:rPr lang="es-MX" b="0" i="0" err="1">
                <a:solidFill>
                  <a:srgbClr val="374050"/>
                </a:solidFill>
                <a:effectLst/>
                <a:latin typeface="RalewayMedium"/>
              </a:rPr>
              <a:t>internal</a:t>
            </a:r>
            <a:r>
              <a:rPr lang="es-MX" b="0" i="0">
                <a:solidFill>
                  <a:srgbClr val="374050"/>
                </a:solidFill>
                <a:effectLst/>
                <a:latin typeface="RalewayMedium"/>
              </a:rPr>
              <a:t>, accede cualquier código del mismo ensamblado o cualquier clase derivada de otro ensamblado.</a:t>
            </a:r>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67</a:t>
            </a:fld>
            <a:endParaRPr lang="es-MX"/>
          </a:p>
        </p:txBody>
      </p:sp>
    </p:spTree>
    <p:extLst>
      <p:ext uri="{BB962C8B-B14F-4D97-AF65-F5344CB8AC3E}">
        <p14:creationId xmlns:p14="http://schemas.microsoft.com/office/powerpoint/2010/main" val="290300962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256</a:t>
            </a:fld>
            <a:endParaRPr lang="es-MX"/>
          </a:p>
        </p:txBody>
      </p:sp>
    </p:spTree>
    <p:extLst>
      <p:ext uri="{BB962C8B-B14F-4D97-AF65-F5344CB8AC3E}">
        <p14:creationId xmlns:p14="http://schemas.microsoft.com/office/powerpoint/2010/main" val="367205869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257</a:t>
            </a:fld>
            <a:endParaRPr lang="es-MX"/>
          </a:p>
        </p:txBody>
      </p:sp>
    </p:spTree>
    <p:extLst>
      <p:ext uri="{BB962C8B-B14F-4D97-AF65-F5344CB8AC3E}">
        <p14:creationId xmlns:p14="http://schemas.microsoft.com/office/powerpoint/2010/main" val="417771343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258</a:t>
            </a:fld>
            <a:endParaRPr lang="es-MX"/>
          </a:p>
        </p:txBody>
      </p:sp>
    </p:spTree>
    <p:extLst>
      <p:ext uri="{BB962C8B-B14F-4D97-AF65-F5344CB8AC3E}">
        <p14:creationId xmlns:p14="http://schemas.microsoft.com/office/powerpoint/2010/main" val="383873840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259</a:t>
            </a:fld>
            <a:endParaRPr lang="es-MX"/>
          </a:p>
        </p:txBody>
      </p:sp>
    </p:spTree>
    <p:extLst>
      <p:ext uri="{BB962C8B-B14F-4D97-AF65-F5344CB8AC3E}">
        <p14:creationId xmlns:p14="http://schemas.microsoft.com/office/powerpoint/2010/main" val="364806762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260</a:t>
            </a:fld>
            <a:endParaRPr lang="es-MX"/>
          </a:p>
        </p:txBody>
      </p:sp>
    </p:spTree>
    <p:extLst>
      <p:ext uri="{BB962C8B-B14F-4D97-AF65-F5344CB8AC3E}">
        <p14:creationId xmlns:p14="http://schemas.microsoft.com/office/powerpoint/2010/main" val="42304921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261</a:t>
            </a:fld>
            <a:endParaRPr lang="es-MX"/>
          </a:p>
        </p:txBody>
      </p:sp>
    </p:spTree>
    <p:extLst>
      <p:ext uri="{BB962C8B-B14F-4D97-AF65-F5344CB8AC3E}">
        <p14:creationId xmlns:p14="http://schemas.microsoft.com/office/powerpoint/2010/main" val="40714124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262</a:t>
            </a:fld>
            <a:endParaRPr lang="es-MX"/>
          </a:p>
        </p:txBody>
      </p:sp>
    </p:spTree>
    <p:extLst>
      <p:ext uri="{BB962C8B-B14F-4D97-AF65-F5344CB8AC3E}">
        <p14:creationId xmlns:p14="http://schemas.microsoft.com/office/powerpoint/2010/main" val="202829163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263</a:t>
            </a:fld>
            <a:endParaRPr lang="es-MX"/>
          </a:p>
        </p:txBody>
      </p:sp>
    </p:spTree>
    <p:extLst>
      <p:ext uri="{BB962C8B-B14F-4D97-AF65-F5344CB8AC3E}">
        <p14:creationId xmlns:p14="http://schemas.microsoft.com/office/powerpoint/2010/main" val="397265837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264</a:t>
            </a:fld>
            <a:endParaRPr lang="es-MX"/>
          </a:p>
        </p:txBody>
      </p:sp>
    </p:spTree>
    <p:extLst>
      <p:ext uri="{BB962C8B-B14F-4D97-AF65-F5344CB8AC3E}">
        <p14:creationId xmlns:p14="http://schemas.microsoft.com/office/powerpoint/2010/main" val="429207744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265</a:t>
            </a:fld>
            <a:endParaRPr lang="es-MX"/>
          </a:p>
        </p:txBody>
      </p:sp>
    </p:spTree>
    <p:extLst>
      <p:ext uri="{BB962C8B-B14F-4D97-AF65-F5344CB8AC3E}">
        <p14:creationId xmlns:p14="http://schemas.microsoft.com/office/powerpoint/2010/main" val="947478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https://www.ediciones-eni.com/open/mediabook.aspx?idR=ef63646b9718d8cb3f04990c649edc91</a:t>
            </a:r>
          </a:p>
          <a:p>
            <a:endParaRPr lang="es-MX"/>
          </a:p>
          <a:p>
            <a:r>
              <a:rPr lang="es-MX"/>
              <a:t>Permiten almacenar elementos de tipos genéricos, cualquier tipo de elemento</a:t>
            </a:r>
          </a:p>
          <a:p>
            <a:r>
              <a:rPr lang="es-MX"/>
              <a:t>Permiten almacenar elementos</a:t>
            </a:r>
          </a:p>
          <a:p>
            <a:r>
              <a:rPr lang="es-MX"/>
              <a:t>No tienen las limitaciones de los </a:t>
            </a:r>
            <a:r>
              <a:rPr lang="es-MX" err="1"/>
              <a:t>arrays</a:t>
            </a:r>
            <a:r>
              <a:rPr lang="es-MX"/>
              <a:t> (a cambio de mayor consumo de recursos)</a:t>
            </a:r>
          </a:p>
          <a:p>
            <a:endParaRPr lang="es-MX"/>
          </a:p>
          <a:p>
            <a:r>
              <a:rPr lang="es-MX"/>
              <a:t>Permiten:</a:t>
            </a:r>
          </a:p>
          <a:p>
            <a:pPr marL="171450" indent="-171450">
              <a:buFont typeface="Arial" panose="020B0604020202020204" pitchFamily="34" charset="0"/>
              <a:buChar char="•"/>
            </a:pPr>
            <a:r>
              <a:rPr lang="es-MX"/>
              <a:t>Ordenar</a:t>
            </a:r>
          </a:p>
          <a:p>
            <a:pPr marL="171450" indent="-171450">
              <a:buFont typeface="Arial" panose="020B0604020202020204" pitchFamily="34" charset="0"/>
              <a:buChar char="•"/>
            </a:pPr>
            <a:r>
              <a:rPr lang="es-MX"/>
              <a:t>Añadir</a:t>
            </a:r>
          </a:p>
          <a:p>
            <a:pPr marL="171450" indent="-171450">
              <a:buFont typeface="Arial" panose="020B0604020202020204" pitchFamily="34" charset="0"/>
              <a:buChar char="•"/>
            </a:pPr>
            <a:r>
              <a:rPr lang="es-MX"/>
              <a:t>Eliminar </a:t>
            </a:r>
          </a:p>
          <a:p>
            <a:pPr marL="171450" indent="-171450">
              <a:buFont typeface="Arial" panose="020B0604020202020204" pitchFamily="34" charset="0"/>
              <a:buChar char="•"/>
            </a:pPr>
            <a:r>
              <a:rPr lang="es-MX"/>
              <a:t>Buscar</a:t>
            </a:r>
          </a:p>
          <a:p>
            <a:pPr marL="171450" indent="-171450">
              <a:buFont typeface="Arial" panose="020B0604020202020204" pitchFamily="34" charset="0"/>
              <a:buChar char="•"/>
            </a:pPr>
            <a:r>
              <a:rPr lang="es-MX" err="1"/>
              <a:t>Etcetera</a:t>
            </a:r>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68</a:t>
            </a:fld>
            <a:endParaRPr lang="es-MX"/>
          </a:p>
        </p:txBody>
      </p:sp>
    </p:spTree>
    <p:extLst>
      <p:ext uri="{BB962C8B-B14F-4D97-AF65-F5344CB8AC3E}">
        <p14:creationId xmlns:p14="http://schemas.microsoft.com/office/powerpoint/2010/main" val="2737934786"/>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266</a:t>
            </a:fld>
            <a:endParaRPr lang="es-MX"/>
          </a:p>
        </p:txBody>
      </p:sp>
    </p:spTree>
    <p:extLst>
      <p:ext uri="{BB962C8B-B14F-4D97-AF65-F5344CB8AC3E}">
        <p14:creationId xmlns:p14="http://schemas.microsoft.com/office/powerpoint/2010/main" val="377925373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267</a:t>
            </a:fld>
            <a:endParaRPr lang="es-MX"/>
          </a:p>
        </p:txBody>
      </p:sp>
    </p:spTree>
    <p:extLst>
      <p:ext uri="{BB962C8B-B14F-4D97-AF65-F5344CB8AC3E}">
        <p14:creationId xmlns:p14="http://schemas.microsoft.com/office/powerpoint/2010/main" val="317594770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268</a:t>
            </a:fld>
            <a:endParaRPr lang="es-MX"/>
          </a:p>
        </p:txBody>
      </p:sp>
    </p:spTree>
    <p:extLst>
      <p:ext uri="{BB962C8B-B14F-4D97-AF65-F5344CB8AC3E}">
        <p14:creationId xmlns:p14="http://schemas.microsoft.com/office/powerpoint/2010/main" val="428247620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269</a:t>
            </a:fld>
            <a:endParaRPr lang="es-MX"/>
          </a:p>
        </p:txBody>
      </p:sp>
    </p:spTree>
    <p:extLst>
      <p:ext uri="{BB962C8B-B14F-4D97-AF65-F5344CB8AC3E}">
        <p14:creationId xmlns:p14="http://schemas.microsoft.com/office/powerpoint/2010/main" val="89338848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270</a:t>
            </a:fld>
            <a:endParaRPr lang="es-MX"/>
          </a:p>
        </p:txBody>
      </p:sp>
    </p:spTree>
    <p:extLst>
      <p:ext uri="{BB962C8B-B14F-4D97-AF65-F5344CB8AC3E}">
        <p14:creationId xmlns:p14="http://schemas.microsoft.com/office/powerpoint/2010/main" val="370997641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271</a:t>
            </a:fld>
            <a:endParaRPr lang="es-MX"/>
          </a:p>
        </p:txBody>
      </p:sp>
    </p:spTree>
    <p:extLst>
      <p:ext uri="{BB962C8B-B14F-4D97-AF65-F5344CB8AC3E}">
        <p14:creationId xmlns:p14="http://schemas.microsoft.com/office/powerpoint/2010/main" val="232548150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272</a:t>
            </a:fld>
            <a:endParaRPr lang="es-MX"/>
          </a:p>
        </p:txBody>
      </p:sp>
    </p:spTree>
    <p:extLst>
      <p:ext uri="{BB962C8B-B14F-4D97-AF65-F5344CB8AC3E}">
        <p14:creationId xmlns:p14="http://schemas.microsoft.com/office/powerpoint/2010/main" val="97309891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273</a:t>
            </a:fld>
            <a:endParaRPr lang="es-MX"/>
          </a:p>
        </p:txBody>
      </p:sp>
    </p:spTree>
    <p:extLst>
      <p:ext uri="{BB962C8B-B14F-4D97-AF65-F5344CB8AC3E}">
        <p14:creationId xmlns:p14="http://schemas.microsoft.com/office/powerpoint/2010/main" val="139479640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274</a:t>
            </a:fld>
            <a:endParaRPr lang="es-MX"/>
          </a:p>
        </p:txBody>
      </p:sp>
    </p:spTree>
    <p:extLst>
      <p:ext uri="{BB962C8B-B14F-4D97-AF65-F5344CB8AC3E}">
        <p14:creationId xmlns:p14="http://schemas.microsoft.com/office/powerpoint/2010/main" val="116896511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275</a:t>
            </a:fld>
            <a:endParaRPr lang="es-MX"/>
          </a:p>
        </p:txBody>
      </p:sp>
    </p:spTree>
    <p:extLst>
      <p:ext uri="{BB962C8B-B14F-4D97-AF65-F5344CB8AC3E}">
        <p14:creationId xmlns:p14="http://schemas.microsoft.com/office/powerpoint/2010/main" val="1498319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https://www.ediciones-eni.com/open/mediabook.aspx?idR=ef63646b9718d8cb3f04990c649edc91</a:t>
            </a:r>
          </a:p>
        </p:txBody>
      </p:sp>
      <p:sp>
        <p:nvSpPr>
          <p:cNvPr id="4" name="Marcador de número de diapositiva 3"/>
          <p:cNvSpPr>
            <a:spLocks noGrp="1"/>
          </p:cNvSpPr>
          <p:nvPr>
            <p:ph type="sldNum" sz="quarter" idx="5"/>
          </p:nvPr>
        </p:nvSpPr>
        <p:spPr/>
        <p:txBody>
          <a:bodyPr/>
          <a:lstStyle/>
          <a:p>
            <a:fld id="{AD3BFEF2-0BF7-43D9-B447-1C83E6493B33}" type="slidenum">
              <a:rPr lang="es-MX" smtClean="0"/>
              <a:t>69</a:t>
            </a:fld>
            <a:endParaRPr lang="es-MX"/>
          </a:p>
        </p:txBody>
      </p:sp>
    </p:spTree>
    <p:extLst>
      <p:ext uri="{BB962C8B-B14F-4D97-AF65-F5344CB8AC3E}">
        <p14:creationId xmlns:p14="http://schemas.microsoft.com/office/powerpoint/2010/main" val="233931327"/>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276</a:t>
            </a:fld>
            <a:endParaRPr lang="es-MX"/>
          </a:p>
        </p:txBody>
      </p:sp>
    </p:spTree>
    <p:extLst>
      <p:ext uri="{BB962C8B-B14F-4D97-AF65-F5344CB8AC3E}">
        <p14:creationId xmlns:p14="http://schemas.microsoft.com/office/powerpoint/2010/main" val="375791947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277</a:t>
            </a:fld>
            <a:endParaRPr lang="es-MX"/>
          </a:p>
        </p:txBody>
      </p:sp>
    </p:spTree>
    <p:extLst>
      <p:ext uri="{BB962C8B-B14F-4D97-AF65-F5344CB8AC3E}">
        <p14:creationId xmlns:p14="http://schemas.microsoft.com/office/powerpoint/2010/main" val="188310595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278</a:t>
            </a:fld>
            <a:endParaRPr lang="es-MX"/>
          </a:p>
        </p:txBody>
      </p:sp>
    </p:spTree>
    <p:extLst>
      <p:ext uri="{BB962C8B-B14F-4D97-AF65-F5344CB8AC3E}">
        <p14:creationId xmlns:p14="http://schemas.microsoft.com/office/powerpoint/2010/main" val="200530545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279</a:t>
            </a:fld>
            <a:endParaRPr lang="es-MX"/>
          </a:p>
        </p:txBody>
      </p:sp>
    </p:spTree>
    <p:extLst>
      <p:ext uri="{BB962C8B-B14F-4D97-AF65-F5344CB8AC3E}">
        <p14:creationId xmlns:p14="http://schemas.microsoft.com/office/powerpoint/2010/main" val="265386844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280</a:t>
            </a:fld>
            <a:endParaRPr lang="es-MX"/>
          </a:p>
        </p:txBody>
      </p:sp>
    </p:spTree>
    <p:extLst>
      <p:ext uri="{BB962C8B-B14F-4D97-AF65-F5344CB8AC3E}">
        <p14:creationId xmlns:p14="http://schemas.microsoft.com/office/powerpoint/2010/main" val="383453001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281</a:t>
            </a:fld>
            <a:endParaRPr lang="es-MX"/>
          </a:p>
        </p:txBody>
      </p:sp>
    </p:spTree>
    <p:extLst>
      <p:ext uri="{BB962C8B-B14F-4D97-AF65-F5344CB8AC3E}">
        <p14:creationId xmlns:p14="http://schemas.microsoft.com/office/powerpoint/2010/main" val="391434323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282</a:t>
            </a:fld>
            <a:endParaRPr lang="es-MX"/>
          </a:p>
        </p:txBody>
      </p:sp>
    </p:spTree>
    <p:extLst>
      <p:ext uri="{BB962C8B-B14F-4D97-AF65-F5344CB8AC3E}">
        <p14:creationId xmlns:p14="http://schemas.microsoft.com/office/powerpoint/2010/main" val="62608089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283</a:t>
            </a:fld>
            <a:endParaRPr lang="es-MX"/>
          </a:p>
        </p:txBody>
      </p:sp>
    </p:spTree>
    <p:extLst>
      <p:ext uri="{BB962C8B-B14F-4D97-AF65-F5344CB8AC3E}">
        <p14:creationId xmlns:p14="http://schemas.microsoft.com/office/powerpoint/2010/main" val="261056665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284</a:t>
            </a:fld>
            <a:endParaRPr lang="es-MX"/>
          </a:p>
        </p:txBody>
      </p:sp>
    </p:spTree>
    <p:extLst>
      <p:ext uri="{BB962C8B-B14F-4D97-AF65-F5344CB8AC3E}">
        <p14:creationId xmlns:p14="http://schemas.microsoft.com/office/powerpoint/2010/main" val="6726417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285</a:t>
            </a:fld>
            <a:endParaRPr lang="es-MX"/>
          </a:p>
        </p:txBody>
      </p:sp>
    </p:spTree>
    <p:extLst>
      <p:ext uri="{BB962C8B-B14F-4D97-AF65-F5344CB8AC3E}">
        <p14:creationId xmlns:p14="http://schemas.microsoft.com/office/powerpoint/2010/main" val="3172910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https://www.ediciones-eni.com/open/mediabook.aspx?idR=ef63646b9718d8cb3f04990c649edc91</a:t>
            </a:r>
          </a:p>
        </p:txBody>
      </p:sp>
      <p:sp>
        <p:nvSpPr>
          <p:cNvPr id="4" name="Marcador de número de diapositiva 3"/>
          <p:cNvSpPr>
            <a:spLocks noGrp="1"/>
          </p:cNvSpPr>
          <p:nvPr>
            <p:ph type="sldNum" sz="quarter" idx="5"/>
          </p:nvPr>
        </p:nvSpPr>
        <p:spPr/>
        <p:txBody>
          <a:bodyPr/>
          <a:lstStyle/>
          <a:p>
            <a:fld id="{AD3BFEF2-0BF7-43D9-B447-1C83E6493B33}" type="slidenum">
              <a:rPr lang="es-MX" smtClean="0"/>
              <a:t>70</a:t>
            </a:fld>
            <a:endParaRPr lang="es-MX"/>
          </a:p>
        </p:txBody>
      </p:sp>
    </p:spTree>
    <p:extLst>
      <p:ext uri="{BB962C8B-B14F-4D97-AF65-F5344CB8AC3E}">
        <p14:creationId xmlns:p14="http://schemas.microsoft.com/office/powerpoint/2010/main" val="1891661629"/>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286</a:t>
            </a:fld>
            <a:endParaRPr lang="es-MX"/>
          </a:p>
        </p:txBody>
      </p:sp>
    </p:spTree>
    <p:extLst>
      <p:ext uri="{BB962C8B-B14F-4D97-AF65-F5344CB8AC3E}">
        <p14:creationId xmlns:p14="http://schemas.microsoft.com/office/powerpoint/2010/main" val="137016492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287</a:t>
            </a:fld>
            <a:endParaRPr lang="es-MX"/>
          </a:p>
        </p:txBody>
      </p:sp>
    </p:spTree>
    <p:extLst>
      <p:ext uri="{BB962C8B-B14F-4D97-AF65-F5344CB8AC3E}">
        <p14:creationId xmlns:p14="http://schemas.microsoft.com/office/powerpoint/2010/main" val="379963138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288</a:t>
            </a:fld>
            <a:endParaRPr lang="es-MX"/>
          </a:p>
        </p:txBody>
      </p:sp>
    </p:spTree>
    <p:extLst>
      <p:ext uri="{BB962C8B-B14F-4D97-AF65-F5344CB8AC3E}">
        <p14:creationId xmlns:p14="http://schemas.microsoft.com/office/powerpoint/2010/main" val="150511477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289</a:t>
            </a:fld>
            <a:endParaRPr lang="es-MX"/>
          </a:p>
        </p:txBody>
      </p:sp>
    </p:spTree>
    <p:extLst>
      <p:ext uri="{BB962C8B-B14F-4D97-AF65-F5344CB8AC3E}">
        <p14:creationId xmlns:p14="http://schemas.microsoft.com/office/powerpoint/2010/main" val="408543156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290</a:t>
            </a:fld>
            <a:endParaRPr lang="es-MX"/>
          </a:p>
        </p:txBody>
      </p:sp>
    </p:spTree>
    <p:extLst>
      <p:ext uri="{BB962C8B-B14F-4D97-AF65-F5344CB8AC3E}">
        <p14:creationId xmlns:p14="http://schemas.microsoft.com/office/powerpoint/2010/main" val="318549616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291</a:t>
            </a:fld>
            <a:endParaRPr lang="es-MX"/>
          </a:p>
        </p:txBody>
      </p:sp>
    </p:spTree>
    <p:extLst>
      <p:ext uri="{BB962C8B-B14F-4D97-AF65-F5344CB8AC3E}">
        <p14:creationId xmlns:p14="http://schemas.microsoft.com/office/powerpoint/2010/main" val="294734827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292</a:t>
            </a:fld>
            <a:endParaRPr lang="es-MX"/>
          </a:p>
        </p:txBody>
      </p:sp>
    </p:spTree>
    <p:extLst>
      <p:ext uri="{BB962C8B-B14F-4D97-AF65-F5344CB8AC3E}">
        <p14:creationId xmlns:p14="http://schemas.microsoft.com/office/powerpoint/2010/main" val="309832103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293</a:t>
            </a:fld>
            <a:endParaRPr lang="es-MX"/>
          </a:p>
        </p:txBody>
      </p:sp>
    </p:spTree>
    <p:extLst>
      <p:ext uri="{BB962C8B-B14F-4D97-AF65-F5344CB8AC3E}">
        <p14:creationId xmlns:p14="http://schemas.microsoft.com/office/powerpoint/2010/main" val="1458223723"/>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294</a:t>
            </a:fld>
            <a:endParaRPr lang="es-MX"/>
          </a:p>
        </p:txBody>
      </p:sp>
    </p:spTree>
    <p:extLst>
      <p:ext uri="{BB962C8B-B14F-4D97-AF65-F5344CB8AC3E}">
        <p14:creationId xmlns:p14="http://schemas.microsoft.com/office/powerpoint/2010/main" val="112315876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295</a:t>
            </a:fld>
            <a:endParaRPr lang="es-MX"/>
          </a:p>
        </p:txBody>
      </p:sp>
    </p:spTree>
    <p:extLst>
      <p:ext uri="{BB962C8B-B14F-4D97-AF65-F5344CB8AC3E}">
        <p14:creationId xmlns:p14="http://schemas.microsoft.com/office/powerpoint/2010/main" val="1734512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https://www.ediciones-eni.com/open/mediabook.aspx?idR=ef63646b9718d8cb3f04990c649edc91</a:t>
            </a:r>
          </a:p>
          <a:p>
            <a:endParaRPr lang="es-MX"/>
          </a:p>
          <a:p>
            <a:r>
              <a:rPr lang="es-MX"/>
              <a:t>Un diccionario se puede llenar con el método </a:t>
            </a:r>
            <a:r>
              <a:rPr lang="es-MX" err="1"/>
              <a:t>add</a:t>
            </a:r>
            <a:endParaRPr lang="es-MX"/>
          </a:p>
          <a:p>
            <a:endParaRPr lang="es-MX"/>
          </a:p>
          <a:p>
            <a:r>
              <a:rPr lang="es-MX" sz="1800" err="1">
                <a:solidFill>
                  <a:srgbClr val="0000FF"/>
                </a:solidFill>
                <a:latin typeface="Cascadia Mono" panose="020B0609020000020004" pitchFamily="49" charset="0"/>
              </a:rPr>
              <a:t>using</a:t>
            </a:r>
            <a:r>
              <a:rPr lang="es-MX" sz="1800">
                <a:solidFill>
                  <a:srgbClr val="000000"/>
                </a:solidFill>
                <a:latin typeface="Cascadia Mono" panose="020B0609020000020004" pitchFamily="49" charset="0"/>
              </a:rPr>
              <a:t> </a:t>
            </a:r>
            <a:r>
              <a:rPr lang="es-MX" sz="1800" err="1">
                <a:solidFill>
                  <a:srgbClr val="000000"/>
                </a:solidFill>
                <a:latin typeface="Cascadia Mono" panose="020B0609020000020004" pitchFamily="49" charset="0"/>
              </a:rPr>
              <a:t>System</a:t>
            </a:r>
            <a:r>
              <a:rPr lang="es-MX" sz="1800">
                <a:solidFill>
                  <a:srgbClr val="000000"/>
                </a:solidFill>
                <a:latin typeface="Cascadia Mono" panose="020B0609020000020004" pitchFamily="49" charset="0"/>
              </a:rPr>
              <a:t>;</a:t>
            </a:r>
          </a:p>
          <a:p>
            <a:r>
              <a:rPr lang="es-MX" sz="1800" err="1">
                <a:solidFill>
                  <a:srgbClr val="0000FF"/>
                </a:solidFill>
                <a:latin typeface="Cascadia Mono" panose="020B0609020000020004" pitchFamily="49" charset="0"/>
              </a:rPr>
              <a:t>using</a:t>
            </a:r>
            <a:r>
              <a:rPr lang="es-MX" sz="1800">
                <a:solidFill>
                  <a:srgbClr val="000000"/>
                </a:solidFill>
                <a:latin typeface="Cascadia Mono" panose="020B0609020000020004" pitchFamily="49" charset="0"/>
              </a:rPr>
              <a:t> </a:t>
            </a:r>
            <a:r>
              <a:rPr lang="es-MX" sz="1800" err="1">
                <a:solidFill>
                  <a:srgbClr val="000000"/>
                </a:solidFill>
                <a:latin typeface="Cascadia Mono" panose="020B0609020000020004" pitchFamily="49" charset="0"/>
              </a:rPr>
              <a:t>System.Collections.Generic</a:t>
            </a:r>
            <a:r>
              <a:rPr lang="es-MX" sz="1800">
                <a:solidFill>
                  <a:srgbClr val="000000"/>
                </a:solidFill>
                <a:latin typeface="Cascadia Mono" panose="020B0609020000020004" pitchFamily="49" charset="0"/>
              </a:rPr>
              <a:t>;</a:t>
            </a:r>
          </a:p>
          <a:p>
            <a:endParaRPr lang="es-MX" sz="1800">
              <a:solidFill>
                <a:srgbClr val="000000"/>
              </a:solidFill>
              <a:latin typeface="Cascadia Mono" panose="020B0609020000020004" pitchFamily="49" charset="0"/>
            </a:endParaRPr>
          </a:p>
          <a:p>
            <a:r>
              <a:rPr lang="es-MX" sz="1800" err="1">
                <a:solidFill>
                  <a:srgbClr val="0000FF"/>
                </a:solidFill>
                <a:latin typeface="Cascadia Mono" panose="020B0609020000020004" pitchFamily="49" charset="0"/>
              </a:rPr>
              <a:t>namespace</a:t>
            </a:r>
            <a:r>
              <a:rPr lang="es-MX" sz="1800">
                <a:solidFill>
                  <a:srgbClr val="000000"/>
                </a:solidFill>
                <a:latin typeface="Cascadia Mono" panose="020B0609020000020004" pitchFamily="49" charset="0"/>
              </a:rPr>
              <a:t> Colecciones</a:t>
            </a:r>
          </a:p>
          <a:p>
            <a:r>
              <a:rPr lang="es-MX" sz="1800">
                <a:solidFill>
                  <a:srgbClr val="000000"/>
                </a:solidFill>
                <a:latin typeface="Cascadia Mono" panose="020B0609020000020004" pitchFamily="49" charset="0"/>
              </a:rPr>
              <a:t>{</a:t>
            </a:r>
          </a:p>
          <a:p>
            <a:r>
              <a:rPr lang="es-MX" sz="1800">
                <a:solidFill>
                  <a:srgbClr val="000000"/>
                </a:solidFill>
                <a:latin typeface="Cascadia Mono" panose="020B0609020000020004" pitchFamily="49" charset="0"/>
              </a:rPr>
              <a:t>    </a:t>
            </a:r>
            <a:r>
              <a:rPr lang="es-MX" sz="1800" err="1">
                <a:solidFill>
                  <a:srgbClr val="0000FF"/>
                </a:solidFill>
                <a:latin typeface="Cascadia Mono" panose="020B0609020000020004" pitchFamily="49" charset="0"/>
              </a:rPr>
              <a:t>class</a:t>
            </a:r>
            <a:r>
              <a:rPr lang="es-MX" sz="1800">
                <a:solidFill>
                  <a:srgbClr val="000000"/>
                </a:solidFill>
                <a:latin typeface="Cascadia Mono" panose="020B0609020000020004" pitchFamily="49" charset="0"/>
              </a:rPr>
              <a:t> </a:t>
            </a:r>
            <a:r>
              <a:rPr lang="es-MX" sz="1800" err="1">
                <a:solidFill>
                  <a:srgbClr val="2B91AF"/>
                </a:solidFill>
                <a:latin typeface="Cascadia Mono" panose="020B0609020000020004" pitchFamily="49" charset="0"/>
              </a:rPr>
              <a:t>Program</a:t>
            </a:r>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p>
          <a:p>
            <a:r>
              <a:rPr lang="en-US" sz="1800">
                <a:solidFill>
                  <a:srgbClr val="000000"/>
                </a:solidFill>
                <a:latin typeface="Cascadia Mono" panose="020B0609020000020004" pitchFamily="49" charset="0"/>
              </a:rPr>
              <a:t>        </a:t>
            </a:r>
            <a:r>
              <a:rPr lang="en-US" sz="1800">
                <a:solidFill>
                  <a:srgbClr val="0000FF"/>
                </a:solidFill>
                <a:latin typeface="Cascadia Mono" panose="020B0609020000020004" pitchFamily="49" charset="0"/>
              </a:rPr>
              <a:t>static</a:t>
            </a:r>
            <a:r>
              <a:rPr lang="en-US" sz="1800">
                <a:solidFill>
                  <a:srgbClr val="000000"/>
                </a:solidFill>
                <a:latin typeface="Cascadia Mono" panose="020B0609020000020004" pitchFamily="49" charset="0"/>
              </a:rPr>
              <a:t> </a:t>
            </a:r>
            <a:r>
              <a:rPr lang="en-US" sz="1800">
                <a:solidFill>
                  <a:srgbClr val="0000FF"/>
                </a:solidFill>
                <a:latin typeface="Cascadia Mono" panose="020B0609020000020004" pitchFamily="49" charset="0"/>
              </a:rPr>
              <a:t>void</a:t>
            </a:r>
            <a:r>
              <a:rPr lang="en-US" sz="1800">
                <a:solidFill>
                  <a:srgbClr val="000000"/>
                </a:solidFill>
                <a:latin typeface="Cascadia Mono" panose="020B0609020000020004" pitchFamily="49" charset="0"/>
              </a:rPr>
              <a:t> Main(</a:t>
            </a:r>
            <a:r>
              <a:rPr lang="en-US" sz="1800">
                <a:solidFill>
                  <a:srgbClr val="0000FF"/>
                </a:solidFill>
                <a:latin typeface="Cascadia Mono" panose="020B0609020000020004" pitchFamily="49" charset="0"/>
              </a:rPr>
              <a:t>string</a:t>
            </a:r>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args</a:t>
            </a:r>
            <a:r>
              <a:rPr lang="en-US" sz="1800">
                <a:solidFill>
                  <a:srgbClr val="000000"/>
                </a:solidFill>
                <a:latin typeface="Cascadia Mono" panose="020B0609020000020004" pitchFamily="49" charset="0"/>
              </a:rPr>
              <a:t>)</a:t>
            </a:r>
          </a:p>
          <a:p>
            <a:r>
              <a:rPr lang="es-MX" sz="1800">
                <a:solidFill>
                  <a:srgbClr val="000000"/>
                </a:solidFill>
                <a:latin typeface="Cascadia Mono" panose="020B0609020000020004" pitchFamily="49" charset="0"/>
              </a:rPr>
              <a:t>        {</a:t>
            </a:r>
          </a:p>
          <a:p>
            <a:r>
              <a:rPr lang="en-US" sz="1800">
                <a:solidFill>
                  <a:srgbClr val="000000"/>
                </a:solidFill>
                <a:latin typeface="Cascadia Mono" panose="020B0609020000020004" pitchFamily="49" charset="0"/>
              </a:rPr>
              <a:t>            Dictionary&lt;</a:t>
            </a:r>
            <a:r>
              <a:rPr lang="en-US" sz="1800">
                <a:solidFill>
                  <a:srgbClr val="0000FF"/>
                </a:solidFill>
                <a:latin typeface="Cascadia Mono" panose="020B0609020000020004" pitchFamily="49" charset="0"/>
              </a:rPr>
              <a:t>string</a:t>
            </a:r>
            <a:r>
              <a:rPr lang="en-US" sz="1800">
                <a:solidFill>
                  <a:srgbClr val="000000"/>
                </a:solidFill>
                <a:latin typeface="Cascadia Mono" panose="020B0609020000020004" pitchFamily="49" charset="0"/>
              </a:rPr>
              <a:t>, </a:t>
            </a:r>
            <a:r>
              <a:rPr lang="en-US" sz="1800">
                <a:solidFill>
                  <a:srgbClr val="0000FF"/>
                </a:solidFill>
                <a:latin typeface="Cascadia Mono" panose="020B0609020000020004" pitchFamily="49" charset="0"/>
              </a:rPr>
              <a:t>int</a:t>
            </a:r>
            <a:r>
              <a:rPr lang="en-US" sz="1800">
                <a:solidFill>
                  <a:srgbClr val="000000"/>
                </a:solidFill>
                <a:latin typeface="Cascadia Mono" panose="020B0609020000020004" pitchFamily="49" charset="0"/>
              </a:rPr>
              <a:t>&gt; </a:t>
            </a:r>
            <a:r>
              <a:rPr lang="en-US" sz="1800" err="1">
                <a:solidFill>
                  <a:srgbClr val="000000"/>
                </a:solidFill>
                <a:latin typeface="Cascadia Mono" panose="020B0609020000020004" pitchFamily="49" charset="0"/>
              </a:rPr>
              <a:t>edades</a:t>
            </a:r>
            <a:r>
              <a:rPr lang="en-US" sz="1800">
                <a:solidFill>
                  <a:srgbClr val="000000"/>
                </a:solidFill>
                <a:latin typeface="Cascadia Mono" panose="020B0609020000020004" pitchFamily="49" charset="0"/>
              </a:rPr>
              <a:t> = </a:t>
            </a:r>
            <a:r>
              <a:rPr lang="en-US" sz="1800">
                <a:solidFill>
                  <a:srgbClr val="0000FF"/>
                </a:solidFill>
                <a:latin typeface="Cascadia Mono" panose="020B0609020000020004" pitchFamily="49" charset="0"/>
              </a:rPr>
              <a:t>new</a:t>
            </a:r>
            <a:r>
              <a:rPr lang="en-US" sz="1800">
                <a:solidFill>
                  <a:srgbClr val="000000"/>
                </a:solidFill>
                <a:latin typeface="Cascadia Mono" panose="020B0609020000020004" pitchFamily="49" charset="0"/>
              </a:rPr>
              <a:t> Dictionary&lt;</a:t>
            </a:r>
            <a:r>
              <a:rPr lang="en-US" sz="1800">
                <a:solidFill>
                  <a:srgbClr val="0000FF"/>
                </a:solidFill>
                <a:latin typeface="Cascadia Mono" panose="020B0609020000020004" pitchFamily="49" charset="0"/>
              </a:rPr>
              <a:t>string</a:t>
            </a:r>
            <a:r>
              <a:rPr lang="en-US" sz="1800">
                <a:solidFill>
                  <a:srgbClr val="000000"/>
                </a:solidFill>
                <a:latin typeface="Cascadia Mono" panose="020B0609020000020004" pitchFamily="49" charset="0"/>
              </a:rPr>
              <a:t>, </a:t>
            </a:r>
            <a:r>
              <a:rPr lang="en-US" sz="1800">
                <a:solidFill>
                  <a:srgbClr val="0000FF"/>
                </a:solidFill>
                <a:latin typeface="Cascadia Mono" panose="020B0609020000020004" pitchFamily="49" charset="0"/>
              </a:rPr>
              <a:t>int</a:t>
            </a:r>
            <a:r>
              <a:rPr lang="en-US" sz="1800">
                <a:solidFill>
                  <a:srgbClr val="000000"/>
                </a:solidFill>
                <a:latin typeface="Cascadia Mono" panose="020B0609020000020004" pitchFamily="49" charset="0"/>
              </a:rPr>
              <a:t>&gt;();</a:t>
            </a:r>
          </a:p>
          <a:p>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r>
              <a:rPr lang="es-MX" sz="1800">
                <a:solidFill>
                  <a:srgbClr val="008000"/>
                </a:solidFill>
                <a:latin typeface="Cascadia Mono" panose="020B0609020000020004" pitchFamily="49" charset="0"/>
              </a:rPr>
              <a:t>//llenamos el diccionario</a:t>
            </a:r>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r>
              <a:rPr lang="es-MX" sz="1800" err="1">
                <a:solidFill>
                  <a:srgbClr val="000000"/>
                </a:solidFill>
                <a:latin typeface="Cascadia Mono" panose="020B0609020000020004" pitchFamily="49" charset="0"/>
              </a:rPr>
              <a:t>edades.Add</a:t>
            </a:r>
            <a:r>
              <a:rPr lang="es-MX" sz="1800">
                <a:solidFill>
                  <a:srgbClr val="000000"/>
                </a:solidFill>
                <a:latin typeface="Cascadia Mono" panose="020B0609020000020004" pitchFamily="49" charset="0"/>
              </a:rPr>
              <a:t>(</a:t>
            </a:r>
            <a:r>
              <a:rPr lang="es-MX" sz="1800">
                <a:solidFill>
                  <a:srgbClr val="A31515"/>
                </a:solidFill>
                <a:latin typeface="Cascadia Mono" panose="020B0609020000020004" pitchFamily="49" charset="0"/>
              </a:rPr>
              <a:t>"Juan"</a:t>
            </a:r>
            <a:r>
              <a:rPr lang="es-MX" sz="1800">
                <a:solidFill>
                  <a:srgbClr val="000000"/>
                </a:solidFill>
                <a:latin typeface="Cascadia Mono" panose="020B0609020000020004" pitchFamily="49" charset="0"/>
              </a:rPr>
              <a:t>, 20);</a:t>
            </a:r>
          </a:p>
          <a:p>
            <a:r>
              <a:rPr lang="es-MX" sz="1800">
                <a:solidFill>
                  <a:srgbClr val="000000"/>
                </a:solidFill>
                <a:latin typeface="Cascadia Mono" panose="020B0609020000020004" pitchFamily="49" charset="0"/>
              </a:rPr>
              <a:t>            </a:t>
            </a:r>
            <a:r>
              <a:rPr lang="es-MX" sz="1800" err="1">
                <a:solidFill>
                  <a:srgbClr val="000000"/>
                </a:solidFill>
                <a:latin typeface="Cascadia Mono" panose="020B0609020000020004" pitchFamily="49" charset="0"/>
              </a:rPr>
              <a:t>edades.Add</a:t>
            </a:r>
            <a:r>
              <a:rPr lang="es-MX" sz="1800">
                <a:solidFill>
                  <a:srgbClr val="000000"/>
                </a:solidFill>
                <a:latin typeface="Cascadia Mono" panose="020B0609020000020004" pitchFamily="49" charset="0"/>
              </a:rPr>
              <a:t>(</a:t>
            </a:r>
            <a:r>
              <a:rPr lang="es-MX" sz="1800">
                <a:solidFill>
                  <a:srgbClr val="A31515"/>
                </a:solidFill>
                <a:latin typeface="Cascadia Mono" panose="020B0609020000020004" pitchFamily="49" charset="0"/>
              </a:rPr>
              <a:t>"Daniel"</a:t>
            </a:r>
            <a:r>
              <a:rPr lang="es-MX" sz="1800">
                <a:solidFill>
                  <a:srgbClr val="000000"/>
                </a:solidFill>
                <a:latin typeface="Cascadia Mono" panose="020B0609020000020004" pitchFamily="49" charset="0"/>
              </a:rPr>
              <a:t>, 29);</a:t>
            </a:r>
          </a:p>
          <a:p>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edades[</a:t>
            </a:r>
            <a:r>
              <a:rPr lang="es-MX" sz="1800">
                <a:solidFill>
                  <a:srgbClr val="A31515"/>
                </a:solidFill>
                <a:latin typeface="Cascadia Mono" panose="020B0609020000020004" pitchFamily="49" charset="0"/>
              </a:rPr>
              <a:t>"Lalo"</a:t>
            </a:r>
            <a:r>
              <a:rPr lang="es-MX" sz="1800">
                <a:solidFill>
                  <a:srgbClr val="000000"/>
                </a:solidFill>
                <a:latin typeface="Cascadia Mono" panose="020B0609020000020004" pitchFamily="49" charset="0"/>
              </a:rPr>
              <a:t>] = 31;</a:t>
            </a:r>
          </a:p>
          <a:p>
            <a:r>
              <a:rPr lang="es-MX" sz="1800">
                <a:solidFill>
                  <a:srgbClr val="000000"/>
                </a:solidFill>
                <a:latin typeface="Cascadia Mono" panose="020B0609020000020004" pitchFamily="49" charset="0"/>
              </a:rPr>
              <a:t>            edades[</a:t>
            </a:r>
            <a:r>
              <a:rPr lang="es-MX" sz="1800">
                <a:solidFill>
                  <a:srgbClr val="A31515"/>
                </a:solidFill>
                <a:latin typeface="Cascadia Mono" panose="020B0609020000020004" pitchFamily="49" charset="0"/>
              </a:rPr>
              <a:t>"Antonio"</a:t>
            </a:r>
            <a:r>
              <a:rPr lang="es-MX" sz="1800">
                <a:solidFill>
                  <a:srgbClr val="000000"/>
                </a:solidFill>
                <a:latin typeface="Cascadia Mono" panose="020B0609020000020004" pitchFamily="49" charset="0"/>
              </a:rPr>
              <a:t>] = 16;</a:t>
            </a:r>
          </a:p>
          <a:p>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r>
              <a:rPr lang="es-MX" sz="1800">
                <a:solidFill>
                  <a:srgbClr val="008000"/>
                </a:solidFill>
                <a:latin typeface="Cascadia Mono" panose="020B0609020000020004" pitchFamily="49" charset="0"/>
              </a:rPr>
              <a:t>//Recorrer el diccionario</a:t>
            </a:r>
            <a:endParaRPr lang="es-MX" sz="1800">
              <a:solidFill>
                <a:srgbClr val="000000"/>
              </a:solidFill>
              <a:latin typeface="Cascadia Mono" panose="020B0609020000020004" pitchFamily="49" charset="0"/>
            </a:endParaRPr>
          </a:p>
          <a:p>
            <a:endParaRPr lang="es-MX" sz="1800">
              <a:solidFill>
                <a:srgbClr val="000000"/>
              </a:solidFill>
              <a:latin typeface="Cascadia Mono" panose="020B0609020000020004" pitchFamily="49" charset="0"/>
            </a:endParaRPr>
          </a:p>
          <a:p>
            <a:r>
              <a:rPr lang="en-US" sz="1800">
                <a:solidFill>
                  <a:srgbClr val="000000"/>
                </a:solidFill>
                <a:latin typeface="Cascadia Mono" panose="020B0609020000020004" pitchFamily="49" charset="0"/>
              </a:rPr>
              <a:t>            </a:t>
            </a:r>
            <a:r>
              <a:rPr lang="en-US" sz="1800">
                <a:solidFill>
                  <a:srgbClr val="0000FF"/>
                </a:solidFill>
                <a:latin typeface="Cascadia Mono" panose="020B0609020000020004" pitchFamily="49" charset="0"/>
              </a:rPr>
              <a:t>foreach</a:t>
            </a:r>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KeyValuePair</a:t>
            </a:r>
            <a:r>
              <a:rPr lang="en-US" sz="1800">
                <a:solidFill>
                  <a:srgbClr val="000000"/>
                </a:solidFill>
                <a:latin typeface="Cascadia Mono" panose="020B0609020000020004" pitchFamily="49" charset="0"/>
              </a:rPr>
              <a:t> &lt; </a:t>
            </a:r>
            <a:r>
              <a:rPr lang="en-US" sz="1800">
                <a:solidFill>
                  <a:srgbClr val="0000FF"/>
                </a:solidFill>
                <a:latin typeface="Cascadia Mono" panose="020B0609020000020004" pitchFamily="49" charset="0"/>
              </a:rPr>
              <a:t>string</a:t>
            </a:r>
            <a:r>
              <a:rPr lang="en-US" sz="1800">
                <a:solidFill>
                  <a:srgbClr val="000000"/>
                </a:solidFill>
                <a:latin typeface="Cascadia Mono" panose="020B0609020000020004" pitchFamily="49" charset="0"/>
              </a:rPr>
              <a:t>, </a:t>
            </a:r>
            <a:r>
              <a:rPr lang="en-US" sz="1800">
                <a:solidFill>
                  <a:srgbClr val="0000FF"/>
                </a:solidFill>
                <a:latin typeface="Cascadia Mono" panose="020B0609020000020004" pitchFamily="49" charset="0"/>
              </a:rPr>
              <a:t>int</a:t>
            </a:r>
            <a:r>
              <a:rPr lang="en-US" sz="1800">
                <a:solidFill>
                  <a:srgbClr val="000000"/>
                </a:solidFill>
                <a:latin typeface="Cascadia Mono" panose="020B0609020000020004" pitchFamily="49" charset="0"/>
              </a:rPr>
              <a:t> &gt; item </a:t>
            </a:r>
            <a:r>
              <a:rPr lang="en-US" sz="1800">
                <a:solidFill>
                  <a:srgbClr val="0000FF"/>
                </a:solidFill>
                <a:latin typeface="Cascadia Mono" panose="020B0609020000020004" pitchFamily="49" charset="0"/>
              </a:rPr>
              <a:t>in</a:t>
            </a:r>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edades</a:t>
            </a:r>
            <a:r>
              <a:rPr lang="en-US" sz="1800">
                <a:solidFill>
                  <a:srgbClr val="000000"/>
                </a:solidFill>
                <a:latin typeface="Cascadia Mono" panose="020B0609020000020004" pitchFamily="49" charset="0"/>
              </a:rPr>
              <a:t>)</a:t>
            </a:r>
          </a:p>
          <a:p>
            <a:r>
              <a:rPr lang="es-MX" sz="1800">
                <a:solidFill>
                  <a:srgbClr val="000000"/>
                </a:solidFill>
                <a:latin typeface="Cascadia Mono" panose="020B0609020000020004" pitchFamily="49" charset="0"/>
              </a:rPr>
              <a:t>            {</a:t>
            </a:r>
          </a:p>
          <a:p>
            <a:r>
              <a:rPr lang="es-MX" sz="1800">
                <a:solidFill>
                  <a:srgbClr val="000000"/>
                </a:solidFill>
                <a:latin typeface="Cascadia Mono" panose="020B0609020000020004" pitchFamily="49" charset="0"/>
              </a:rPr>
              <a:t>                </a:t>
            </a:r>
            <a:r>
              <a:rPr lang="es-MX" sz="1800" err="1">
                <a:solidFill>
                  <a:srgbClr val="000000"/>
                </a:solidFill>
                <a:latin typeface="Cascadia Mono" panose="020B0609020000020004" pitchFamily="49" charset="0"/>
              </a:rPr>
              <a:t>Console.WriteLine</a:t>
            </a:r>
            <a:r>
              <a:rPr lang="es-MX" sz="1800">
                <a:solidFill>
                  <a:srgbClr val="000000"/>
                </a:solidFill>
                <a:latin typeface="Cascadia Mono" panose="020B0609020000020004" pitchFamily="49" charset="0"/>
              </a:rPr>
              <a:t>(</a:t>
            </a:r>
            <a:r>
              <a:rPr lang="es-MX" sz="1800">
                <a:solidFill>
                  <a:srgbClr val="A31515"/>
                </a:solidFill>
                <a:latin typeface="Cascadia Mono" panose="020B0609020000020004" pitchFamily="49" charset="0"/>
              </a:rPr>
              <a:t>"Nombre "</a:t>
            </a:r>
            <a:r>
              <a:rPr lang="es-MX" sz="1800">
                <a:solidFill>
                  <a:srgbClr val="000000"/>
                </a:solidFill>
                <a:latin typeface="Cascadia Mono" panose="020B0609020000020004" pitchFamily="49" charset="0"/>
              </a:rPr>
              <a:t> + </a:t>
            </a:r>
            <a:r>
              <a:rPr lang="es-MX" sz="1800" err="1">
                <a:solidFill>
                  <a:srgbClr val="000000"/>
                </a:solidFill>
                <a:latin typeface="Cascadia Mono" panose="020B0609020000020004" pitchFamily="49" charset="0"/>
              </a:rPr>
              <a:t>item.Key</a:t>
            </a:r>
            <a:r>
              <a:rPr lang="es-MX" sz="1800">
                <a:solidFill>
                  <a:srgbClr val="000000"/>
                </a:solidFill>
                <a:latin typeface="Cascadia Mono" panose="020B0609020000020004" pitchFamily="49" charset="0"/>
              </a:rPr>
              <a:t> + </a:t>
            </a:r>
            <a:r>
              <a:rPr lang="es-MX" sz="1800">
                <a:solidFill>
                  <a:srgbClr val="A31515"/>
                </a:solidFill>
                <a:latin typeface="Cascadia Mono" panose="020B0609020000020004" pitchFamily="49" charset="0"/>
              </a:rPr>
              <a:t>"Edad: "</a:t>
            </a:r>
            <a:r>
              <a:rPr lang="es-MX" sz="1800">
                <a:solidFill>
                  <a:srgbClr val="000000"/>
                </a:solidFill>
                <a:latin typeface="Cascadia Mono" panose="020B0609020000020004" pitchFamily="49" charset="0"/>
              </a:rPr>
              <a:t> + </a:t>
            </a:r>
            <a:r>
              <a:rPr lang="es-MX" sz="1800" err="1">
                <a:solidFill>
                  <a:srgbClr val="000000"/>
                </a:solidFill>
                <a:latin typeface="Cascadia Mono" panose="020B0609020000020004" pitchFamily="49" charset="0"/>
              </a:rPr>
              <a:t>item.Value</a:t>
            </a:r>
            <a:r>
              <a:rPr lang="es-MX" sz="1800">
                <a:solidFill>
                  <a:srgbClr val="000000"/>
                </a:solidFill>
                <a:latin typeface="Cascadia Mono" panose="020B0609020000020004" pitchFamily="49" charset="0"/>
              </a:rPr>
              <a:t>);</a:t>
            </a:r>
          </a:p>
          <a:p>
            <a:r>
              <a:rPr lang="es-MX" sz="1800">
                <a:solidFill>
                  <a:srgbClr val="000000"/>
                </a:solidFill>
                <a:latin typeface="Cascadia Mono" panose="020B0609020000020004" pitchFamily="49" charset="0"/>
              </a:rPr>
              <a:t>            }</a:t>
            </a:r>
          </a:p>
          <a:p>
            <a:r>
              <a:rPr lang="es-MX" sz="1800">
                <a:solidFill>
                  <a:srgbClr val="000000"/>
                </a:solidFill>
                <a:latin typeface="Cascadia Mono" panose="020B0609020000020004" pitchFamily="49" charset="0"/>
              </a:rPr>
              <a:t>        }</a:t>
            </a:r>
          </a:p>
          <a:p>
            <a:r>
              <a:rPr lang="es-MX" sz="1800">
                <a:solidFill>
                  <a:srgbClr val="000000"/>
                </a:solidFill>
                <a:latin typeface="Cascadia Mono" panose="020B0609020000020004" pitchFamily="49" charset="0"/>
              </a:rPr>
              <a:t>    }</a:t>
            </a:r>
          </a:p>
          <a:p>
            <a:r>
              <a:rPr lang="es-MX" sz="1800">
                <a:solidFill>
                  <a:srgbClr val="000000"/>
                </a:solidFill>
                <a:latin typeface="Cascadia Mono" panose="020B0609020000020004" pitchFamily="49" charset="0"/>
              </a:rPr>
              <a:t>}</a:t>
            </a:r>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71</a:t>
            </a:fld>
            <a:endParaRPr lang="es-MX"/>
          </a:p>
        </p:txBody>
      </p:sp>
    </p:spTree>
    <p:extLst>
      <p:ext uri="{BB962C8B-B14F-4D97-AF65-F5344CB8AC3E}">
        <p14:creationId xmlns:p14="http://schemas.microsoft.com/office/powerpoint/2010/main" val="2387143366"/>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296</a:t>
            </a:fld>
            <a:endParaRPr lang="es-MX"/>
          </a:p>
        </p:txBody>
      </p:sp>
    </p:spTree>
    <p:extLst>
      <p:ext uri="{BB962C8B-B14F-4D97-AF65-F5344CB8AC3E}">
        <p14:creationId xmlns:p14="http://schemas.microsoft.com/office/powerpoint/2010/main" val="159382906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297</a:t>
            </a:fld>
            <a:endParaRPr lang="es-MX"/>
          </a:p>
        </p:txBody>
      </p:sp>
    </p:spTree>
    <p:extLst>
      <p:ext uri="{BB962C8B-B14F-4D97-AF65-F5344CB8AC3E}">
        <p14:creationId xmlns:p14="http://schemas.microsoft.com/office/powerpoint/2010/main" val="220069044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298</a:t>
            </a:fld>
            <a:endParaRPr lang="es-MX"/>
          </a:p>
        </p:txBody>
      </p:sp>
    </p:spTree>
    <p:extLst>
      <p:ext uri="{BB962C8B-B14F-4D97-AF65-F5344CB8AC3E}">
        <p14:creationId xmlns:p14="http://schemas.microsoft.com/office/powerpoint/2010/main" val="52249006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299</a:t>
            </a:fld>
            <a:endParaRPr lang="es-MX"/>
          </a:p>
        </p:txBody>
      </p:sp>
    </p:spTree>
    <p:extLst>
      <p:ext uri="{BB962C8B-B14F-4D97-AF65-F5344CB8AC3E}">
        <p14:creationId xmlns:p14="http://schemas.microsoft.com/office/powerpoint/2010/main" val="244425541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300</a:t>
            </a:fld>
            <a:endParaRPr lang="es-MX"/>
          </a:p>
        </p:txBody>
      </p:sp>
    </p:spTree>
    <p:extLst>
      <p:ext uri="{BB962C8B-B14F-4D97-AF65-F5344CB8AC3E}">
        <p14:creationId xmlns:p14="http://schemas.microsoft.com/office/powerpoint/2010/main" val="2982632113"/>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301</a:t>
            </a:fld>
            <a:endParaRPr lang="es-MX"/>
          </a:p>
        </p:txBody>
      </p:sp>
    </p:spTree>
    <p:extLst>
      <p:ext uri="{BB962C8B-B14F-4D97-AF65-F5344CB8AC3E}">
        <p14:creationId xmlns:p14="http://schemas.microsoft.com/office/powerpoint/2010/main" val="378854784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302</a:t>
            </a:fld>
            <a:endParaRPr lang="es-MX"/>
          </a:p>
        </p:txBody>
      </p:sp>
    </p:spTree>
    <p:extLst>
      <p:ext uri="{BB962C8B-B14F-4D97-AF65-F5344CB8AC3E}">
        <p14:creationId xmlns:p14="http://schemas.microsoft.com/office/powerpoint/2010/main" val="186182772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303</a:t>
            </a:fld>
            <a:endParaRPr lang="es-MX"/>
          </a:p>
        </p:txBody>
      </p:sp>
    </p:spTree>
    <p:extLst>
      <p:ext uri="{BB962C8B-B14F-4D97-AF65-F5344CB8AC3E}">
        <p14:creationId xmlns:p14="http://schemas.microsoft.com/office/powerpoint/2010/main" val="397043010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304</a:t>
            </a:fld>
            <a:endParaRPr lang="es-MX"/>
          </a:p>
        </p:txBody>
      </p:sp>
    </p:spTree>
    <p:extLst>
      <p:ext uri="{BB962C8B-B14F-4D97-AF65-F5344CB8AC3E}">
        <p14:creationId xmlns:p14="http://schemas.microsoft.com/office/powerpoint/2010/main" val="257554232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305</a:t>
            </a:fld>
            <a:endParaRPr lang="es-MX"/>
          </a:p>
        </p:txBody>
      </p:sp>
    </p:spTree>
    <p:extLst>
      <p:ext uri="{BB962C8B-B14F-4D97-AF65-F5344CB8AC3E}">
        <p14:creationId xmlns:p14="http://schemas.microsoft.com/office/powerpoint/2010/main" val="3166545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https://www.ediciones-eni.com/open/mediabook.aspx?idR=ef63646b9718d8cb3f04990c649edc91</a:t>
            </a:r>
          </a:p>
          <a:p>
            <a:endParaRPr lang="es-MX"/>
          </a:p>
          <a:p>
            <a:r>
              <a:rPr lang="es-MX"/>
              <a:t>Permiten almacenar elementos de tipos genéricos, cualquier tipo de elemento</a:t>
            </a:r>
          </a:p>
          <a:p>
            <a:r>
              <a:rPr lang="es-MX"/>
              <a:t>Permiten almacenar elementos</a:t>
            </a:r>
          </a:p>
          <a:p>
            <a:r>
              <a:rPr lang="es-MX"/>
              <a:t>No tienen las limitaciones de los </a:t>
            </a:r>
            <a:r>
              <a:rPr lang="es-MX" err="1"/>
              <a:t>arrays</a:t>
            </a:r>
            <a:r>
              <a:rPr lang="es-MX"/>
              <a:t> (a cambio de mayor consumo de recursos)</a:t>
            </a:r>
          </a:p>
          <a:p>
            <a:endParaRPr lang="es-MX"/>
          </a:p>
          <a:p>
            <a:r>
              <a:rPr lang="es-MX"/>
              <a:t>Permiten:</a:t>
            </a:r>
          </a:p>
          <a:p>
            <a:pPr marL="171450" indent="-171450">
              <a:buFont typeface="Arial" panose="020B0604020202020204" pitchFamily="34" charset="0"/>
              <a:buChar char="•"/>
            </a:pPr>
            <a:r>
              <a:rPr lang="es-MX"/>
              <a:t>Ordenar</a:t>
            </a:r>
          </a:p>
          <a:p>
            <a:pPr marL="171450" indent="-171450">
              <a:buFont typeface="Arial" panose="020B0604020202020204" pitchFamily="34" charset="0"/>
              <a:buChar char="•"/>
            </a:pPr>
            <a:r>
              <a:rPr lang="es-MX"/>
              <a:t>Añadir</a:t>
            </a:r>
          </a:p>
          <a:p>
            <a:pPr marL="171450" indent="-171450">
              <a:buFont typeface="Arial" panose="020B0604020202020204" pitchFamily="34" charset="0"/>
              <a:buChar char="•"/>
            </a:pPr>
            <a:r>
              <a:rPr lang="es-MX"/>
              <a:t>Eliminar </a:t>
            </a:r>
          </a:p>
          <a:p>
            <a:pPr marL="171450" indent="-171450">
              <a:buFont typeface="Arial" panose="020B0604020202020204" pitchFamily="34" charset="0"/>
              <a:buChar char="•"/>
            </a:pPr>
            <a:r>
              <a:rPr lang="es-MX"/>
              <a:t>Buscar</a:t>
            </a:r>
          </a:p>
          <a:p>
            <a:pPr marL="171450" indent="-171450">
              <a:buFont typeface="Arial" panose="020B0604020202020204" pitchFamily="34" charset="0"/>
              <a:buChar char="•"/>
            </a:pPr>
            <a:r>
              <a:rPr lang="es-MX" err="1"/>
              <a:t>Etcetera</a:t>
            </a:r>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72</a:t>
            </a:fld>
            <a:endParaRPr lang="es-MX"/>
          </a:p>
        </p:txBody>
      </p:sp>
    </p:spTree>
    <p:extLst>
      <p:ext uri="{BB962C8B-B14F-4D97-AF65-F5344CB8AC3E}">
        <p14:creationId xmlns:p14="http://schemas.microsoft.com/office/powerpoint/2010/main" val="30708770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306</a:t>
            </a:fld>
            <a:endParaRPr lang="es-MX"/>
          </a:p>
        </p:txBody>
      </p:sp>
    </p:spTree>
    <p:extLst>
      <p:ext uri="{BB962C8B-B14F-4D97-AF65-F5344CB8AC3E}">
        <p14:creationId xmlns:p14="http://schemas.microsoft.com/office/powerpoint/2010/main" val="3373342485"/>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307</a:t>
            </a:fld>
            <a:endParaRPr lang="es-MX"/>
          </a:p>
        </p:txBody>
      </p:sp>
    </p:spTree>
    <p:extLst>
      <p:ext uri="{BB962C8B-B14F-4D97-AF65-F5344CB8AC3E}">
        <p14:creationId xmlns:p14="http://schemas.microsoft.com/office/powerpoint/2010/main" val="342262854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308</a:t>
            </a:fld>
            <a:endParaRPr lang="es-MX"/>
          </a:p>
        </p:txBody>
      </p:sp>
    </p:spTree>
    <p:extLst>
      <p:ext uri="{BB962C8B-B14F-4D97-AF65-F5344CB8AC3E}">
        <p14:creationId xmlns:p14="http://schemas.microsoft.com/office/powerpoint/2010/main" val="163165971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309</a:t>
            </a:fld>
            <a:endParaRPr lang="es-MX"/>
          </a:p>
        </p:txBody>
      </p:sp>
    </p:spTree>
    <p:extLst>
      <p:ext uri="{BB962C8B-B14F-4D97-AF65-F5344CB8AC3E}">
        <p14:creationId xmlns:p14="http://schemas.microsoft.com/office/powerpoint/2010/main" val="1808770230"/>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310</a:t>
            </a:fld>
            <a:endParaRPr lang="es-MX"/>
          </a:p>
        </p:txBody>
      </p:sp>
    </p:spTree>
    <p:extLst>
      <p:ext uri="{BB962C8B-B14F-4D97-AF65-F5344CB8AC3E}">
        <p14:creationId xmlns:p14="http://schemas.microsoft.com/office/powerpoint/2010/main" val="2703749489"/>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311</a:t>
            </a:fld>
            <a:endParaRPr lang="es-MX"/>
          </a:p>
        </p:txBody>
      </p:sp>
    </p:spTree>
    <p:extLst>
      <p:ext uri="{BB962C8B-B14F-4D97-AF65-F5344CB8AC3E}">
        <p14:creationId xmlns:p14="http://schemas.microsoft.com/office/powerpoint/2010/main" val="2595578542"/>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312</a:t>
            </a:fld>
            <a:endParaRPr lang="es-MX"/>
          </a:p>
        </p:txBody>
      </p:sp>
    </p:spTree>
    <p:extLst>
      <p:ext uri="{BB962C8B-B14F-4D97-AF65-F5344CB8AC3E}">
        <p14:creationId xmlns:p14="http://schemas.microsoft.com/office/powerpoint/2010/main" val="806939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p:txBody>
      </p:sp>
      <p:sp>
        <p:nvSpPr>
          <p:cNvPr id="4" name="Marcador de número de diapositiva 3"/>
          <p:cNvSpPr>
            <a:spLocks noGrp="1"/>
          </p:cNvSpPr>
          <p:nvPr>
            <p:ph type="sldNum" sz="quarter" idx="5"/>
          </p:nvPr>
        </p:nvSpPr>
        <p:spPr/>
        <p:txBody>
          <a:bodyPr/>
          <a:lstStyle/>
          <a:p>
            <a:fld id="{AD3BFEF2-0BF7-43D9-B447-1C83E6493B33}" type="slidenum">
              <a:rPr lang="es-MX" smtClean="0"/>
              <a:t>73</a:t>
            </a:fld>
            <a:endParaRPr lang="es-MX"/>
          </a:p>
        </p:txBody>
      </p:sp>
    </p:spTree>
    <p:extLst>
      <p:ext uri="{BB962C8B-B14F-4D97-AF65-F5344CB8AC3E}">
        <p14:creationId xmlns:p14="http://schemas.microsoft.com/office/powerpoint/2010/main" val="2356373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p:txBody>
      </p:sp>
      <p:sp>
        <p:nvSpPr>
          <p:cNvPr id="4" name="Marcador de número de diapositiva 3"/>
          <p:cNvSpPr>
            <a:spLocks noGrp="1"/>
          </p:cNvSpPr>
          <p:nvPr>
            <p:ph type="sldNum" sz="quarter" idx="5"/>
          </p:nvPr>
        </p:nvSpPr>
        <p:spPr/>
        <p:txBody>
          <a:bodyPr/>
          <a:lstStyle/>
          <a:p>
            <a:fld id="{AD3BFEF2-0BF7-43D9-B447-1C83E6493B33}" type="slidenum">
              <a:rPr lang="es-MX" smtClean="0"/>
              <a:t>74</a:t>
            </a:fld>
            <a:endParaRPr lang="es-MX"/>
          </a:p>
        </p:txBody>
      </p:sp>
    </p:spTree>
    <p:extLst>
      <p:ext uri="{BB962C8B-B14F-4D97-AF65-F5344CB8AC3E}">
        <p14:creationId xmlns:p14="http://schemas.microsoft.com/office/powerpoint/2010/main" val="3881760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p:txBody>
      </p:sp>
      <p:sp>
        <p:nvSpPr>
          <p:cNvPr id="4" name="Marcador de número de diapositiva 3"/>
          <p:cNvSpPr>
            <a:spLocks noGrp="1"/>
          </p:cNvSpPr>
          <p:nvPr>
            <p:ph type="sldNum" sz="quarter" idx="5"/>
          </p:nvPr>
        </p:nvSpPr>
        <p:spPr/>
        <p:txBody>
          <a:bodyPr/>
          <a:lstStyle/>
          <a:p>
            <a:fld id="{AD3BFEF2-0BF7-43D9-B447-1C83E6493B33}" type="slidenum">
              <a:rPr lang="es-MX" smtClean="0"/>
              <a:t>75</a:t>
            </a:fld>
            <a:endParaRPr lang="es-MX"/>
          </a:p>
        </p:txBody>
      </p:sp>
    </p:spTree>
    <p:extLst>
      <p:ext uri="{BB962C8B-B14F-4D97-AF65-F5344CB8AC3E}">
        <p14:creationId xmlns:p14="http://schemas.microsoft.com/office/powerpoint/2010/main" val="872736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a:t>No confundir con </a:t>
            </a:r>
            <a:r>
              <a:rPr lang="es-MX" err="1"/>
              <a:t>Vscode</a:t>
            </a:r>
            <a:r>
              <a:rPr lang="es-MX"/>
              <a:t> y visual </a:t>
            </a:r>
            <a:r>
              <a:rPr lang="es-MX" err="1"/>
              <a:t>basic</a:t>
            </a:r>
            <a:endParaRPr lang="es-MX"/>
          </a:p>
        </p:txBody>
      </p:sp>
      <p:sp>
        <p:nvSpPr>
          <p:cNvPr id="4" name="Slide Number Placeholder 3"/>
          <p:cNvSpPr>
            <a:spLocks noGrp="1"/>
          </p:cNvSpPr>
          <p:nvPr>
            <p:ph type="sldNum" sz="quarter" idx="5"/>
          </p:nvPr>
        </p:nvSpPr>
        <p:spPr/>
        <p:txBody>
          <a:bodyPr/>
          <a:lstStyle/>
          <a:p>
            <a:fld id="{36831087-5014-FA48-8CE3-EB31AFD7D33A}" type="slidenum">
              <a:rPr lang="es-MX" smtClean="0"/>
              <a:t>9</a:t>
            </a:fld>
            <a:endParaRPr lang="es-MX"/>
          </a:p>
        </p:txBody>
      </p:sp>
    </p:spTree>
    <p:extLst>
      <p:ext uri="{BB962C8B-B14F-4D97-AF65-F5344CB8AC3E}">
        <p14:creationId xmlns:p14="http://schemas.microsoft.com/office/powerpoint/2010/main" val="2883273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https://www.ediciones-eni.com/open/mediabook.aspx?idR=ef63646b9718d8cb3f04990c649edc91</a:t>
            </a:r>
          </a:p>
          <a:p>
            <a:endParaRPr lang="es-MX"/>
          </a:p>
          <a:p>
            <a:r>
              <a:rPr lang="es-MX"/>
              <a:t>Permiten almacenar elementos de tipos genéricos, cualquier tipo de elemento</a:t>
            </a:r>
          </a:p>
          <a:p>
            <a:r>
              <a:rPr lang="es-MX"/>
              <a:t>Permiten almacenar elementos</a:t>
            </a:r>
          </a:p>
          <a:p>
            <a:r>
              <a:rPr lang="es-MX"/>
              <a:t>No tienen las limitaciones de los </a:t>
            </a:r>
            <a:r>
              <a:rPr lang="es-MX" err="1"/>
              <a:t>arrays</a:t>
            </a:r>
            <a:r>
              <a:rPr lang="es-MX"/>
              <a:t> (a cambio de mayor consumo de recursos)</a:t>
            </a:r>
          </a:p>
          <a:p>
            <a:endParaRPr lang="es-MX"/>
          </a:p>
          <a:p>
            <a:r>
              <a:rPr lang="es-MX"/>
              <a:t>Permiten:</a:t>
            </a:r>
          </a:p>
          <a:p>
            <a:pPr marL="171450" indent="-171450">
              <a:buFont typeface="Arial" panose="020B0604020202020204" pitchFamily="34" charset="0"/>
              <a:buChar char="•"/>
            </a:pPr>
            <a:r>
              <a:rPr lang="es-MX"/>
              <a:t>Ordenar</a:t>
            </a:r>
          </a:p>
          <a:p>
            <a:pPr marL="171450" indent="-171450">
              <a:buFont typeface="Arial" panose="020B0604020202020204" pitchFamily="34" charset="0"/>
              <a:buChar char="•"/>
            </a:pPr>
            <a:r>
              <a:rPr lang="es-MX"/>
              <a:t>Añadir</a:t>
            </a:r>
          </a:p>
          <a:p>
            <a:pPr marL="171450" indent="-171450">
              <a:buFont typeface="Arial" panose="020B0604020202020204" pitchFamily="34" charset="0"/>
              <a:buChar char="•"/>
            </a:pPr>
            <a:r>
              <a:rPr lang="es-MX"/>
              <a:t>Eliminar </a:t>
            </a:r>
          </a:p>
          <a:p>
            <a:pPr marL="171450" indent="-171450">
              <a:buFont typeface="Arial" panose="020B0604020202020204" pitchFamily="34" charset="0"/>
              <a:buChar char="•"/>
            </a:pPr>
            <a:r>
              <a:rPr lang="es-MX"/>
              <a:t>Buscar</a:t>
            </a:r>
          </a:p>
          <a:p>
            <a:pPr marL="171450" indent="-171450">
              <a:buFont typeface="Arial" panose="020B0604020202020204" pitchFamily="34" charset="0"/>
              <a:buChar char="•"/>
            </a:pPr>
            <a:r>
              <a:rPr lang="es-MX" err="1"/>
              <a:t>Etcetera</a:t>
            </a:r>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76</a:t>
            </a:fld>
            <a:endParaRPr lang="es-MX"/>
          </a:p>
        </p:txBody>
      </p:sp>
    </p:spTree>
    <p:extLst>
      <p:ext uri="{BB962C8B-B14F-4D97-AF65-F5344CB8AC3E}">
        <p14:creationId xmlns:p14="http://schemas.microsoft.com/office/powerpoint/2010/main" val="36949107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pPr algn="just"/>
            <a:r>
              <a:rPr lang="es-ES" sz="1200"/>
              <a:t>WPF ofrece una amplia infraestructura y potencia gráfica con la que es posible desarrollar aplicaciones visualmente atractivas, con facilidades de interacción que incluyen animación, vídeo, audio, documentos, navegación o gráficos 3D. Separa, con el lenguaje declarativo XAML y los lenguajes de programación de .NET, la interfaz de interacción de la lógica del negocio, propiciando una arquitectura Modelo Vista Controlador para el desarrollo de las aplicaciones.</a:t>
            </a:r>
          </a:p>
          <a:p>
            <a:pPr algn="just"/>
            <a:endParaRPr lang="es-ES" sz="1200"/>
          </a:p>
          <a:p>
            <a:pPr algn="just"/>
            <a:r>
              <a:rPr lang="es-ES" sz="1200"/>
              <a:t>WPF se incluye a partir de Windows Vista y también está disponible para Windows XP </a:t>
            </a:r>
            <a:r>
              <a:rPr lang="es-ES" sz="1200" err="1"/>
              <a:t>Service</a:t>
            </a:r>
            <a:r>
              <a:rPr lang="es-ES" sz="1200"/>
              <a:t> Pack 2 o posterior y Windows Server 2003.</a:t>
            </a:r>
          </a:p>
          <a:p>
            <a:pPr algn="just"/>
            <a:endParaRPr lang="es-ES" sz="1200"/>
          </a:p>
          <a:p>
            <a:pPr algn="just"/>
            <a:r>
              <a:rPr lang="es-ES" sz="1200"/>
              <a:t>Microsoft Silverlight es un subconjunto de WPF que permite crear aplicaciones similares a Flash para web y móviles, con el mismo modelo de programación que las aplicaciones .NET. No admite funciones 3D, pero permite XPS y planos basados en vectores.</a:t>
            </a:r>
          </a:p>
          <a:p>
            <a:pPr algn="just"/>
            <a:endParaRPr lang="es-ES" sz="1200"/>
          </a:p>
          <a:p>
            <a:pPr algn="just"/>
            <a:r>
              <a:rPr lang="es-ES" sz="1200"/>
              <a:t>Contó con algunas características como Direct3D, Data </a:t>
            </a:r>
            <a:r>
              <a:rPr lang="es-ES" sz="1200" err="1"/>
              <a:t>Binding</a:t>
            </a:r>
            <a:r>
              <a:rPr lang="es-ES" sz="1200"/>
              <a:t>, Media </a:t>
            </a:r>
            <a:r>
              <a:rPr lang="es-ES" sz="1200" err="1"/>
              <a:t>services</a:t>
            </a:r>
            <a:r>
              <a:rPr lang="es-ES" sz="1200"/>
              <a:t> además de un esquema de Plantillas, animaciones, imágenes, efecto e interoperabilidad.</a:t>
            </a:r>
            <a:endParaRPr lang="es-MX" sz="1200"/>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77</a:t>
            </a:fld>
            <a:endParaRPr lang="es-MX"/>
          </a:p>
        </p:txBody>
      </p:sp>
    </p:spTree>
    <p:extLst>
      <p:ext uri="{BB962C8B-B14F-4D97-AF65-F5344CB8AC3E}">
        <p14:creationId xmlns:p14="http://schemas.microsoft.com/office/powerpoint/2010/main" val="2870561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r>
              <a:rPr lang="es-MX"/>
              <a:t>https://learn.microsoft.com/es-es/xamarin/get-started/what-is-xamarin-forms</a:t>
            </a:r>
          </a:p>
        </p:txBody>
      </p:sp>
      <p:sp>
        <p:nvSpPr>
          <p:cNvPr id="4" name="Marcador de número de diapositiva 3"/>
          <p:cNvSpPr>
            <a:spLocks noGrp="1"/>
          </p:cNvSpPr>
          <p:nvPr>
            <p:ph type="sldNum" sz="quarter" idx="5"/>
          </p:nvPr>
        </p:nvSpPr>
        <p:spPr/>
        <p:txBody>
          <a:bodyPr/>
          <a:lstStyle/>
          <a:p>
            <a:fld id="{AD3BFEF2-0BF7-43D9-B447-1C83E6493B33}" type="slidenum">
              <a:rPr lang="es-MX" smtClean="0"/>
              <a:t>78</a:t>
            </a:fld>
            <a:endParaRPr lang="es-MX"/>
          </a:p>
        </p:txBody>
      </p:sp>
    </p:spTree>
    <p:extLst>
      <p:ext uri="{BB962C8B-B14F-4D97-AF65-F5344CB8AC3E}">
        <p14:creationId xmlns:p14="http://schemas.microsoft.com/office/powerpoint/2010/main" val="183353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p:txBody>
      </p:sp>
      <p:sp>
        <p:nvSpPr>
          <p:cNvPr id="4" name="Marcador de número de diapositiva 3"/>
          <p:cNvSpPr>
            <a:spLocks noGrp="1"/>
          </p:cNvSpPr>
          <p:nvPr>
            <p:ph type="sldNum" sz="quarter" idx="5"/>
          </p:nvPr>
        </p:nvSpPr>
        <p:spPr/>
        <p:txBody>
          <a:bodyPr/>
          <a:lstStyle/>
          <a:p>
            <a:fld id="{AD3BFEF2-0BF7-43D9-B447-1C83E6493B33}" type="slidenum">
              <a:rPr lang="es-MX" smtClean="0"/>
              <a:t>79</a:t>
            </a:fld>
            <a:endParaRPr lang="es-MX"/>
          </a:p>
        </p:txBody>
      </p:sp>
    </p:spTree>
    <p:extLst>
      <p:ext uri="{BB962C8B-B14F-4D97-AF65-F5344CB8AC3E}">
        <p14:creationId xmlns:p14="http://schemas.microsoft.com/office/powerpoint/2010/main" val="1337809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pPr algn="l"/>
            <a:r>
              <a:rPr lang="es-ES" b="0" i="0" err="1">
                <a:solidFill>
                  <a:srgbClr val="E6E6E6"/>
                </a:solidFill>
                <a:effectLst/>
                <a:latin typeface="Segoe UI" panose="020B0502040204020203" pitchFamily="34" charset="0"/>
              </a:rPr>
              <a:t>Xamarin.Forms</a:t>
            </a:r>
            <a:r>
              <a:rPr lang="es-ES" b="0" i="0">
                <a:solidFill>
                  <a:srgbClr val="E6E6E6"/>
                </a:solidFill>
                <a:effectLst/>
                <a:latin typeface="Segoe UI" panose="020B0502040204020203" pitchFamily="34" charset="0"/>
              </a:rPr>
              <a:t> proporciona una API coherente para crear elementos de interfaz de usuario entre plataformas. Esta API se puede implementar en XAML o C#, y admite el enlace de datos para patrones como </a:t>
            </a:r>
            <a:r>
              <a:rPr lang="es-ES" b="0" i="0" err="1">
                <a:solidFill>
                  <a:srgbClr val="E6E6E6"/>
                </a:solidFill>
                <a:effectLst/>
                <a:latin typeface="Segoe UI" panose="020B0502040204020203" pitchFamily="34" charset="0"/>
              </a:rPr>
              <a:t>Model</a:t>
            </a:r>
            <a:r>
              <a:rPr lang="es-ES" b="0" i="0">
                <a:solidFill>
                  <a:srgbClr val="E6E6E6"/>
                </a:solidFill>
                <a:effectLst/>
                <a:latin typeface="Segoe UI" panose="020B0502040204020203" pitchFamily="34" charset="0"/>
              </a:rPr>
              <a:t>-View-</a:t>
            </a:r>
            <a:r>
              <a:rPr lang="es-ES" b="0" i="0" err="1">
                <a:solidFill>
                  <a:srgbClr val="E6E6E6"/>
                </a:solidFill>
                <a:effectLst/>
                <a:latin typeface="Segoe UI" panose="020B0502040204020203" pitchFamily="34" charset="0"/>
              </a:rPr>
              <a:t>ViewModel</a:t>
            </a:r>
            <a:r>
              <a:rPr lang="es-ES" b="0" i="0">
                <a:solidFill>
                  <a:srgbClr val="E6E6E6"/>
                </a:solidFill>
                <a:effectLst/>
                <a:latin typeface="Segoe UI" panose="020B0502040204020203" pitchFamily="34" charset="0"/>
              </a:rPr>
              <a:t> (MVVM).</a:t>
            </a:r>
          </a:p>
          <a:p>
            <a:pPr algn="l"/>
            <a:r>
              <a:rPr lang="es-ES" b="0" i="0">
                <a:solidFill>
                  <a:srgbClr val="E6E6E6"/>
                </a:solidFill>
                <a:effectLst/>
                <a:latin typeface="Segoe UI" panose="020B0502040204020203" pitchFamily="34" charset="0"/>
              </a:rPr>
              <a:t>En tiempo de ejecución, </a:t>
            </a:r>
            <a:r>
              <a:rPr lang="es-ES" b="0" i="0" err="1">
                <a:solidFill>
                  <a:srgbClr val="E6E6E6"/>
                </a:solidFill>
                <a:effectLst/>
                <a:latin typeface="Segoe UI" panose="020B0502040204020203" pitchFamily="34" charset="0"/>
              </a:rPr>
              <a:t>Xamarin.Forms</a:t>
            </a:r>
            <a:r>
              <a:rPr lang="es-ES" b="0" i="0">
                <a:solidFill>
                  <a:srgbClr val="E6E6E6"/>
                </a:solidFill>
                <a:effectLst/>
                <a:latin typeface="Segoe UI" panose="020B0502040204020203" pitchFamily="34" charset="0"/>
              </a:rPr>
              <a:t> usa los representadores de plataforma para convertir los elementos de la interfaz de usuario multiplataforma en controles nativos en </a:t>
            </a:r>
            <a:r>
              <a:rPr lang="es-ES" b="0" i="0" err="1">
                <a:solidFill>
                  <a:srgbClr val="E6E6E6"/>
                </a:solidFill>
                <a:effectLst/>
                <a:latin typeface="Segoe UI" panose="020B0502040204020203" pitchFamily="34" charset="0"/>
              </a:rPr>
              <a:t>Xamarin.Android</a:t>
            </a:r>
            <a:r>
              <a:rPr lang="es-ES" b="0" i="0">
                <a:solidFill>
                  <a:srgbClr val="E6E6E6"/>
                </a:solidFill>
                <a:effectLst/>
                <a:latin typeface="Segoe UI" panose="020B0502040204020203" pitchFamily="34" charset="0"/>
              </a:rPr>
              <a:t>, </a:t>
            </a:r>
            <a:r>
              <a:rPr lang="es-ES" b="0" i="0" err="1">
                <a:solidFill>
                  <a:srgbClr val="E6E6E6"/>
                </a:solidFill>
                <a:effectLst/>
                <a:latin typeface="Segoe UI" panose="020B0502040204020203" pitchFamily="34" charset="0"/>
              </a:rPr>
              <a:t>Xamarin.iOS</a:t>
            </a:r>
            <a:r>
              <a:rPr lang="es-ES" b="0" i="0">
                <a:solidFill>
                  <a:srgbClr val="E6E6E6"/>
                </a:solidFill>
                <a:effectLst/>
                <a:latin typeface="Segoe UI" panose="020B0502040204020203" pitchFamily="34" charset="0"/>
              </a:rPr>
              <a:t> y UWP. Esto permite a los desarrolladores obtener una apariencia y un funcionamiento nativos, además de las ventajas del uso compartido de código entre plataformas.</a:t>
            </a:r>
          </a:p>
          <a:p>
            <a:pPr algn="l"/>
            <a:r>
              <a:rPr lang="es-ES" b="0" i="0">
                <a:solidFill>
                  <a:srgbClr val="E6E6E6"/>
                </a:solidFill>
                <a:effectLst/>
                <a:latin typeface="Segoe UI" panose="020B0502040204020203" pitchFamily="34" charset="0"/>
              </a:rPr>
              <a:t>Las aplicaciones </a:t>
            </a:r>
            <a:r>
              <a:rPr lang="es-ES" b="0" i="0" err="1">
                <a:solidFill>
                  <a:srgbClr val="E6E6E6"/>
                </a:solidFill>
                <a:effectLst/>
                <a:latin typeface="Segoe UI" panose="020B0502040204020203" pitchFamily="34" charset="0"/>
              </a:rPr>
              <a:t>Xamarin.Forms</a:t>
            </a:r>
            <a:r>
              <a:rPr lang="es-ES" b="0" i="0">
                <a:solidFill>
                  <a:srgbClr val="E6E6E6"/>
                </a:solidFill>
                <a:effectLst/>
                <a:latin typeface="Segoe UI" panose="020B0502040204020203" pitchFamily="34" charset="0"/>
              </a:rPr>
              <a:t> suelen estar compuestas de una biblioteca compartida de .NET Standard y proyectos de plataforma individuales. La biblioteca compartida contiene las vistas XAML o C#, y cualquier lógica de negocios, como servicios, modelos u otro código. Los proyectos de plataforma contienen cualquier lógica o paquete específico de la plataforma que la aplicación necesite.</a:t>
            </a:r>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80</a:t>
            </a:fld>
            <a:endParaRPr lang="es-MX"/>
          </a:p>
        </p:txBody>
      </p:sp>
    </p:spTree>
    <p:extLst>
      <p:ext uri="{BB962C8B-B14F-4D97-AF65-F5344CB8AC3E}">
        <p14:creationId xmlns:p14="http://schemas.microsoft.com/office/powerpoint/2010/main" val="13695733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p:txBody>
      </p:sp>
      <p:sp>
        <p:nvSpPr>
          <p:cNvPr id="4" name="Marcador de número de diapositiva 3"/>
          <p:cNvSpPr>
            <a:spLocks noGrp="1"/>
          </p:cNvSpPr>
          <p:nvPr>
            <p:ph type="sldNum" sz="quarter" idx="5"/>
          </p:nvPr>
        </p:nvSpPr>
        <p:spPr/>
        <p:txBody>
          <a:bodyPr/>
          <a:lstStyle/>
          <a:p>
            <a:fld id="{AD3BFEF2-0BF7-43D9-B447-1C83E6493B33}" type="slidenum">
              <a:rPr lang="es-MX" smtClean="0"/>
              <a:t>81</a:t>
            </a:fld>
            <a:endParaRPr lang="es-MX"/>
          </a:p>
        </p:txBody>
      </p:sp>
    </p:spTree>
    <p:extLst>
      <p:ext uri="{BB962C8B-B14F-4D97-AF65-F5344CB8AC3E}">
        <p14:creationId xmlns:p14="http://schemas.microsoft.com/office/powerpoint/2010/main" val="482477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pPr algn="l"/>
            <a:r>
              <a:rPr lang="es-ES" b="0" i="0">
                <a:solidFill>
                  <a:srgbClr val="E6E6E6"/>
                </a:solidFill>
                <a:effectLst/>
                <a:latin typeface="Segoe UI" panose="020B0502040204020203" pitchFamily="34" charset="0"/>
              </a:rPr>
              <a:t>El lenguaje XAML admite el intercambio de orígenes entre diferentes herramientas y roles en el proceso de desarrollo, como intercambiar orígenes XAML entre herramientas de diseño y un entorno de desarrollo interactivo (IDE) o entre desarrolladores principales y desarrolladores de localización. Al usar XAML como formato de intercambio, los roles de diseñador y de desarrollador se pueden mantener separados o juntos, y los diseñadores y desarrolladores pueden iterar durante la producción de una aplicación.</a:t>
            </a:r>
          </a:p>
          <a:p>
            <a:pPr algn="l"/>
            <a:r>
              <a:rPr lang="es-ES" b="0" i="0">
                <a:solidFill>
                  <a:srgbClr val="E6E6E6"/>
                </a:solidFill>
                <a:effectLst/>
                <a:latin typeface="Segoe UI" panose="020B0502040204020203" pitchFamily="34" charset="0"/>
              </a:rPr>
              <a:t>Cuando los veas como parte de tus proyectos de aplicaciones de Windows </a:t>
            </a:r>
            <a:r>
              <a:rPr lang="es-ES" b="0" i="0" err="1">
                <a:solidFill>
                  <a:srgbClr val="E6E6E6"/>
                </a:solidFill>
                <a:effectLst/>
                <a:latin typeface="Segoe UI" panose="020B0502040204020203" pitchFamily="34" charset="0"/>
              </a:rPr>
              <a:t>Runtime</a:t>
            </a:r>
            <a:r>
              <a:rPr lang="es-ES" b="0" i="0">
                <a:solidFill>
                  <a:srgbClr val="E6E6E6"/>
                </a:solidFill>
                <a:effectLst/>
                <a:latin typeface="Segoe UI" panose="020B0502040204020203" pitchFamily="34" charset="0"/>
              </a:rPr>
              <a:t>, los archivos XAML son archivos XML con la extensión de nombre de archivo .</a:t>
            </a:r>
            <a:r>
              <a:rPr lang="es-ES" b="0" i="0" err="1">
                <a:solidFill>
                  <a:srgbClr val="E6E6E6"/>
                </a:solidFill>
                <a:effectLst/>
                <a:latin typeface="Segoe UI" panose="020B0502040204020203" pitchFamily="34" charset="0"/>
              </a:rPr>
              <a:t>xaml</a:t>
            </a:r>
            <a:r>
              <a:rPr lang="es-ES" b="0" i="0">
                <a:solidFill>
                  <a:srgbClr val="E6E6E6"/>
                </a:solidFill>
                <a:effectLst/>
                <a:latin typeface="Segoe UI" panose="020B0502040204020203" pitchFamily="34" charset="0"/>
              </a:rPr>
              <a:t>.</a:t>
            </a:r>
          </a:p>
          <a:p>
            <a:pPr algn="l"/>
            <a:endParaRPr lang="es-ES" b="0" i="0">
              <a:solidFill>
                <a:srgbClr val="E6E6E6"/>
              </a:solidFill>
              <a:effectLst/>
              <a:latin typeface="Segoe UI" panose="020B0502040204020203" pitchFamily="34" charset="0"/>
            </a:endParaRPr>
          </a:p>
          <a:p>
            <a:pPr algn="l"/>
            <a:r>
              <a:rPr lang="es-ES" b="0" i="0">
                <a:solidFill>
                  <a:srgbClr val="E6E6E6"/>
                </a:solidFill>
                <a:effectLst/>
                <a:latin typeface="Segoe UI" panose="020B0502040204020203" pitchFamily="34" charset="0"/>
              </a:rPr>
              <a:t>https://openwebinars.net/blog/que-es-xaml-en-net/</a:t>
            </a:r>
          </a:p>
          <a:p>
            <a:pPr algn="l"/>
            <a:r>
              <a:rPr lang="es-ES" b="1" i="0">
                <a:solidFill>
                  <a:srgbClr val="BDC1C6"/>
                </a:solidFill>
                <a:effectLst/>
                <a:latin typeface="arial" panose="020B0604020202020204" pitchFamily="34" charset="0"/>
              </a:rPr>
              <a:t>XAML</a:t>
            </a:r>
            <a:r>
              <a:rPr lang="es-ES" b="0" i="0">
                <a:solidFill>
                  <a:srgbClr val="BDC1C6"/>
                </a:solidFill>
                <a:effectLst/>
                <a:latin typeface="arial" panose="020B0604020202020204" pitchFamily="34" charset="0"/>
              </a:rPr>
              <a:t> es un lenguaje de marcado desarrollado por Microsoft a partir de 2004. Guarda ciertas similitudes con otros lenguajes de marcado, ya sea HTML o AXML Android, ya se fundamentan en la misma base, es decir, desarrollar con marcas. Con </a:t>
            </a:r>
            <a:r>
              <a:rPr lang="es-ES" b="1" i="0">
                <a:solidFill>
                  <a:srgbClr val="BDC1C6"/>
                </a:solidFill>
                <a:effectLst/>
                <a:latin typeface="arial" panose="020B0604020202020204" pitchFamily="34" charset="0"/>
              </a:rPr>
              <a:t>XAML</a:t>
            </a:r>
            <a:r>
              <a:rPr lang="es-ES" b="0" i="0">
                <a:solidFill>
                  <a:srgbClr val="BDC1C6"/>
                </a:solidFill>
                <a:effectLst/>
                <a:latin typeface="arial" panose="020B0604020202020204" pitchFamily="34" charset="0"/>
              </a:rPr>
              <a:t>, y utilizando </a:t>
            </a:r>
            <a:r>
              <a:rPr lang="es-ES" b="1" i="0">
                <a:solidFill>
                  <a:srgbClr val="BDC1C6"/>
                </a:solidFill>
                <a:effectLst/>
                <a:latin typeface="arial" panose="020B0604020202020204" pitchFamily="34" charset="0"/>
              </a:rPr>
              <a:t>WPF</a:t>
            </a:r>
            <a:r>
              <a:rPr lang="es-ES" b="0" i="0">
                <a:solidFill>
                  <a:srgbClr val="BDC1C6"/>
                </a:solidFill>
                <a:effectLst/>
                <a:latin typeface="arial" panose="020B0604020202020204" pitchFamily="34" charset="0"/>
              </a:rPr>
              <a:t>, se pueden hacer grandes desarrollos con muy poco </a:t>
            </a:r>
            <a:r>
              <a:rPr lang="es-ES" b="1" i="0">
                <a:solidFill>
                  <a:srgbClr val="BDC1C6"/>
                </a:solidFill>
                <a:effectLst/>
                <a:latin typeface="arial" panose="020B0604020202020204" pitchFamily="34" charset="0"/>
              </a:rPr>
              <a:t>código</a:t>
            </a:r>
            <a:r>
              <a:rPr lang="es-ES" b="0" i="0">
                <a:solidFill>
                  <a:srgbClr val="BDC1C6"/>
                </a:solidFill>
                <a:effectLst/>
                <a:latin typeface="arial" panose="020B0604020202020204" pitchFamily="34" charset="0"/>
              </a:rPr>
              <a:t>.</a:t>
            </a:r>
            <a:endParaRPr lang="es-ES" b="0" i="0">
              <a:solidFill>
                <a:srgbClr val="E6E6E6"/>
              </a:solidFill>
              <a:effectLst/>
              <a:latin typeface="Segoe UI" panose="020B0502040204020203" pitchFamily="34" charset="0"/>
            </a:endParaRPr>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82</a:t>
            </a:fld>
            <a:endParaRPr lang="es-MX"/>
          </a:p>
        </p:txBody>
      </p:sp>
    </p:spTree>
    <p:extLst>
      <p:ext uri="{BB962C8B-B14F-4D97-AF65-F5344CB8AC3E}">
        <p14:creationId xmlns:p14="http://schemas.microsoft.com/office/powerpoint/2010/main" val="518205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r>
              <a:rPr lang="es-MX"/>
              <a:t>https://learn.microsoft.com/es-es/xamarin/xamarin-forms/xaml/xaml-basics/</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83</a:t>
            </a:fld>
            <a:endParaRPr lang="es-MX"/>
          </a:p>
        </p:txBody>
      </p:sp>
    </p:spTree>
    <p:extLst>
      <p:ext uri="{BB962C8B-B14F-4D97-AF65-F5344CB8AC3E}">
        <p14:creationId xmlns:p14="http://schemas.microsoft.com/office/powerpoint/2010/main" val="612538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r>
              <a:rPr lang="es-MX" err="1">
                <a:hlinkClick r:id="rId3"/>
              </a:rPr>
              <a:t>Xamarin.Forms</a:t>
            </a:r>
            <a:r>
              <a:rPr lang="es-MX">
                <a:hlinkClick r:id="rId3"/>
              </a:rPr>
              <a:t> un marco de interfaz de usuario de código abierto | .NET (microsoft.com)</a:t>
            </a:r>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84</a:t>
            </a:fld>
            <a:endParaRPr lang="es-MX"/>
          </a:p>
        </p:txBody>
      </p:sp>
    </p:spTree>
    <p:extLst>
      <p:ext uri="{BB962C8B-B14F-4D97-AF65-F5344CB8AC3E}">
        <p14:creationId xmlns:p14="http://schemas.microsoft.com/office/powerpoint/2010/main" val="38644098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a:t>Remarcar que es muy bueno para aplicaciones comerciales https://dotnet.microsoft.com/en-us/platform/customers/xamarin</a:t>
            </a:r>
          </a:p>
        </p:txBody>
      </p:sp>
      <p:sp>
        <p:nvSpPr>
          <p:cNvPr id="4" name="Slide Number Placeholder 3"/>
          <p:cNvSpPr>
            <a:spLocks noGrp="1"/>
          </p:cNvSpPr>
          <p:nvPr>
            <p:ph type="sldNum" sz="quarter" idx="5"/>
          </p:nvPr>
        </p:nvSpPr>
        <p:spPr/>
        <p:txBody>
          <a:bodyPr/>
          <a:lstStyle/>
          <a:p>
            <a:fld id="{36831087-5014-FA48-8CE3-EB31AFD7D33A}" type="slidenum">
              <a:rPr lang="es-MX" smtClean="0"/>
              <a:t>85</a:t>
            </a:fld>
            <a:endParaRPr lang="es-MX"/>
          </a:p>
        </p:txBody>
      </p:sp>
    </p:spTree>
    <p:extLst>
      <p:ext uri="{BB962C8B-B14F-4D97-AF65-F5344CB8AC3E}">
        <p14:creationId xmlns:p14="http://schemas.microsoft.com/office/powerpoint/2010/main" val="790809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a:t>NOTA: Instalar en maquina virtual en vivo</a:t>
            </a:r>
          </a:p>
        </p:txBody>
      </p:sp>
      <p:sp>
        <p:nvSpPr>
          <p:cNvPr id="4" name="Slide Number Placeholder 3"/>
          <p:cNvSpPr>
            <a:spLocks noGrp="1"/>
          </p:cNvSpPr>
          <p:nvPr>
            <p:ph type="sldNum" sz="quarter" idx="5"/>
          </p:nvPr>
        </p:nvSpPr>
        <p:spPr/>
        <p:txBody>
          <a:bodyPr/>
          <a:lstStyle/>
          <a:p>
            <a:fld id="{36831087-5014-FA48-8CE3-EB31AFD7D33A}" type="slidenum">
              <a:rPr lang="es-MX" smtClean="0"/>
              <a:t>10</a:t>
            </a:fld>
            <a:endParaRPr lang="es-MX"/>
          </a:p>
        </p:txBody>
      </p:sp>
    </p:spTree>
    <p:extLst>
      <p:ext uri="{BB962C8B-B14F-4D97-AF65-F5344CB8AC3E}">
        <p14:creationId xmlns:p14="http://schemas.microsoft.com/office/powerpoint/2010/main" val="709132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86</a:t>
            </a:fld>
            <a:endParaRPr lang="es-MX"/>
          </a:p>
        </p:txBody>
      </p:sp>
    </p:spTree>
    <p:extLst>
      <p:ext uri="{BB962C8B-B14F-4D97-AF65-F5344CB8AC3E}">
        <p14:creationId xmlns:p14="http://schemas.microsoft.com/office/powerpoint/2010/main" val="41304263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87</a:t>
            </a:fld>
            <a:endParaRPr lang="es-MX"/>
          </a:p>
        </p:txBody>
      </p:sp>
    </p:spTree>
    <p:extLst>
      <p:ext uri="{BB962C8B-B14F-4D97-AF65-F5344CB8AC3E}">
        <p14:creationId xmlns:p14="http://schemas.microsoft.com/office/powerpoint/2010/main" val="4228671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88</a:t>
            </a:fld>
            <a:endParaRPr lang="es-MX"/>
          </a:p>
        </p:txBody>
      </p:sp>
    </p:spTree>
    <p:extLst>
      <p:ext uri="{BB962C8B-B14F-4D97-AF65-F5344CB8AC3E}">
        <p14:creationId xmlns:p14="http://schemas.microsoft.com/office/powerpoint/2010/main" val="2356735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89</a:t>
            </a:fld>
            <a:endParaRPr lang="es-MX"/>
          </a:p>
        </p:txBody>
      </p:sp>
    </p:spTree>
    <p:extLst>
      <p:ext uri="{BB962C8B-B14F-4D97-AF65-F5344CB8AC3E}">
        <p14:creationId xmlns:p14="http://schemas.microsoft.com/office/powerpoint/2010/main" val="19314901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90</a:t>
            </a:fld>
            <a:endParaRPr lang="es-MX"/>
          </a:p>
        </p:txBody>
      </p:sp>
    </p:spTree>
    <p:extLst>
      <p:ext uri="{BB962C8B-B14F-4D97-AF65-F5344CB8AC3E}">
        <p14:creationId xmlns:p14="http://schemas.microsoft.com/office/powerpoint/2010/main" val="25263279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91</a:t>
            </a:fld>
            <a:endParaRPr lang="es-MX"/>
          </a:p>
        </p:txBody>
      </p:sp>
    </p:spTree>
    <p:extLst>
      <p:ext uri="{BB962C8B-B14F-4D97-AF65-F5344CB8AC3E}">
        <p14:creationId xmlns:p14="http://schemas.microsoft.com/office/powerpoint/2010/main" val="38429984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92</a:t>
            </a:fld>
            <a:endParaRPr lang="es-MX"/>
          </a:p>
        </p:txBody>
      </p:sp>
    </p:spTree>
    <p:extLst>
      <p:ext uri="{BB962C8B-B14F-4D97-AF65-F5344CB8AC3E}">
        <p14:creationId xmlns:p14="http://schemas.microsoft.com/office/powerpoint/2010/main" val="13900320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93</a:t>
            </a:fld>
            <a:endParaRPr lang="es-MX"/>
          </a:p>
        </p:txBody>
      </p:sp>
    </p:spTree>
    <p:extLst>
      <p:ext uri="{BB962C8B-B14F-4D97-AF65-F5344CB8AC3E}">
        <p14:creationId xmlns:p14="http://schemas.microsoft.com/office/powerpoint/2010/main" val="10098395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94</a:t>
            </a:fld>
            <a:endParaRPr lang="es-MX"/>
          </a:p>
        </p:txBody>
      </p:sp>
    </p:spTree>
    <p:extLst>
      <p:ext uri="{BB962C8B-B14F-4D97-AF65-F5344CB8AC3E}">
        <p14:creationId xmlns:p14="http://schemas.microsoft.com/office/powerpoint/2010/main" val="29262804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95</a:t>
            </a:fld>
            <a:endParaRPr lang="es-MX"/>
          </a:p>
        </p:txBody>
      </p:sp>
    </p:spTree>
    <p:extLst>
      <p:ext uri="{BB962C8B-B14F-4D97-AF65-F5344CB8AC3E}">
        <p14:creationId xmlns:p14="http://schemas.microsoft.com/office/powerpoint/2010/main" val="462121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a:t>NOTA: Instalar en maquina virtual en vivo</a:t>
            </a:r>
          </a:p>
        </p:txBody>
      </p:sp>
      <p:sp>
        <p:nvSpPr>
          <p:cNvPr id="4" name="Slide Number Placeholder 3"/>
          <p:cNvSpPr>
            <a:spLocks noGrp="1"/>
          </p:cNvSpPr>
          <p:nvPr>
            <p:ph type="sldNum" sz="quarter" idx="5"/>
          </p:nvPr>
        </p:nvSpPr>
        <p:spPr/>
        <p:txBody>
          <a:bodyPr/>
          <a:lstStyle/>
          <a:p>
            <a:fld id="{36831087-5014-FA48-8CE3-EB31AFD7D33A}" type="slidenum">
              <a:rPr lang="es-MX" smtClean="0"/>
              <a:t>11</a:t>
            </a:fld>
            <a:endParaRPr lang="es-MX"/>
          </a:p>
        </p:txBody>
      </p:sp>
    </p:spTree>
    <p:extLst>
      <p:ext uri="{BB962C8B-B14F-4D97-AF65-F5344CB8AC3E}">
        <p14:creationId xmlns:p14="http://schemas.microsoft.com/office/powerpoint/2010/main" val="40959634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96</a:t>
            </a:fld>
            <a:endParaRPr lang="es-MX"/>
          </a:p>
        </p:txBody>
      </p:sp>
    </p:spTree>
    <p:extLst>
      <p:ext uri="{BB962C8B-B14F-4D97-AF65-F5344CB8AC3E}">
        <p14:creationId xmlns:p14="http://schemas.microsoft.com/office/powerpoint/2010/main" val="25496003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97</a:t>
            </a:fld>
            <a:endParaRPr lang="es-MX"/>
          </a:p>
        </p:txBody>
      </p:sp>
    </p:spTree>
    <p:extLst>
      <p:ext uri="{BB962C8B-B14F-4D97-AF65-F5344CB8AC3E}">
        <p14:creationId xmlns:p14="http://schemas.microsoft.com/office/powerpoint/2010/main" val="26820589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98</a:t>
            </a:fld>
            <a:endParaRPr lang="es-MX"/>
          </a:p>
        </p:txBody>
      </p:sp>
    </p:spTree>
    <p:extLst>
      <p:ext uri="{BB962C8B-B14F-4D97-AF65-F5344CB8AC3E}">
        <p14:creationId xmlns:p14="http://schemas.microsoft.com/office/powerpoint/2010/main" val="1227132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99</a:t>
            </a:fld>
            <a:endParaRPr lang="es-MX"/>
          </a:p>
        </p:txBody>
      </p:sp>
    </p:spTree>
    <p:extLst>
      <p:ext uri="{BB962C8B-B14F-4D97-AF65-F5344CB8AC3E}">
        <p14:creationId xmlns:p14="http://schemas.microsoft.com/office/powerpoint/2010/main" val="27744236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100</a:t>
            </a:fld>
            <a:endParaRPr lang="es-MX"/>
          </a:p>
        </p:txBody>
      </p:sp>
    </p:spTree>
    <p:extLst>
      <p:ext uri="{BB962C8B-B14F-4D97-AF65-F5344CB8AC3E}">
        <p14:creationId xmlns:p14="http://schemas.microsoft.com/office/powerpoint/2010/main" val="30324138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r>
              <a:rPr lang="es-MX"/>
              <a:t>Veremos algunas etiquetas</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101</a:t>
            </a:fld>
            <a:endParaRPr lang="es-MX"/>
          </a:p>
        </p:txBody>
      </p:sp>
    </p:spTree>
    <p:extLst>
      <p:ext uri="{BB962C8B-B14F-4D97-AF65-F5344CB8AC3E}">
        <p14:creationId xmlns:p14="http://schemas.microsoft.com/office/powerpoint/2010/main" val="40895479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r>
              <a:rPr lang="es-MX"/>
              <a:t>Veremos algunas etiquetas</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102</a:t>
            </a:fld>
            <a:endParaRPr lang="es-MX"/>
          </a:p>
        </p:txBody>
      </p:sp>
    </p:spTree>
    <p:extLst>
      <p:ext uri="{BB962C8B-B14F-4D97-AF65-F5344CB8AC3E}">
        <p14:creationId xmlns:p14="http://schemas.microsoft.com/office/powerpoint/2010/main" val="35764293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103</a:t>
            </a:fld>
            <a:endParaRPr lang="es-MX"/>
          </a:p>
        </p:txBody>
      </p:sp>
    </p:spTree>
    <p:extLst>
      <p:ext uri="{BB962C8B-B14F-4D97-AF65-F5344CB8AC3E}">
        <p14:creationId xmlns:p14="http://schemas.microsoft.com/office/powerpoint/2010/main" val="27628211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104</a:t>
            </a:fld>
            <a:endParaRPr lang="es-MX"/>
          </a:p>
        </p:txBody>
      </p:sp>
    </p:spTree>
    <p:extLst>
      <p:ext uri="{BB962C8B-B14F-4D97-AF65-F5344CB8AC3E}">
        <p14:creationId xmlns:p14="http://schemas.microsoft.com/office/powerpoint/2010/main" val="5970099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r>
              <a:rPr lang="es-MX" err="1">
                <a:hlinkClick r:id="rId3"/>
              </a:rPr>
              <a:t>Xamarin.Forms</a:t>
            </a:r>
            <a:r>
              <a:rPr lang="es-MX">
                <a:hlinkClick r:id="rId3"/>
              </a:rPr>
              <a:t> Pages - </a:t>
            </a:r>
            <a:r>
              <a:rPr lang="es-MX" err="1">
                <a:hlinkClick r:id="rId3"/>
              </a:rPr>
              <a:t>Xamarin</a:t>
            </a:r>
            <a:r>
              <a:rPr lang="es-MX">
                <a:hlinkClick r:id="rId3"/>
              </a:rPr>
              <a:t> | Microsoft </a:t>
            </a:r>
            <a:r>
              <a:rPr lang="es-MX" err="1">
                <a:hlinkClick r:id="rId3"/>
              </a:rPr>
              <a:t>Learn</a:t>
            </a:r>
            <a:endParaRPr lang="es-MX"/>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105</a:t>
            </a:fld>
            <a:endParaRPr lang="es-MX"/>
          </a:p>
        </p:txBody>
      </p:sp>
    </p:spTree>
    <p:extLst>
      <p:ext uri="{BB962C8B-B14F-4D97-AF65-F5344CB8AC3E}">
        <p14:creationId xmlns:p14="http://schemas.microsoft.com/office/powerpoint/2010/main" val="3800615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Slide Number Placeholder 3"/>
          <p:cNvSpPr>
            <a:spLocks noGrp="1"/>
          </p:cNvSpPr>
          <p:nvPr>
            <p:ph type="sldNum" sz="quarter" idx="5"/>
          </p:nvPr>
        </p:nvSpPr>
        <p:spPr/>
        <p:txBody>
          <a:bodyPr/>
          <a:lstStyle/>
          <a:p>
            <a:fld id="{36831087-5014-FA48-8CE3-EB31AFD7D33A}" type="slidenum">
              <a:rPr lang="es-MX" smtClean="0"/>
              <a:t>28</a:t>
            </a:fld>
            <a:endParaRPr lang="es-MX"/>
          </a:p>
        </p:txBody>
      </p:sp>
    </p:spTree>
    <p:extLst>
      <p:ext uri="{BB962C8B-B14F-4D97-AF65-F5344CB8AC3E}">
        <p14:creationId xmlns:p14="http://schemas.microsoft.com/office/powerpoint/2010/main" val="22996438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r>
              <a:rPr lang="es-MX" err="1">
                <a:hlinkClick r:id="rId3"/>
              </a:rPr>
              <a:t>ContentPage</a:t>
            </a:r>
            <a:r>
              <a:rPr lang="es-MX">
                <a:hlinkClick r:id="rId3"/>
              </a:rPr>
              <a:t> Clase (</a:t>
            </a:r>
            <a:r>
              <a:rPr lang="es-MX" err="1">
                <a:hlinkClick r:id="rId3"/>
              </a:rPr>
              <a:t>Xamarin.Forms</a:t>
            </a:r>
            <a:r>
              <a:rPr lang="es-MX">
                <a:hlinkClick r:id="rId3"/>
              </a:rPr>
              <a:t>) | Microsoft </a:t>
            </a:r>
            <a:r>
              <a:rPr lang="es-MX" err="1">
                <a:hlinkClick r:id="rId3"/>
              </a:rPr>
              <a:t>Learn</a:t>
            </a:r>
            <a:endParaRPr lang="es-MX"/>
          </a:p>
          <a:p>
            <a:endParaRPr lang="es-MX"/>
          </a:p>
          <a:p>
            <a:pPr marL="228600" indent="-228600">
              <a:buFont typeface="+mj-lt"/>
              <a:buAutoNum type="arabicPeriod"/>
            </a:pPr>
            <a:r>
              <a:rPr lang="es-MX"/>
              <a:t>-Creamos proyecto con un nombre que describa lo que vamos a hacer, podemos usar la notación Camel Case</a:t>
            </a:r>
          </a:p>
          <a:p>
            <a:pPr marL="228600" indent="-228600">
              <a:buFont typeface="+mj-lt"/>
              <a:buAutoNum type="arabicPeriod"/>
            </a:pPr>
            <a:endParaRPr lang="es-MX"/>
          </a:p>
          <a:p>
            <a:pPr marL="228600" indent="-228600">
              <a:buFont typeface="+mj-lt"/>
              <a:buAutoNum type="arabicPeriod"/>
            </a:pPr>
            <a:r>
              <a:rPr lang="es-MX"/>
              <a:t>-Abriremos el archivo </a:t>
            </a:r>
            <a:r>
              <a:rPr lang="es-MX" err="1"/>
              <a:t>MainPage.xaml</a:t>
            </a:r>
            <a:r>
              <a:rPr lang="es-MX"/>
              <a:t>, veremos la sintaxis de marcado con elementos que abren y cierran, lo utilizaremos para representar la interfaz gráfica</a:t>
            </a:r>
          </a:p>
          <a:p>
            <a:pPr marL="228600" indent="-228600">
              <a:buFont typeface="+mj-lt"/>
              <a:buAutoNum type="arabicPeriod"/>
            </a:pPr>
            <a:endParaRPr lang="es-MX"/>
          </a:p>
          <a:p>
            <a:pPr marL="228600" indent="-228600">
              <a:buFont typeface="+mj-lt"/>
              <a:buAutoNum type="arabicPeriod"/>
            </a:pPr>
            <a:r>
              <a:rPr lang="es-MX"/>
              <a:t>-Al contraer el código podremos ver que el elemento principal será el </a:t>
            </a:r>
            <a:r>
              <a:rPr lang="es-MX" err="1"/>
              <a:t>ContentPage</a:t>
            </a:r>
            <a:r>
              <a:rPr lang="es-MX"/>
              <a:t>, está contendrá algunas propiedades iniciales como espacios de nombres. Uno de los espacios de nombres nos permite utilizar los controles del </a:t>
            </a:r>
            <a:r>
              <a:rPr lang="es-MX" err="1"/>
              <a:t>ContentPage</a:t>
            </a:r>
            <a:r>
              <a:rPr lang="es-MX"/>
              <a:t>:</a:t>
            </a:r>
          </a:p>
          <a:p>
            <a:endParaRPr lang="es-MX"/>
          </a:p>
          <a:p>
            <a:pPr marL="285750" indent="-285750">
              <a:buFont typeface="Arial" panose="020B0604020202020204" pitchFamily="34" charset="0"/>
              <a:buChar char="•"/>
            </a:pPr>
            <a:r>
              <a:rPr lang="es-MX" sz="1800" err="1">
                <a:solidFill>
                  <a:srgbClr val="FF0000"/>
                </a:solidFill>
                <a:latin typeface="Cascadia Mono" panose="020B0609020000020004" pitchFamily="49" charset="0"/>
              </a:rPr>
              <a:t>xmlns</a:t>
            </a:r>
            <a:r>
              <a:rPr lang="es-MX" sz="1800">
                <a:solidFill>
                  <a:srgbClr val="0000FF"/>
                </a:solidFill>
                <a:latin typeface="Cascadia Mono" panose="020B0609020000020004" pitchFamily="49" charset="0"/>
              </a:rPr>
              <a:t>="http://xamarin.com/</a:t>
            </a:r>
            <a:r>
              <a:rPr lang="es-MX" sz="1800" err="1">
                <a:solidFill>
                  <a:srgbClr val="0000FF"/>
                </a:solidFill>
                <a:latin typeface="Cascadia Mono" panose="020B0609020000020004" pitchFamily="49" charset="0"/>
              </a:rPr>
              <a:t>schemas</a:t>
            </a:r>
            <a:r>
              <a:rPr lang="es-MX" sz="1800">
                <a:solidFill>
                  <a:srgbClr val="0000FF"/>
                </a:solidFill>
                <a:latin typeface="Cascadia Mono" panose="020B0609020000020004" pitchFamily="49" charset="0"/>
              </a:rPr>
              <a:t>/2014/</a:t>
            </a:r>
            <a:r>
              <a:rPr lang="es-MX" sz="1800" err="1">
                <a:solidFill>
                  <a:srgbClr val="0000FF"/>
                </a:solidFill>
                <a:latin typeface="Cascadia Mono" panose="020B0609020000020004" pitchFamily="49" charset="0"/>
              </a:rPr>
              <a:t>forms</a:t>
            </a:r>
            <a:r>
              <a:rPr lang="es-MX" sz="1800">
                <a:solidFill>
                  <a:srgbClr val="0000FF"/>
                </a:solidFill>
                <a:latin typeface="Cascadia Mono" panose="020B0609020000020004" pitchFamily="49" charset="0"/>
              </a:rPr>
              <a:t> nos permite utilizar los controles del </a:t>
            </a:r>
            <a:r>
              <a:rPr lang="es-MX" sz="1800" err="1">
                <a:solidFill>
                  <a:srgbClr val="0000FF"/>
                </a:solidFill>
                <a:latin typeface="Cascadia Mono" panose="020B0609020000020004" pitchFamily="49" charset="0"/>
              </a:rPr>
              <a:t>ContentPage</a:t>
            </a:r>
            <a:r>
              <a:rPr lang="es-MX" sz="1800">
                <a:solidFill>
                  <a:srgbClr val="0000FF"/>
                </a:solidFill>
                <a:latin typeface="Cascadia Mono" panose="020B0609020000020004" pitchFamily="49" charset="0"/>
              </a:rPr>
              <a:t>, si lo borramos las etiquetas dentro del </a:t>
            </a:r>
            <a:r>
              <a:rPr lang="es-MX" sz="1800" err="1">
                <a:solidFill>
                  <a:srgbClr val="0000FF"/>
                </a:solidFill>
                <a:latin typeface="Cascadia Mono" panose="020B0609020000020004" pitchFamily="49" charset="0"/>
              </a:rPr>
              <a:t>ContentPage</a:t>
            </a:r>
            <a:r>
              <a:rPr lang="es-MX" sz="1800">
                <a:solidFill>
                  <a:srgbClr val="0000FF"/>
                </a:solidFill>
                <a:latin typeface="Cascadia Mono" panose="020B0609020000020004" pitchFamily="49" charset="0"/>
              </a:rPr>
              <a:t> se marcarán con errores</a:t>
            </a:r>
          </a:p>
          <a:p>
            <a:pPr marL="285750" indent="-285750">
              <a:buFont typeface="Arial" panose="020B0604020202020204" pitchFamily="34" charset="0"/>
              <a:buChar char="•"/>
            </a:pPr>
            <a:endParaRPr lang="es-MX" sz="1800">
              <a:solidFill>
                <a:srgbClr val="0000FF"/>
              </a:solidFill>
              <a:latin typeface="Cascadia Mono" panose="020B0609020000020004" pitchFamily="49" charset="0"/>
            </a:endParaRPr>
          </a:p>
          <a:p>
            <a:pPr marL="285750" indent="-285750">
              <a:buFont typeface="Arial" panose="020B0604020202020204" pitchFamily="34" charset="0"/>
              <a:buChar char="•"/>
            </a:pPr>
            <a:r>
              <a:rPr lang="es-MX" sz="1800" err="1">
                <a:solidFill>
                  <a:srgbClr val="FF0000"/>
                </a:solidFill>
                <a:latin typeface="Cascadia Mono" panose="020B0609020000020004" pitchFamily="49" charset="0"/>
              </a:rPr>
              <a:t>xmlns</a:t>
            </a:r>
            <a:r>
              <a:rPr lang="es-MX" sz="1800" err="1">
                <a:solidFill>
                  <a:srgbClr val="0000FF"/>
                </a:solidFill>
                <a:latin typeface="Cascadia Mono" panose="020B0609020000020004" pitchFamily="49" charset="0"/>
              </a:rPr>
              <a:t>:</a:t>
            </a:r>
            <a:r>
              <a:rPr lang="es-MX" sz="1800" err="1">
                <a:solidFill>
                  <a:srgbClr val="FF0000"/>
                </a:solidFill>
                <a:latin typeface="Cascadia Mono" panose="020B0609020000020004" pitchFamily="49" charset="0"/>
              </a:rPr>
              <a:t>x</a:t>
            </a:r>
            <a:r>
              <a:rPr lang="es-MX" sz="1800">
                <a:solidFill>
                  <a:srgbClr val="0000FF"/>
                </a:solidFill>
                <a:latin typeface="Cascadia Mono" panose="020B0609020000020004" pitchFamily="49" charset="0"/>
              </a:rPr>
              <a:t>="http://schemas.microsoft.com/</a:t>
            </a:r>
            <a:r>
              <a:rPr lang="es-MX" sz="1800" err="1">
                <a:solidFill>
                  <a:srgbClr val="0000FF"/>
                </a:solidFill>
                <a:latin typeface="Cascadia Mono" panose="020B0609020000020004" pitchFamily="49" charset="0"/>
              </a:rPr>
              <a:t>winfx</a:t>
            </a:r>
            <a:r>
              <a:rPr lang="es-MX" sz="1800">
                <a:solidFill>
                  <a:srgbClr val="0000FF"/>
                </a:solidFill>
                <a:latin typeface="Cascadia Mono" panose="020B0609020000020004" pitchFamily="49" charset="0"/>
              </a:rPr>
              <a:t>/2009/</a:t>
            </a:r>
            <a:r>
              <a:rPr lang="es-MX" sz="1800" err="1">
                <a:solidFill>
                  <a:srgbClr val="0000FF"/>
                </a:solidFill>
                <a:latin typeface="Cascadia Mono" panose="020B0609020000020004" pitchFamily="49" charset="0"/>
              </a:rPr>
              <a:t>xaml</a:t>
            </a:r>
            <a:r>
              <a:rPr lang="es-MX" sz="1800">
                <a:solidFill>
                  <a:srgbClr val="0000FF"/>
                </a:solidFill>
                <a:latin typeface="Cascadia Mono" panose="020B0609020000020004" pitchFamily="49" charset="0"/>
              </a:rPr>
              <a:t>“ Es un identificador a través de la letra x que nos permite acceder a cada una de las propiedades de los espacios de nombres a través de la x</a:t>
            </a:r>
          </a:p>
          <a:p>
            <a:pPr marL="285750" indent="-285750">
              <a:buFont typeface="Arial" panose="020B0604020202020204" pitchFamily="34" charset="0"/>
              <a:buChar char="•"/>
            </a:pPr>
            <a:endParaRPr lang="es-MX" sz="1800">
              <a:solidFill>
                <a:srgbClr val="0000FF"/>
              </a:solidFill>
              <a:latin typeface="Cascadia Mono" panose="020B0609020000020004" pitchFamily="49" charset="0"/>
            </a:endParaRPr>
          </a:p>
          <a:p>
            <a:pPr marL="285750" indent="-285750">
              <a:buFont typeface="Arial" panose="020B0604020202020204" pitchFamily="34" charset="0"/>
              <a:buChar char="•"/>
            </a:pPr>
            <a:r>
              <a:rPr lang="es-MX" sz="1800">
                <a:solidFill>
                  <a:srgbClr val="FF0000"/>
                </a:solidFill>
                <a:latin typeface="Cascadia Mono" panose="020B0609020000020004" pitchFamily="49" charset="0"/>
              </a:rPr>
              <a:t>x</a:t>
            </a:r>
            <a:r>
              <a:rPr lang="es-MX" sz="1800">
                <a:solidFill>
                  <a:srgbClr val="0000FF"/>
                </a:solidFill>
                <a:latin typeface="Cascadia Mono" panose="020B0609020000020004" pitchFamily="49" charset="0"/>
              </a:rPr>
              <a:t>:</a:t>
            </a:r>
            <a:r>
              <a:rPr lang="es-MX" sz="1800">
                <a:solidFill>
                  <a:srgbClr val="FF0000"/>
                </a:solidFill>
                <a:latin typeface="Cascadia Mono" panose="020B0609020000020004" pitchFamily="49" charset="0"/>
              </a:rPr>
              <a:t>Class</a:t>
            </a:r>
            <a:r>
              <a:rPr lang="es-MX" sz="1800">
                <a:solidFill>
                  <a:srgbClr val="0000FF"/>
                </a:solidFill>
                <a:latin typeface="Cascadia Mono" panose="020B0609020000020004" pitchFamily="49" charset="0"/>
              </a:rPr>
              <a:t>="Paginas.MainPage"&gt; Atributo que nos indica el archivo de </a:t>
            </a:r>
            <a:r>
              <a:rPr lang="es-MX" sz="1800" err="1">
                <a:solidFill>
                  <a:srgbClr val="0000FF"/>
                </a:solidFill>
                <a:latin typeface="Cascadia Mono" panose="020B0609020000020004" pitchFamily="49" charset="0"/>
              </a:rPr>
              <a:t>CodeBeging</a:t>
            </a:r>
            <a:r>
              <a:rPr lang="es-MX" sz="1800">
                <a:solidFill>
                  <a:srgbClr val="0000FF"/>
                </a:solidFill>
                <a:latin typeface="Cascadia Mono" panose="020B0609020000020004" pitchFamily="49" charset="0"/>
              </a:rPr>
              <a:t> al cual accedemos a la clase a la que hacemos referencia, en otras palabras, es el back </a:t>
            </a:r>
            <a:r>
              <a:rPr lang="es-MX" sz="1800" err="1">
                <a:solidFill>
                  <a:srgbClr val="0000FF"/>
                </a:solidFill>
                <a:latin typeface="Cascadia Mono" panose="020B0609020000020004" pitchFamily="49" charset="0"/>
              </a:rPr>
              <a:t>end</a:t>
            </a:r>
            <a:r>
              <a:rPr lang="es-MX" sz="1800">
                <a:solidFill>
                  <a:srgbClr val="0000FF"/>
                </a:solidFill>
                <a:latin typeface="Cascadia Mono" panose="020B0609020000020004" pitchFamily="49" charset="0"/>
              </a:rPr>
              <a:t> del </a:t>
            </a:r>
            <a:r>
              <a:rPr lang="es-MX" sz="1800" err="1">
                <a:solidFill>
                  <a:srgbClr val="0000FF"/>
                </a:solidFill>
                <a:latin typeface="Cascadia Mono" panose="020B0609020000020004" pitchFamily="49" charset="0"/>
              </a:rPr>
              <a:t>ContentPage</a:t>
            </a:r>
            <a:endParaRPr lang="es-MX" sz="1800">
              <a:solidFill>
                <a:srgbClr val="0000FF"/>
              </a:solidFill>
              <a:latin typeface="Cascadia Mono" panose="020B0609020000020004" pitchFamily="49" charset="0"/>
            </a:endParaRPr>
          </a:p>
          <a:p>
            <a:pPr marL="285750" indent="-285750">
              <a:buFont typeface="Arial" panose="020B0604020202020204" pitchFamily="34" charset="0"/>
              <a:buChar char="•"/>
            </a:pPr>
            <a:endParaRPr lang="es-MX" sz="1800">
              <a:solidFill>
                <a:srgbClr val="0000FF"/>
              </a:solidFill>
              <a:latin typeface="Cascadia Mono" panose="020B0609020000020004" pitchFamily="49" charset="0"/>
            </a:endParaRPr>
          </a:p>
          <a:p>
            <a:pPr marL="0" indent="0">
              <a:buFont typeface="Arial" panose="020B0604020202020204" pitchFamily="34" charset="0"/>
              <a:buNone/>
            </a:pPr>
            <a:r>
              <a:rPr lang="es-MX" sz="1800">
                <a:solidFill>
                  <a:srgbClr val="0000FF"/>
                </a:solidFill>
                <a:latin typeface="Cascadia Mono" panose="020B0609020000020004" pitchFamily="49" charset="0"/>
              </a:rPr>
              <a:t>Dentro del </a:t>
            </a:r>
            <a:r>
              <a:rPr lang="es-MX" sz="1800" err="1">
                <a:solidFill>
                  <a:srgbClr val="0000FF"/>
                </a:solidFill>
                <a:latin typeface="Cascadia Mono" panose="020B0609020000020004" pitchFamily="49" charset="0"/>
              </a:rPr>
              <a:t>ContentPage</a:t>
            </a:r>
            <a:r>
              <a:rPr lang="es-MX" sz="1800">
                <a:solidFill>
                  <a:srgbClr val="0000FF"/>
                </a:solidFill>
                <a:latin typeface="Cascadia Mono" panose="020B0609020000020004" pitchFamily="49" charset="0"/>
              </a:rPr>
              <a:t> únicamente podemos asignar un elemento que forme parte de la jerarquía de este control, no podemos tener dos </a:t>
            </a:r>
            <a:r>
              <a:rPr lang="es-MX" sz="1800" err="1">
                <a:solidFill>
                  <a:srgbClr val="0000FF"/>
                </a:solidFill>
                <a:latin typeface="Cascadia Mono" panose="020B0609020000020004" pitchFamily="49" charset="0"/>
              </a:rPr>
              <a:t>stacklayout</a:t>
            </a:r>
            <a:r>
              <a:rPr lang="es-MX" sz="1800">
                <a:solidFill>
                  <a:srgbClr val="0000FF"/>
                </a:solidFill>
                <a:latin typeface="Cascadia Mono" panose="020B0609020000020004" pitchFamily="49" charset="0"/>
              </a:rPr>
              <a:t> dentro del </a:t>
            </a:r>
            <a:r>
              <a:rPr lang="es-MX" sz="1800" err="1">
                <a:solidFill>
                  <a:srgbClr val="0000FF"/>
                </a:solidFill>
                <a:latin typeface="Cascadia Mono" panose="020B0609020000020004" pitchFamily="49" charset="0"/>
              </a:rPr>
              <a:t>ContentPage</a:t>
            </a:r>
            <a:endParaRPr lang="es-MX" sz="1800">
              <a:solidFill>
                <a:srgbClr val="0000FF"/>
              </a:solidFill>
              <a:latin typeface="Cascadia Mono" panose="020B0609020000020004" pitchFamily="49" charset="0"/>
            </a:endParaRPr>
          </a:p>
          <a:p>
            <a:pPr marL="0" indent="0">
              <a:buFont typeface="Arial" panose="020B0604020202020204" pitchFamily="34" charset="0"/>
              <a:buNone/>
            </a:pPr>
            <a:endParaRPr lang="es-MX" sz="1800">
              <a:solidFill>
                <a:srgbClr val="0000FF"/>
              </a:solidFill>
              <a:latin typeface="Cascadia Mono" panose="020B0609020000020004" pitchFamily="49" charset="0"/>
            </a:endParaRPr>
          </a:p>
          <a:p>
            <a:pPr marL="0" indent="0">
              <a:buFont typeface="Arial" panose="020B0604020202020204" pitchFamily="34" charset="0"/>
              <a:buNone/>
            </a:pPr>
            <a:r>
              <a:rPr lang="es-MX" sz="1800">
                <a:solidFill>
                  <a:srgbClr val="0000FF"/>
                </a:solidFill>
                <a:latin typeface="Cascadia Mono" panose="020B0609020000020004" pitchFamily="49" charset="0"/>
              </a:rPr>
              <a:t>Podemos tener más de un </a:t>
            </a:r>
            <a:r>
              <a:rPr lang="es-MX" sz="1800" err="1">
                <a:solidFill>
                  <a:srgbClr val="0000FF"/>
                </a:solidFill>
                <a:latin typeface="Cascadia Mono" panose="020B0609020000020004" pitchFamily="49" charset="0"/>
              </a:rPr>
              <a:t>ContentPage</a:t>
            </a:r>
            <a:r>
              <a:rPr lang="es-MX" sz="1800">
                <a:solidFill>
                  <a:srgbClr val="0000FF"/>
                </a:solidFill>
                <a:latin typeface="Cascadia Mono" panose="020B0609020000020004" pitchFamily="49" charset="0"/>
              </a:rPr>
              <a:t> en el proyecto.</a:t>
            </a:r>
          </a:p>
          <a:p>
            <a:pPr marL="0" indent="0">
              <a:buFont typeface="Arial" panose="020B0604020202020204" pitchFamily="34" charset="0"/>
              <a:buNone/>
            </a:pPr>
            <a:endParaRPr lang="es-MX" sz="1800">
              <a:solidFill>
                <a:srgbClr val="0000FF"/>
              </a:solidFill>
              <a:latin typeface="Cascadia Mono" panose="020B0609020000020004" pitchFamily="49" charset="0"/>
            </a:endParaRPr>
          </a:p>
          <a:p>
            <a:pPr marL="0" indent="0">
              <a:buFont typeface="Arial" panose="020B0604020202020204" pitchFamily="34" charset="0"/>
              <a:buNone/>
            </a:pPr>
            <a:r>
              <a:rPr lang="es-MX" sz="1800">
                <a:solidFill>
                  <a:srgbClr val="0000FF"/>
                </a:solidFill>
                <a:latin typeface="Cascadia Mono" panose="020B0609020000020004" pitchFamily="49" charset="0"/>
              </a:rPr>
              <a:t>En </a:t>
            </a:r>
            <a:r>
              <a:rPr lang="es-MX" sz="1800" err="1">
                <a:solidFill>
                  <a:srgbClr val="0000FF"/>
                </a:solidFill>
                <a:latin typeface="Cascadia Mono" panose="020B0609020000020004" pitchFamily="49" charset="0"/>
              </a:rPr>
              <a:t>App.xaml.cs</a:t>
            </a:r>
            <a:r>
              <a:rPr lang="es-MX" sz="1800">
                <a:solidFill>
                  <a:srgbClr val="0000FF"/>
                </a:solidFill>
                <a:latin typeface="Cascadia Mono" panose="020B0609020000020004" pitchFamily="49" charset="0"/>
              </a:rPr>
              <a:t> podemos cambiar nuestro </a:t>
            </a:r>
            <a:r>
              <a:rPr lang="es-MX" sz="1800" err="1">
                <a:solidFill>
                  <a:srgbClr val="0000FF"/>
                </a:solidFill>
                <a:latin typeface="Cascadia Mono" panose="020B0609020000020004" pitchFamily="49" charset="0"/>
              </a:rPr>
              <a:t>ContentPage</a:t>
            </a:r>
            <a:r>
              <a:rPr lang="es-MX" sz="1800">
                <a:solidFill>
                  <a:srgbClr val="0000FF"/>
                </a:solidFill>
                <a:latin typeface="Cascadia Mono" panose="020B0609020000020004" pitchFamily="49" charset="0"/>
              </a:rPr>
              <a:t> principal y en dónde llamamos al </a:t>
            </a:r>
            <a:r>
              <a:rPr lang="es-MX" sz="1800" err="1">
                <a:solidFill>
                  <a:srgbClr val="0000FF"/>
                </a:solidFill>
                <a:latin typeface="Cascadia Mono" panose="020B0609020000020004" pitchFamily="49" charset="0"/>
              </a:rPr>
              <a:t>MainPage</a:t>
            </a:r>
            <a:r>
              <a:rPr lang="es-MX" sz="1800">
                <a:solidFill>
                  <a:srgbClr val="0000FF"/>
                </a:solidFill>
                <a:latin typeface="Cascadia Mono" panose="020B0609020000020004" pitchFamily="49" charset="0"/>
              </a:rPr>
              <a:t> cambiamos por el nombre del </a:t>
            </a:r>
            <a:r>
              <a:rPr lang="es-MX" sz="1800" err="1">
                <a:solidFill>
                  <a:srgbClr val="0000FF"/>
                </a:solidFill>
                <a:latin typeface="Cascadia Mono" panose="020B0609020000020004" pitchFamily="49" charset="0"/>
              </a:rPr>
              <a:t>ContentPage</a:t>
            </a:r>
            <a:r>
              <a:rPr lang="es-MX" sz="1800">
                <a:solidFill>
                  <a:srgbClr val="0000FF"/>
                </a:solidFill>
                <a:latin typeface="Cascadia Mono" panose="020B0609020000020004" pitchFamily="49" charset="0"/>
              </a:rPr>
              <a:t> que queremos se </a:t>
            </a:r>
            <a:r>
              <a:rPr lang="es-MX" sz="1800" err="1">
                <a:solidFill>
                  <a:srgbClr val="0000FF"/>
                </a:solidFill>
                <a:latin typeface="Cascadia Mono" panose="020B0609020000020004" pitchFamily="49" charset="0"/>
              </a:rPr>
              <a:t>incie</a:t>
            </a:r>
            <a:r>
              <a:rPr lang="es-MX" sz="1800">
                <a:solidFill>
                  <a:srgbClr val="0000FF"/>
                </a:solidFill>
                <a:latin typeface="Cascadia Mono" panose="020B0609020000020004" pitchFamily="49" charset="0"/>
              </a:rPr>
              <a:t> primero</a:t>
            </a:r>
            <a:endParaRPr lang="es-MX"/>
          </a:p>
          <a:p>
            <a:endParaRPr lang="es-MX"/>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106</a:t>
            </a:fld>
            <a:endParaRPr lang="es-MX"/>
          </a:p>
        </p:txBody>
      </p:sp>
    </p:spTree>
    <p:extLst>
      <p:ext uri="{BB962C8B-B14F-4D97-AF65-F5344CB8AC3E}">
        <p14:creationId xmlns:p14="http://schemas.microsoft.com/office/powerpoint/2010/main" val="8603301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r>
              <a:rPr lang="es-MX"/>
              <a:t>Administra dos </a:t>
            </a:r>
            <a:r>
              <a:rPr lang="es-MX" err="1"/>
              <a:t>páneles</a:t>
            </a:r>
            <a:r>
              <a:rPr lang="es-MX"/>
              <a:t> de información, tenemos a la propiedad </a:t>
            </a:r>
            <a:r>
              <a:rPr lang="es-MX" err="1"/>
              <a:t>Flyout</a:t>
            </a:r>
            <a:r>
              <a:rPr lang="es-MX"/>
              <a:t> que muestra una lista o menú. La propiedad </a:t>
            </a:r>
            <a:r>
              <a:rPr lang="es-MX" err="1"/>
              <a:t>Detail</a:t>
            </a:r>
            <a:r>
              <a:rPr lang="es-MX"/>
              <a:t> mostraremos detalles de la opción elegida. </a:t>
            </a:r>
            <a:r>
              <a:rPr lang="es-MX" err="1"/>
              <a:t>IsPresented</a:t>
            </a:r>
            <a:r>
              <a:rPr lang="es-MX"/>
              <a:t> que permite indicar si se mostrará o no el panel deslizable </a:t>
            </a:r>
            <a:r>
              <a:rPr lang="es-MX" err="1"/>
              <a:t>FlyOut</a:t>
            </a:r>
            <a:endParaRPr lang="es-MX"/>
          </a:p>
          <a:p>
            <a:endParaRPr lang="es-MX"/>
          </a:p>
          <a:p>
            <a:r>
              <a:rPr lang="es-MX"/>
              <a:t>En </a:t>
            </a:r>
            <a:r>
              <a:rPr lang="es-MX" err="1"/>
              <a:t>flyoutPag</a:t>
            </a:r>
            <a:r>
              <a:rPr lang="es-MX"/>
              <a:t> el tipo del cual estamos heredando tiene que coincidir con el tipo que se está especificando. </a:t>
            </a:r>
          </a:p>
          <a:p>
            <a:endParaRPr lang="es-MX"/>
          </a:p>
          <a:p>
            <a:r>
              <a:rPr lang="es-MX"/>
              <a:t>Hay dos propiedades, con el nombre de página seguida de un punto seguida del nombre específico que es </a:t>
            </a:r>
            <a:r>
              <a:rPr lang="es-MX" err="1"/>
              <a:t>Flyout</a:t>
            </a:r>
            <a:r>
              <a:rPr lang="es-MX"/>
              <a:t>, esta permite especificar el contenido para este elemento desplazable:</a:t>
            </a:r>
          </a:p>
          <a:p>
            <a:endParaRPr lang="es-MX"/>
          </a:p>
          <a:p>
            <a:r>
              <a:rPr lang="es-MX" sz="1800">
                <a:solidFill>
                  <a:srgbClr val="0000FF"/>
                </a:solidFill>
                <a:latin typeface="Cascadia Mono" panose="020B0609020000020004" pitchFamily="49" charset="0"/>
              </a:rPr>
              <a:t>	</a:t>
            </a:r>
            <a:r>
              <a:rPr lang="es-MX" sz="1800">
                <a:solidFill>
                  <a:srgbClr val="000000"/>
                </a:solidFill>
                <a:latin typeface="Cascadia Mono" panose="020B0609020000020004" pitchFamily="49" charset="0"/>
              </a:rPr>
              <a:t> </a:t>
            </a:r>
            <a:r>
              <a:rPr lang="es-MX" sz="1800">
                <a:solidFill>
                  <a:srgbClr val="0000FF"/>
                </a:solidFill>
                <a:latin typeface="Cascadia Mono" panose="020B0609020000020004" pitchFamily="49" charset="0"/>
              </a:rPr>
              <a:t>&lt;</a:t>
            </a:r>
            <a:r>
              <a:rPr lang="es-MX" sz="1800" err="1">
                <a:solidFill>
                  <a:srgbClr val="A31515"/>
                </a:solidFill>
                <a:latin typeface="Cascadia Mono" panose="020B0609020000020004" pitchFamily="49" charset="0"/>
              </a:rPr>
              <a:t>FlyoutPage.Flyout</a:t>
            </a:r>
            <a:r>
              <a:rPr lang="es-MX" sz="1800">
                <a:solidFill>
                  <a:srgbClr val="0000FF"/>
                </a:solidFill>
                <a:latin typeface="Cascadia Mono" panose="020B0609020000020004" pitchFamily="49" charset="0"/>
              </a:rPr>
              <a:t>&gt;</a:t>
            </a:r>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r>
              <a:rPr lang="es-MX" sz="1800">
                <a:solidFill>
                  <a:srgbClr val="0000FF"/>
                </a:solidFill>
                <a:latin typeface="Cascadia Mono" panose="020B0609020000020004" pitchFamily="49" charset="0"/>
              </a:rPr>
              <a:t>&lt;</a:t>
            </a:r>
            <a:r>
              <a:rPr lang="es-MX" sz="1800">
                <a:solidFill>
                  <a:srgbClr val="A31515"/>
                </a:solidFill>
                <a:latin typeface="Cascadia Mono" panose="020B0609020000020004" pitchFamily="49" charset="0"/>
              </a:rPr>
              <a:t>pages</a:t>
            </a:r>
            <a:r>
              <a:rPr lang="es-MX" sz="1800">
                <a:solidFill>
                  <a:srgbClr val="0000FF"/>
                </a:solidFill>
                <a:latin typeface="Cascadia Mono" panose="020B0609020000020004" pitchFamily="49" charset="0"/>
              </a:rPr>
              <a:t>:</a:t>
            </a:r>
            <a:r>
              <a:rPr lang="es-MX" sz="1800">
                <a:solidFill>
                  <a:srgbClr val="A31515"/>
                </a:solidFill>
                <a:latin typeface="Cascadia Mono" panose="020B0609020000020004" pitchFamily="49" charset="0"/>
              </a:rPr>
              <a:t>FlyoutPage1Flyout</a:t>
            </a:r>
            <a:r>
              <a:rPr lang="es-MX" sz="1800">
                <a:solidFill>
                  <a:srgbClr val="FF0000"/>
                </a:solidFill>
                <a:latin typeface="Cascadia Mono" panose="020B0609020000020004" pitchFamily="49" charset="0"/>
              </a:rPr>
              <a:t> x</a:t>
            </a:r>
            <a:r>
              <a:rPr lang="es-MX" sz="1800">
                <a:solidFill>
                  <a:srgbClr val="0000FF"/>
                </a:solidFill>
                <a:latin typeface="Cascadia Mono" panose="020B0609020000020004" pitchFamily="49" charset="0"/>
              </a:rPr>
              <a:t>:</a:t>
            </a:r>
            <a:r>
              <a:rPr lang="es-MX" sz="1800">
                <a:solidFill>
                  <a:srgbClr val="FF0000"/>
                </a:solidFill>
                <a:latin typeface="Cascadia Mono" panose="020B0609020000020004" pitchFamily="49" charset="0"/>
              </a:rPr>
              <a:t>Name</a:t>
            </a:r>
            <a:r>
              <a:rPr lang="es-MX" sz="1800">
                <a:solidFill>
                  <a:srgbClr val="0000FF"/>
                </a:solidFill>
                <a:latin typeface="Cascadia Mono" panose="020B0609020000020004" pitchFamily="49" charset="0"/>
              </a:rPr>
              <a:t>="FlyoutPage" /&gt;</a:t>
            </a:r>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r>
              <a:rPr lang="es-MX" sz="1800">
                <a:solidFill>
                  <a:srgbClr val="0000FF"/>
                </a:solidFill>
                <a:latin typeface="Cascadia Mono" panose="020B0609020000020004" pitchFamily="49" charset="0"/>
              </a:rPr>
              <a:t>&lt;/</a:t>
            </a:r>
            <a:r>
              <a:rPr lang="es-MX" sz="1800" err="1">
                <a:solidFill>
                  <a:srgbClr val="A31515"/>
                </a:solidFill>
                <a:latin typeface="Cascadia Mono" panose="020B0609020000020004" pitchFamily="49" charset="0"/>
              </a:rPr>
              <a:t>FlyoutPage.Flyout</a:t>
            </a:r>
            <a:r>
              <a:rPr lang="es-MX" sz="1800">
                <a:solidFill>
                  <a:srgbClr val="0000FF"/>
                </a:solidFill>
                <a:latin typeface="Cascadia Mono" panose="020B0609020000020004" pitchFamily="49" charset="0"/>
              </a:rPr>
              <a:t>&gt;</a:t>
            </a:r>
          </a:p>
          <a:p>
            <a:endParaRPr lang="es-MX" sz="1800">
              <a:solidFill>
                <a:srgbClr val="0000FF"/>
              </a:solidFill>
              <a:latin typeface="Cascadia Mono" panose="020B0609020000020004" pitchFamily="49" charset="0"/>
            </a:endParaRPr>
          </a:p>
          <a:p>
            <a:r>
              <a:rPr lang="es-MX" sz="1800">
                <a:solidFill>
                  <a:srgbClr val="0000FF"/>
                </a:solidFill>
                <a:latin typeface="Cascadia Mono" panose="020B0609020000020004" pitchFamily="49" charset="0"/>
              </a:rPr>
              <a:t>Para definir este tipo de sección es agregar un tipo de elemento </a:t>
            </a:r>
            <a:r>
              <a:rPr lang="es-MX" sz="1800" err="1">
                <a:solidFill>
                  <a:srgbClr val="0000FF"/>
                </a:solidFill>
                <a:latin typeface="Cascadia Mono" panose="020B0609020000020004" pitchFamily="49" charset="0"/>
              </a:rPr>
              <a:t>ContentPage</a:t>
            </a:r>
            <a:r>
              <a:rPr lang="es-MX" sz="1800">
                <a:solidFill>
                  <a:srgbClr val="0000FF"/>
                </a:solidFill>
                <a:latin typeface="Cascadia Mono" panose="020B0609020000020004" pitchFamily="49" charset="0"/>
              </a:rPr>
              <a:t> que contendrá todo el código </a:t>
            </a:r>
            <a:r>
              <a:rPr lang="es-MX" sz="1800" err="1">
                <a:solidFill>
                  <a:srgbClr val="0000FF"/>
                </a:solidFill>
                <a:latin typeface="Cascadia Mono" panose="020B0609020000020004" pitchFamily="49" charset="0"/>
              </a:rPr>
              <a:t>xaml</a:t>
            </a:r>
            <a:r>
              <a:rPr lang="es-MX" sz="1800">
                <a:solidFill>
                  <a:srgbClr val="0000FF"/>
                </a:solidFill>
                <a:latin typeface="Cascadia Mono" panose="020B0609020000020004" pitchFamily="49" charset="0"/>
              </a:rPr>
              <a:t> que deseamos desplegar de ese elemento desplazable.</a:t>
            </a:r>
          </a:p>
          <a:p>
            <a:endParaRPr lang="es-MX" sz="1800">
              <a:solidFill>
                <a:srgbClr val="0000FF"/>
              </a:solidFill>
              <a:latin typeface="Cascadia Mono" panose="020B0609020000020004" pitchFamily="49" charset="0"/>
            </a:endParaRPr>
          </a:p>
          <a:p>
            <a:r>
              <a:rPr lang="es-MX" sz="1800">
                <a:solidFill>
                  <a:srgbClr val="0000FF"/>
                </a:solidFill>
                <a:latin typeface="Cascadia Mono" panose="020B0609020000020004" pitchFamily="49" charset="0"/>
              </a:rPr>
              <a:t>&lt;?</a:t>
            </a:r>
            <a:r>
              <a:rPr lang="es-MX" sz="1800" err="1">
                <a:solidFill>
                  <a:srgbClr val="0000FF"/>
                </a:solidFill>
                <a:latin typeface="Cascadia Mono" panose="020B0609020000020004" pitchFamily="49" charset="0"/>
              </a:rPr>
              <a:t>xml</a:t>
            </a:r>
            <a:r>
              <a:rPr lang="es-MX" sz="1800">
                <a:solidFill>
                  <a:srgbClr val="0000FF"/>
                </a:solidFill>
                <a:latin typeface="Cascadia Mono" panose="020B0609020000020004" pitchFamily="49" charset="0"/>
              </a:rPr>
              <a:t> </a:t>
            </a:r>
            <a:r>
              <a:rPr lang="es-MX" sz="1800" err="1">
                <a:solidFill>
                  <a:srgbClr val="0000FF"/>
                </a:solidFill>
                <a:latin typeface="Cascadia Mono" panose="020B0609020000020004" pitchFamily="49" charset="0"/>
              </a:rPr>
              <a:t>version</a:t>
            </a:r>
            <a:r>
              <a:rPr lang="es-MX" sz="1800">
                <a:solidFill>
                  <a:srgbClr val="0000FF"/>
                </a:solidFill>
                <a:latin typeface="Cascadia Mono" panose="020B0609020000020004" pitchFamily="49" charset="0"/>
              </a:rPr>
              <a:t>="1.0" </a:t>
            </a:r>
            <a:r>
              <a:rPr lang="es-MX" sz="1800" err="1">
                <a:solidFill>
                  <a:srgbClr val="0000FF"/>
                </a:solidFill>
                <a:latin typeface="Cascadia Mono" panose="020B0609020000020004" pitchFamily="49" charset="0"/>
              </a:rPr>
              <a:t>encoding</a:t>
            </a:r>
            <a:r>
              <a:rPr lang="es-MX" sz="1800">
                <a:solidFill>
                  <a:srgbClr val="0000FF"/>
                </a:solidFill>
                <a:latin typeface="Cascadia Mono" panose="020B0609020000020004" pitchFamily="49" charset="0"/>
              </a:rPr>
              <a:t>="utf-8" ?&gt;</a:t>
            </a:r>
            <a:endParaRPr lang="es-MX" sz="1800">
              <a:solidFill>
                <a:srgbClr val="000000"/>
              </a:solidFill>
              <a:latin typeface="Cascadia Mono" panose="020B0609020000020004" pitchFamily="49" charset="0"/>
            </a:endParaRPr>
          </a:p>
          <a:p>
            <a:r>
              <a:rPr lang="da-DK" sz="1800">
                <a:solidFill>
                  <a:srgbClr val="0000FF"/>
                </a:solidFill>
                <a:latin typeface="Cascadia Mono" panose="020B0609020000020004" pitchFamily="49" charset="0"/>
              </a:rPr>
              <a:t>&lt;</a:t>
            </a:r>
            <a:r>
              <a:rPr lang="da-DK" sz="1800">
                <a:solidFill>
                  <a:srgbClr val="A31515"/>
                </a:solidFill>
                <a:latin typeface="Cascadia Mono" panose="020B0609020000020004" pitchFamily="49" charset="0"/>
              </a:rPr>
              <a:t>FlyoutPage</a:t>
            </a:r>
            <a:r>
              <a:rPr lang="da-DK" sz="1800">
                <a:solidFill>
                  <a:srgbClr val="FF0000"/>
                </a:solidFill>
                <a:latin typeface="Cascadia Mono" panose="020B0609020000020004" pitchFamily="49" charset="0"/>
              </a:rPr>
              <a:t> xmlns</a:t>
            </a:r>
            <a:r>
              <a:rPr lang="da-DK" sz="1800">
                <a:solidFill>
                  <a:srgbClr val="0000FF"/>
                </a:solidFill>
                <a:latin typeface="Cascadia Mono" panose="020B0609020000020004" pitchFamily="49" charset="0"/>
              </a:rPr>
              <a:t>="http://xamarin.com/schemas/2014/forms"</a:t>
            </a:r>
            <a:endParaRPr lang="da-DK"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r>
              <a:rPr lang="es-MX" sz="1800">
                <a:solidFill>
                  <a:srgbClr val="FF0000"/>
                </a:solidFill>
                <a:latin typeface="Cascadia Mono" panose="020B0609020000020004" pitchFamily="49" charset="0"/>
              </a:rPr>
              <a:t> </a:t>
            </a:r>
            <a:r>
              <a:rPr lang="es-MX" sz="1800" err="1">
                <a:solidFill>
                  <a:srgbClr val="FF0000"/>
                </a:solidFill>
                <a:latin typeface="Cascadia Mono" panose="020B0609020000020004" pitchFamily="49" charset="0"/>
              </a:rPr>
              <a:t>xmlns</a:t>
            </a:r>
            <a:r>
              <a:rPr lang="es-MX" sz="1800" err="1">
                <a:solidFill>
                  <a:srgbClr val="0000FF"/>
                </a:solidFill>
                <a:latin typeface="Cascadia Mono" panose="020B0609020000020004" pitchFamily="49" charset="0"/>
              </a:rPr>
              <a:t>:</a:t>
            </a:r>
            <a:r>
              <a:rPr lang="es-MX" sz="1800" err="1">
                <a:solidFill>
                  <a:srgbClr val="FF0000"/>
                </a:solidFill>
                <a:latin typeface="Cascadia Mono" panose="020B0609020000020004" pitchFamily="49" charset="0"/>
              </a:rPr>
              <a:t>x</a:t>
            </a:r>
            <a:r>
              <a:rPr lang="es-MX" sz="1800">
                <a:solidFill>
                  <a:srgbClr val="0000FF"/>
                </a:solidFill>
                <a:latin typeface="Cascadia Mono" panose="020B0609020000020004" pitchFamily="49" charset="0"/>
              </a:rPr>
              <a:t>="http://schemas.microsoft.com/</a:t>
            </a:r>
            <a:r>
              <a:rPr lang="es-MX" sz="1800" err="1">
                <a:solidFill>
                  <a:srgbClr val="0000FF"/>
                </a:solidFill>
                <a:latin typeface="Cascadia Mono" panose="020B0609020000020004" pitchFamily="49" charset="0"/>
              </a:rPr>
              <a:t>winfx</a:t>
            </a:r>
            <a:r>
              <a:rPr lang="es-MX" sz="1800">
                <a:solidFill>
                  <a:srgbClr val="0000FF"/>
                </a:solidFill>
                <a:latin typeface="Cascadia Mono" panose="020B0609020000020004" pitchFamily="49" charset="0"/>
              </a:rPr>
              <a:t>/2009/</a:t>
            </a:r>
            <a:r>
              <a:rPr lang="es-MX" sz="1800" err="1">
                <a:solidFill>
                  <a:srgbClr val="0000FF"/>
                </a:solidFill>
                <a:latin typeface="Cascadia Mono" panose="020B0609020000020004" pitchFamily="49" charset="0"/>
              </a:rPr>
              <a:t>xaml</a:t>
            </a:r>
            <a:r>
              <a:rPr lang="es-MX" sz="1800">
                <a:solidFill>
                  <a:srgbClr val="0000FF"/>
                </a:solidFill>
                <a:latin typeface="Cascadia Mono" panose="020B0609020000020004" pitchFamily="49" charset="0"/>
              </a:rPr>
              <a:t>"</a:t>
            </a:r>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r>
              <a:rPr lang="es-MX" sz="1800">
                <a:solidFill>
                  <a:srgbClr val="FF0000"/>
                </a:solidFill>
                <a:latin typeface="Cascadia Mono" panose="020B0609020000020004" pitchFamily="49" charset="0"/>
              </a:rPr>
              <a:t> x</a:t>
            </a:r>
            <a:r>
              <a:rPr lang="es-MX" sz="1800">
                <a:solidFill>
                  <a:srgbClr val="0000FF"/>
                </a:solidFill>
                <a:latin typeface="Cascadia Mono" panose="020B0609020000020004" pitchFamily="49" charset="0"/>
              </a:rPr>
              <a:t>:</a:t>
            </a:r>
            <a:r>
              <a:rPr lang="es-MX" sz="1800">
                <a:solidFill>
                  <a:srgbClr val="FF0000"/>
                </a:solidFill>
                <a:latin typeface="Cascadia Mono" panose="020B0609020000020004" pitchFamily="49" charset="0"/>
              </a:rPr>
              <a:t>Class</a:t>
            </a:r>
            <a:r>
              <a:rPr lang="es-MX" sz="1800">
                <a:solidFill>
                  <a:srgbClr val="0000FF"/>
                </a:solidFill>
                <a:latin typeface="Cascadia Mono" panose="020B0609020000020004" pitchFamily="49" charset="0"/>
              </a:rPr>
              <a:t>="PagesLeccion.FlyoutPage1"</a:t>
            </a:r>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r>
              <a:rPr lang="es-MX" sz="1800">
                <a:solidFill>
                  <a:srgbClr val="FF0000"/>
                </a:solidFill>
                <a:latin typeface="Cascadia Mono" panose="020B0609020000020004" pitchFamily="49" charset="0"/>
              </a:rPr>
              <a:t> </a:t>
            </a:r>
            <a:r>
              <a:rPr lang="es-MX" sz="1800" err="1">
                <a:solidFill>
                  <a:srgbClr val="FF0000"/>
                </a:solidFill>
                <a:latin typeface="Cascadia Mono" panose="020B0609020000020004" pitchFamily="49" charset="0"/>
              </a:rPr>
              <a:t>xmlns</a:t>
            </a:r>
            <a:r>
              <a:rPr lang="es-MX" sz="1800" err="1">
                <a:solidFill>
                  <a:srgbClr val="0000FF"/>
                </a:solidFill>
                <a:latin typeface="Cascadia Mono" panose="020B0609020000020004" pitchFamily="49" charset="0"/>
              </a:rPr>
              <a:t>:</a:t>
            </a:r>
            <a:r>
              <a:rPr lang="es-MX" sz="1800" err="1">
                <a:solidFill>
                  <a:srgbClr val="FF0000"/>
                </a:solidFill>
                <a:latin typeface="Cascadia Mono" panose="020B0609020000020004" pitchFamily="49" charset="0"/>
              </a:rPr>
              <a:t>pages</a:t>
            </a:r>
            <a:r>
              <a:rPr lang="es-MX" sz="1800">
                <a:solidFill>
                  <a:srgbClr val="0000FF"/>
                </a:solidFill>
                <a:latin typeface="Cascadia Mono" panose="020B0609020000020004" pitchFamily="49" charset="0"/>
              </a:rPr>
              <a:t>="</a:t>
            </a:r>
            <a:r>
              <a:rPr lang="es-MX" sz="1800" err="1">
                <a:solidFill>
                  <a:srgbClr val="0000FF"/>
                </a:solidFill>
                <a:latin typeface="Cascadia Mono" panose="020B0609020000020004" pitchFamily="49" charset="0"/>
              </a:rPr>
              <a:t>clr-namespace:PagesLeccion</a:t>
            </a:r>
            <a:r>
              <a:rPr lang="es-MX" sz="1800">
                <a:solidFill>
                  <a:srgbClr val="0000FF"/>
                </a:solidFill>
                <a:latin typeface="Cascadia Mono" panose="020B0609020000020004" pitchFamily="49" charset="0"/>
              </a:rPr>
              <a:t>"&gt;</a:t>
            </a:r>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r>
              <a:rPr lang="es-MX" sz="1800">
                <a:solidFill>
                  <a:srgbClr val="0000FF"/>
                </a:solidFill>
                <a:latin typeface="Cascadia Mono" panose="020B0609020000020004" pitchFamily="49" charset="0"/>
              </a:rPr>
              <a:t>&lt;</a:t>
            </a:r>
            <a:r>
              <a:rPr lang="es-MX" sz="1800" err="1">
                <a:solidFill>
                  <a:srgbClr val="A31515"/>
                </a:solidFill>
                <a:latin typeface="Cascadia Mono" panose="020B0609020000020004" pitchFamily="49" charset="0"/>
              </a:rPr>
              <a:t>FlyoutPage.Flyout</a:t>
            </a:r>
            <a:r>
              <a:rPr lang="es-MX" sz="1800">
                <a:solidFill>
                  <a:srgbClr val="0000FF"/>
                </a:solidFill>
                <a:latin typeface="Cascadia Mono" panose="020B0609020000020004" pitchFamily="49" charset="0"/>
              </a:rPr>
              <a:t>&gt;</a:t>
            </a:r>
            <a:r>
              <a:rPr lang="es-MX" sz="1800">
                <a:solidFill>
                  <a:srgbClr val="000000"/>
                </a:solidFill>
                <a:latin typeface="Cascadia Mono" panose="020B0609020000020004" pitchFamily="49" charset="0"/>
              </a:rPr>
              <a:t> </a:t>
            </a:r>
          </a:p>
          <a:p>
            <a:r>
              <a:rPr lang="es-MX" sz="1800">
                <a:solidFill>
                  <a:srgbClr val="000000"/>
                </a:solidFill>
                <a:latin typeface="Cascadia Mono" panose="020B0609020000020004" pitchFamily="49" charset="0"/>
              </a:rPr>
              <a:t>        </a:t>
            </a:r>
            <a:r>
              <a:rPr lang="es-MX" sz="1800">
                <a:solidFill>
                  <a:srgbClr val="0000FF"/>
                </a:solidFill>
                <a:latin typeface="Cascadia Mono" panose="020B0609020000020004" pitchFamily="49" charset="0"/>
              </a:rPr>
              <a:t>&lt;</a:t>
            </a:r>
            <a:r>
              <a:rPr lang="es-MX" sz="1800" err="1">
                <a:solidFill>
                  <a:srgbClr val="A31515"/>
                </a:solidFill>
                <a:latin typeface="Cascadia Mono" panose="020B0609020000020004" pitchFamily="49" charset="0"/>
              </a:rPr>
              <a:t>ContentPage</a:t>
            </a:r>
            <a:r>
              <a:rPr lang="es-MX" sz="1800">
                <a:solidFill>
                  <a:srgbClr val="FF0000"/>
                </a:solidFill>
                <a:latin typeface="Cascadia Mono" panose="020B0609020000020004" pitchFamily="49" charset="0"/>
              </a:rPr>
              <a:t> </a:t>
            </a:r>
            <a:r>
              <a:rPr lang="es-MX" sz="1800" err="1">
                <a:solidFill>
                  <a:srgbClr val="FF0000"/>
                </a:solidFill>
                <a:latin typeface="Cascadia Mono" panose="020B0609020000020004" pitchFamily="49" charset="0"/>
              </a:rPr>
              <a:t>Title</a:t>
            </a:r>
            <a:r>
              <a:rPr lang="es-MX" sz="1800">
                <a:solidFill>
                  <a:srgbClr val="0000FF"/>
                </a:solidFill>
                <a:latin typeface="Cascadia Mono" panose="020B0609020000020004" pitchFamily="49" charset="0"/>
              </a:rPr>
              <a:t>="Este es el nuevo Menú creado"&gt;</a:t>
            </a:r>
            <a:r>
              <a:rPr lang="es-MX" sz="1800">
                <a:solidFill>
                  <a:srgbClr val="000000"/>
                </a:solidFill>
                <a:latin typeface="Cascadia Mono" panose="020B0609020000020004" pitchFamily="49" charset="0"/>
              </a:rPr>
              <a:t> </a:t>
            </a:r>
            <a:r>
              <a:rPr lang="es-MX" sz="1800">
                <a:solidFill>
                  <a:srgbClr val="008000"/>
                </a:solidFill>
                <a:latin typeface="Cascadia Mono" panose="020B0609020000020004" pitchFamily="49" charset="0"/>
              </a:rPr>
              <a:t>&lt;!--Al agregar el </a:t>
            </a:r>
            <a:r>
              <a:rPr lang="es-MX" sz="1800" err="1">
                <a:solidFill>
                  <a:srgbClr val="008000"/>
                </a:solidFill>
                <a:latin typeface="Cascadia Mono" panose="020B0609020000020004" pitchFamily="49" charset="0"/>
              </a:rPr>
              <a:t>ContentPage</a:t>
            </a:r>
            <a:r>
              <a:rPr lang="es-MX" sz="1800">
                <a:solidFill>
                  <a:srgbClr val="008000"/>
                </a:solidFill>
                <a:latin typeface="Cascadia Mono" panose="020B0609020000020004" pitchFamily="49" charset="0"/>
              </a:rPr>
              <a:t> es importante especificar su propiedad </a:t>
            </a:r>
            <a:r>
              <a:rPr lang="es-MX" sz="1800" err="1">
                <a:solidFill>
                  <a:srgbClr val="008000"/>
                </a:solidFill>
                <a:latin typeface="Cascadia Mono" panose="020B0609020000020004" pitchFamily="49" charset="0"/>
              </a:rPr>
              <a:t>Tittle</a:t>
            </a:r>
            <a:r>
              <a:rPr lang="es-MX" sz="1800">
                <a:solidFill>
                  <a:srgbClr val="008000"/>
                </a:solidFill>
                <a:latin typeface="Cascadia Mono" panose="020B0609020000020004" pitchFamily="49" charset="0"/>
              </a:rPr>
              <a:t>--&gt;</a:t>
            </a:r>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r>
              <a:rPr lang="es-MX" sz="1800">
                <a:solidFill>
                  <a:srgbClr val="0000FF"/>
                </a:solidFill>
                <a:latin typeface="Cascadia Mono" panose="020B0609020000020004" pitchFamily="49" charset="0"/>
              </a:rPr>
              <a:t>&lt;</a:t>
            </a:r>
            <a:r>
              <a:rPr lang="es-MX" sz="1800" err="1">
                <a:solidFill>
                  <a:srgbClr val="A31515"/>
                </a:solidFill>
                <a:latin typeface="Cascadia Mono" panose="020B0609020000020004" pitchFamily="49" charset="0"/>
              </a:rPr>
              <a:t>Grid</a:t>
            </a:r>
            <a:r>
              <a:rPr lang="es-MX" sz="1800">
                <a:solidFill>
                  <a:srgbClr val="0000FF"/>
                </a:solidFill>
                <a:latin typeface="Cascadia Mono" panose="020B0609020000020004" pitchFamily="49" charset="0"/>
              </a:rPr>
              <a:t>&gt;</a:t>
            </a:r>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r>
              <a:rPr lang="es-MX" sz="1800">
                <a:solidFill>
                  <a:srgbClr val="0000FF"/>
                </a:solidFill>
                <a:latin typeface="Cascadia Mono" panose="020B0609020000020004" pitchFamily="49" charset="0"/>
              </a:rPr>
              <a:t>&lt;</a:t>
            </a:r>
            <a:r>
              <a:rPr lang="es-MX" sz="1800" err="1">
                <a:solidFill>
                  <a:srgbClr val="A31515"/>
                </a:solidFill>
                <a:latin typeface="Cascadia Mono" panose="020B0609020000020004" pitchFamily="49" charset="0"/>
              </a:rPr>
              <a:t>Label</a:t>
            </a:r>
            <a:r>
              <a:rPr lang="es-MX" sz="1800">
                <a:solidFill>
                  <a:srgbClr val="FF0000"/>
                </a:solidFill>
                <a:latin typeface="Cascadia Mono" panose="020B0609020000020004" pitchFamily="49" charset="0"/>
              </a:rPr>
              <a:t> Text</a:t>
            </a:r>
            <a:r>
              <a:rPr lang="es-MX" sz="1800">
                <a:solidFill>
                  <a:srgbClr val="0000FF"/>
                </a:solidFill>
                <a:latin typeface="Cascadia Mono" panose="020B0609020000020004" pitchFamily="49" charset="0"/>
              </a:rPr>
              <a:t>="Hola, este el </a:t>
            </a:r>
            <a:r>
              <a:rPr lang="es-MX" sz="1800" err="1">
                <a:solidFill>
                  <a:srgbClr val="0000FF"/>
                </a:solidFill>
                <a:latin typeface="Cascadia Mono" panose="020B0609020000020004" pitchFamily="49" charset="0"/>
              </a:rPr>
              <a:t>el</a:t>
            </a:r>
            <a:r>
              <a:rPr lang="es-MX" sz="1800">
                <a:solidFill>
                  <a:srgbClr val="0000FF"/>
                </a:solidFill>
                <a:latin typeface="Cascadia Mono" panose="020B0609020000020004" pitchFamily="49" charset="0"/>
              </a:rPr>
              <a:t> contenido del </a:t>
            </a:r>
            <a:r>
              <a:rPr lang="es-MX" sz="1800" err="1">
                <a:solidFill>
                  <a:srgbClr val="0000FF"/>
                </a:solidFill>
                <a:latin typeface="Cascadia Mono" panose="020B0609020000020004" pitchFamily="49" charset="0"/>
              </a:rPr>
              <a:t>FlyOut</a:t>
            </a:r>
            <a:r>
              <a:rPr lang="es-MX" sz="1800">
                <a:solidFill>
                  <a:srgbClr val="0000FF"/>
                </a:solidFill>
                <a:latin typeface="Cascadia Mono" panose="020B0609020000020004" pitchFamily="49" charset="0"/>
              </a:rPr>
              <a:t>"</a:t>
            </a:r>
            <a:r>
              <a:rPr lang="es-MX" sz="1800">
                <a:solidFill>
                  <a:srgbClr val="FF0000"/>
                </a:solidFill>
                <a:latin typeface="Cascadia Mono" panose="020B0609020000020004" pitchFamily="49" charset="0"/>
              </a:rPr>
              <a:t> </a:t>
            </a:r>
            <a:r>
              <a:rPr lang="es-MX" sz="1800" err="1">
                <a:solidFill>
                  <a:srgbClr val="FF0000"/>
                </a:solidFill>
                <a:latin typeface="Cascadia Mono" panose="020B0609020000020004" pitchFamily="49" charset="0"/>
              </a:rPr>
              <a:t>VerticalOptions</a:t>
            </a:r>
            <a:r>
              <a:rPr lang="es-MX" sz="1800">
                <a:solidFill>
                  <a:srgbClr val="0000FF"/>
                </a:solidFill>
                <a:latin typeface="Cascadia Mono" panose="020B0609020000020004" pitchFamily="49" charset="0"/>
              </a:rPr>
              <a:t>="Center"</a:t>
            </a:r>
            <a:r>
              <a:rPr lang="es-MX" sz="1800">
                <a:solidFill>
                  <a:srgbClr val="FF0000"/>
                </a:solidFill>
                <a:latin typeface="Cascadia Mono" panose="020B0609020000020004" pitchFamily="49" charset="0"/>
              </a:rPr>
              <a:t> </a:t>
            </a:r>
            <a:r>
              <a:rPr lang="es-MX" sz="1800" err="1">
                <a:solidFill>
                  <a:srgbClr val="FF0000"/>
                </a:solidFill>
                <a:latin typeface="Cascadia Mono" panose="020B0609020000020004" pitchFamily="49" charset="0"/>
              </a:rPr>
              <a:t>HorizontalOptions</a:t>
            </a:r>
            <a:r>
              <a:rPr lang="es-MX" sz="1800">
                <a:solidFill>
                  <a:srgbClr val="0000FF"/>
                </a:solidFill>
                <a:latin typeface="Cascadia Mono" panose="020B0609020000020004" pitchFamily="49" charset="0"/>
              </a:rPr>
              <a:t>="Center"/&gt;</a:t>
            </a:r>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r>
              <a:rPr lang="es-MX" sz="1800">
                <a:solidFill>
                  <a:srgbClr val="0000FF"/>
                </a:solidFill>
                <a:latin typeface="Cascadia Mono" panose="020B0609020000020004" pitchFamily="49" charset="0"/>
              </a:rPr>
              <a:t>&lt;/</a:t>
            </a:r>
            <a:r>
              <a:rPr lang="es-MX" sz="1800" err="1">
                <a:solidFill>
                  <a:srgbClr val="A31515"/>
                </a:solidFill>
                <a:latin typeface="Cascadia Mono" panose="020B0609020000020004" pitchFamily="49" charset="0"/>
              </a:rPr>
              <a:t>Grid</a:t>
            </a:r>
            <a:r>
              <a:rPr lang="es-MX" sz="1800">
                <a:solidFill>
                  <a:srgbClr val="0000FF"/>
                </a:solidFill>
                <a:latin typeface="Cascadia Mono" panose="020B0609020000020004" pitchFamily="49" charset="0"/>
              </a:rPr>
              <a:t>&gt;</a:t>
            </a:r>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r>
              <a:rPr lang="es-MX" sz="1800">
                <a:solidFill>
                  <a:srgbClr val="0000FF"/>
                </a:solidFill>
                <a:latin typeface="Cascadia Mono" panose="020B0609020000020004" pitchFamily="49" charset="0"/>
              </a:rPr>
              <a:t>&lt;/</a:t>
            </a:r>
            <a:r>
              <a:rPr lang="es-MX" sz="1800" err="1">
                <a:solidFill>
                  <a:srgbClr val="A31515"/>
                </a:solidFill>
                <a:latin typeface="Cascadia Mono" panose="020B0609020000020004" pitchFamily="49" charset="0"/>
              </a:rPr>
              <a:t>ContentPage</a:t>
            </a:r>
            <a:r>
              <a:rPr lang="es-MX" sz="1800">
                <a:solidFill>
                  <a:srgbClr val="0000FF"/>
                </a:solidFill>
                <a:latin typeface="Cascadia Mono" panose="020B0609020000020004" pitchFamily="49" charset="0"/>
              </a:rPr>
              <a:t>&gt;</a:t>
            </a:r>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r>
              <a:rPr lang="es-MX" sz="1800">
                <a:solidFill>
                  <a:srgbClr val="0000FF"/>
                </a:solidFill>
                <a:latin typeface="Cascadia Mono" panose="020B0609020000020004" pitchFamily="49" charset="0"/>
              </a:rPr>
              <a:t>&lt;/</a:t>
            </a:r>
            <a:r>
              <a:rPr lang="es-MX" sz="1800" err="1">
                <a:solidFill>
                  <a:srgbClr val="A31515"/>
                </a:solidFill>
                <a:latin typeface="Cascadia Mono" panose="020B0609020000020004" pitchFamily="49" charset="0"/>
              </a:rPr>
              <a:t>FlyoutPage.Flyout</a:t>
            </a:r>
            <a:r>
              <a:rPr lang="es-MX" sz="1800">
                <a:solidFill>
                  <a:srgbClr val="0000FF"/>
                </a:solidFill>
                <a:latin typeface="Cascadia Mono" panose="020B0609020000020004" pitchFamily="49" charset="0"/>
              </a:rPr>
              <a:t>&gt;</a:t>
            </a:r>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r>
              <a:rPr lang="es-MX" sz="1800">
                <a:solidFill>
                  <a:srgbClr val="0000FF"/>
                </a:solidFill>
                <a:latin typeface="Cascadia Mono" panose="020B0609020000020004" pitchFamily="49" charset="0"/>
              </a:rPr>
              <a:t>&lt;</a:t>
            </a:r>
            <a:r>
              <a:rPr lang="es-MX" sz="1800" err="1">
                <a:solidFill>
                  <a:srgbClr val="A31515"/>
                </a:solidFill>
                <a:latin typeface="Cascadia Mono" panose="020B0609020000020004" pitchFamily="49" charset="0"/>
              </a:rPr>
              <a:t>FlyoutPage.Detail</a:t>
            </a:r>
            <a:r>
              <a:rPr lang="es-MX" sz="1800">
                <a:solidFill>
                  <a:srgbClr val="0000FF"/>
                </a:solidFill>
                <a:latin typeface="Cascadia Mono" panose="020B0609020000020004" pitchFamily="49" charset="0"/>
              </a:rPr>
              <a:t>&gt;</a:t>
            </a:r>
            <a:r>
              <a:rPr lang="es-MX" sz="1800">
                <a:solidFill>
                  <a:srgbClr val="000000"/>
                </a:solidFill>
                <a:latin typeface="Cascadia Mono" panose="020B0609020000020004" pitchFamily="49" charset="0"/>
              </a:rPr>
              <a:t> </a:t>
            </a:r>
            <a:r>
              <a:rPr lang="es-MX" sz="1800">
                <a:solidFill>
                  <a:srgbClr val="008000"/>
                </a:solidFill>
                <a:latin typeface="Cascadia Mono" panose="020B0609020000020004" pitchFamily="49" charset="0"/>
              </a:rPr>
              <a:t>&lt;!--Crea un </a:t>
            </a:r>
            <a:r>
              <a:rPr lang="es-MX" sz="1800" err="1">
                <a:solidFill>
                  <a:srgbClr val="008000"/>
                </a:solidFill>
                <a:latin typeface="Cascadia Mono" panose="020B0609020000020004" pitchFamily="49" charset="0"/>
              </a:rPr>
              <a:t>NavigationPage</a:t>
            </a:r>
            <a:r>
              <a:rPr lang="es-MX" sz="1800">
                <a:solidFill>
                  <a:srgbClr val="008000"/>
                </a:solidFill>
                <a:latin typeface="Cascadia Mono" panose="020B0609020000020004" pitchFamily="49" charset="0"/>
              </a:rPr>
              <a:t>--&gt;</a:t>
            </a:r>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r>
              <a:rPr lang="es-MX" sz="1800">
                <a:solidFill>
                  <a:srgbClr val="008000"/>
                </a:solidFill>
                <a:latin typeface="Cascadia Mono" panose="020B0609020000020004" pitchFamily="49" charset="0"/>
              </a:rPr>
              <a:t>&lt;!--&lt;</a:t>
            </a:r>
            <a:r>
              <a:rPr lang="es-MX" sz="1800" err="1">
                <a:solidFill>
                  <a:srgbClr val="008000"/>
                </a:solidFill>
                <a:latin typeface="Cascadia Mono" panose="020B0609020000020004" pitchFamily="49" charset="0"/>
              </a:rPr>
              <a:t>ContentPage</a:t>
            </a:r>
            <a:r>
              <a:rPr lang="es-MX" sz="1800">
                <a:solidFill>
                  <a:srgbClr val="008000"/>
                </a:solidFill>
                <a:latin typeface="Cascadia Mono" panose="020B0609020000020004" pitchFamily="49" charset="0"/>
              </a:rPr>
              <a:t>&gt;</a:t>
            </a:r>
            <a:endParaRPr lang="es-MX" sz="1800">
              <a:solidFill>
                <a:srgbClr val="000000"/>
              </a:solidFill>
              <a:latin typeface="Cascadia Mono" panose="020B0609020000020004" pitchFamily="49" charset="0"/>
            </a:endParaRPr>
          </a:p>
          <a:p>
            <a:r>
              <a:rPr lang="es-MX" sz="1800">
                <a:solidFill>
                  <a:srgbClr val="008000"/>
                </a:solidFill>
                <a:latin typeface="Cascadia Mono" panose="020B0609020000020004" pitchFamily="49" charset="0"/>
              </a:rPr>
              <a:t>            &lt;</a:t>
            </a:r>
            <a:r>
              <a:rPr lang="es-MX" sz="1800" err="1">
                <a:solidFill>
                  <a:srgbClr val="008000"/>
                </a:solidFill>
                <a:latin typeface="Cascadia Mono" panose="020B0609020000020004" pitchFamily="49" charset="0"/>
              </a:rPr>
              <a:t>Grid</a:t>
            </a:r>
            <a:r>
              <a:rPr lang="es-MX" sz="1800">
                <a:solidFill>
                  <a:srgbClr val="008000"/>
                </a:solidFill>
                <a:latin typeface="Cascadia Mono" panose="020B0609020000020004" pitchFamily="49" charset="0"/>
              </a:rPr>
              <a:t>&gt;</a:t>
            </a:r>
            <a:endParaRPr lang="es-MX" sz="1800">
              <a:solidFill>
                <a:srgbClr val="000000"/>
              </a:solidFill>
              <a:latin typeface="Cascadia Mono" panose="020B0609020000020004" pitchFamily="49" charset="0"/>
            </a:endParaRPr>
          </a:p>
          <a:p>
            <a:r>
              <a:rPr lang="es-MX" sz="1800">
                <a:solidFill>
                  <a:srgbClr val="008000"/>
                </a:solidFill>
                <a:latin typeface="Cascadia Mono" panose="020B0609020000020004" pitchFamily="49" charset="0"/>
              </a:rPr>
              <a:t>                &lt;</a:t>
            </a:r>
            <a:r>
              <a:rPr lang="es-MX" sz="1800" err="1">
                <a:solidFill>
                  <a:srgbClr val="008000"/>
                </a:solidFill>
                <a:latin typeface="Cascadia Mono" panose="020B0609020000020004" pitchFamily="49" charset="0"/>
              </a:rPr>
              <a:t>Button</a:t>
            </a:r>
            <a:r>
              <a:rPr lang="es-MX" sz="1800">
                <a:solidFill>
                  <a:srgbClr val="008000"/>
                </a:solidFill>
                <a:latin typeface="Cascadia Mono" panose="020B0609020000020004" pitchFamily="49" charset="0"/>
              </a:rPr>
              <a:t> Text="Hola amigos"/&gt;</a:t>
            </a:r>
            <a:endParaRPr lang="es-MX" sz="1800">
              <a:solidFill>
                <a:srgbClr val="000000"/>
              </a:solidFill>
              <a:latin typeface="Cascadia Mono" panose="020B0609020000020004" pitchFamily="49" charset="0"/>
            </a:endParaRPr>
          </a:p>
          <a:p>
            <a:r>
              <a:rPr lang="es-MX" sz="1800">
                <a:solidFill>
                  <a:srgbClr val="008000"/>
                </a:solidFill>
                <a:latin typeface="Cascadia Mono" panose="020B0609020000020004" pitchFamily="49" charset="0"/>
              </a:rPr>
              <a:t>            &lt;/</a:t>
            </a:r>
            <a:r>
              <a:rPr lang="es-MX" sz="1800" err="1">
                <a:solidFill>
                  <a:srgbClr val="008000"/>
                </a:solidFill>
                <a:latin typeface="Cascadia Mono" panose="020B0609020000020004" pitchFamily="49" charset="0"/>
              </a:rPr>
              <a:t>Grid</a:t>
            </a:r>
            <a:r>
              <a:rPr lang="es-MX" sz="1800">
                <a:solidFill>
                  <a:srgbClr val="008000"/>
                </a:solidFill>
                <a:latin typeface="Cascadia Mono" panose="020B0609020000020004" pitchFamily="49" charset="0"/>
              </a:rPr>
              <a:t>&gt;</a:t>
            </a:r>
            <a:endParaRPr lang="es-MX" sz="1800">
              <a:solidFill>
                <a:srgbClr val="000000"/>
              </a:solidFill>
              <a:latin typeface="Cascadia Mono" panose="020B0609020000020004" pitchFamily="49" charset="0"/>
            </a:endParaRPr>
          </a:p>
          <a:p>
            <a:r>
              <a:rPr lang="es-MX" sz="1800">
                <a:solidFill>
                  <a:srgbClr val="008000"/>
                </a:solidFill>
                <a:latin typeface="Cascadia Mono" panose="020B0609020000020004" pitchFamily="49" charset="0"/>
              </a:rPr>
              <a:t>        &lt;/</a:t>
            </a:r>
            <a:r>
              <a:rPr lang="es-MX" sz="1800" err="1">
                <a:solidFill>
                  <a:srgbClr val="008000"/>
                </a:solidFill>
                <a:latin typeface="Cascadia Mono" panose="020B0609020000020004" pitchFamily="49" charset="0"/>
              </a:rPr>
              <a:t>ContentPage</a:t>
            </a:r>
            <a:r>
              <a:rPr lang="es-MX" sz="1800">
                <a:solidFill>
                  <a:srgbClr val="008000"/>
                </a:solidFill>
                <a:latin typeface="Cascadia Mono" panose="020B0609020000020004" pitchFamily="49" charset="0"/>
              </a:rPr>
              <a:t>&gt;--&gt;</a:t>
            </a:r>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r>
              <a:rPr lang="es-MX" sz="1800">
                <a:solidFill>
                  <a:srgbClr val="0000FF"/>
                </a:solidFill>
                <a:latin typeface="Cascadia Mono" panose="020B0609020000020004" pitchFamily="49" charset="0"/>
              </a:rPr>
              <a:t>&lt;</a:t>
            </a:r>
            <a:r>
              <a:rPr lang="es-MX" sz="1800" err="1">
                <a:solidFill>
                  <a:srgbClr val="A31515"/>
                </a:solidFill>
                <a:latin typeface="Cascadia Mono" panose="020B0609020000020004" pitchFamily="49" charset="0"/>
              </a:rPr>
              <a:t>NavigationPage</a:t>
            </a:r>
            <a:r>
              <a:rPr lang="es-MX" sz="1800">
                <a:solidFill>
                  <a:srgbClr val="0000FF"/>
                </a:solidFill>
                <a:latin typeface="Cascadia Mono" panose="020B0609020000020004" pitchFamily="49" charset="0"/>
              </a:rPr>
              <a:t>&gt;</a:t>
            </a:r>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r>
              <a:rPr lang="es-MX" sz="1800">
                <a:solidFill>
                  <a:srgbClr val="0000FF"/>
                </a:solidFill>
                <a:latin typeface="Cascadia Mono" panose="020B0609020000020004" pitchFamily="49" charset="0"/>
              </a:rPr>
              <a:t>&lt;</a:t>
            </a:r>
            <a:r>
              <a:rPr lang="es-MX" sz="1800" err="1">
                <a:solidFill>
                  <a:srgbClr val="A31515"/>
                </a:solidFill>
                <a:latin typeface="Cascadia Mono" panose="020B0609020000020004" pitchFamily="49" charset="0"/>
              </a:rPr>
              <a:t>x</a:t>
            </a:r>
            <a:r>
              <a:rPr lang="es-MX" sz="1800" err="1">
                <a:solidFill>
                  <a:srgbClr val="0000FF"/>
                </a:solidFill>
                <a:latin typeface="Cascadia Mono" panose="020B0609020000020004" pitchFamily="49" charset="0"/>
              </a:rPr>
              <a:t>:</a:t>
            </a:r>
            <a:r>
              <a:rPr lang="es-MX" sz="1800" err="1">
                <a:solidFill>
                  <a:srgbClr val="A31515"/>
                </a:solidFill>
                <a:latin typeface="Cascadia Mono" panose="020B0609020000020004" pitchFamily="49" charset="0"/>
              </a:rPr>
              <a:t>Arguments</a:t>
            </a:r>
            <a:r>
              <a:rPr lang="es-MX" sz="1800">
                <a:solidFill>
                  <a:srgbClr val="0000FF"/>
                </a:solidFill>
                <a:latin typeface="Cascadia Mono" panose="020B0609020000020004" pitchFamily="49" charset="0"/>
              </a:rPr>
              <a:t>&gt;</a:t>
            </a:r>
            <a:r>
              <a:rPr lang="es-MX" sz="1800">
                <a:solidFill>
                  <a:srgbClr val="000000"/>
                </a:solidFill>
                <a:latin typeface="Cascadia Mono" panose="020B0609020000020004" pitchFamily="49" charset="0"/>
              </a:rPr>
              <a:t> </a:t>
            </a:r>
            <a:r>
              <a:rPr lang="es-MX" sz="1800">
                <a:solidFill>
                  <a:srgbClr val="008000"/>
                </a:solidFill>
                <a:latin typeface="Cascadia Mono" panose="020B0609020000020004" pitchFamily="49" charset="0"/>
              </a:rPr>
              <a:t>&lt;!--El argumento no permite especificar cuál es la página de inicio para la navegación--&gt;</a:t>
            </a:r>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r>
              <a:rPr lang="es-MX" sz="1800">
                <a:solidFill>
                  <a:srgbClr val="0000FF"/>
                </a:solidFill>
                <a:latin typeface="Cascadia Mono" panose="020B0609020000020004" pitchFamily="49" charset="0"/>
              </a:rPr>
              <a:t>&lt;</a:t>
            </a:r>
            <a:r>
              <a:rPr lang="es-MX" sz="1800">
                <a:solidFill>
                  <a:srgbClr val="A31515"/>
                </a:solidFill>
                <a:latin typeface="Cascadia Mono" panose="020B0609020000020004" pitchFamily="49" charset="0"/>
              </a:rPr>
              <a:t>pages</a:t>
            </a:r>
            <a:r>
              <a:rPr lang="es-MX" sz="1800">
                <a:solidFill>
                  <a:srgbClr val="0000FF"/>
                </a:solidFill>
                <a:latin typeface="Cascadia Mono" panose="020B0609020000020004" pitchFamily="49" charset="0"/>
              </a:rPr>
              <a:t>:</a:t>
            </a:r>
            <a:r>
              <a:rPr lang="es-MX" sz="1800">
                <a:solidFill>
                  <a:srgbClr val="A31515"/>
                </a:solidFill>
                <a:latin typeface="Cascadia Mono" panose="020B0609020000020004" pitchFamily="49" charset="0"/>
              </a:rPr>
              <a:t>FlyoutPage1Detail</a:t>
            </a:r>
            <a:r>
              <a:rPr lang="es-MX" sz="1800">
                <a:solidFill>
                  <a:srgbClr val="0000FF"/>
                </a:solidFill>
                <a:latin typeface="Cascadia Mono" panose="020B0609020000020004" pitchFamily="49" charset="0"/>
              </a:rPr>
              <a:t> /&gt;</a:t>
            </a:r>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r>
              <a:rPr lang="es-MX" sz="1800">
                <a:solidFill>
                  <a:srgbClr val="0000FF"/>
                </a:solidFill>
                <a:latin typeface="Cascadia Mono" panose="020B0609020000020004" pitchFamily="49" charset="0"/>
              </a:rPr>
              <a:t>&lt;/</a:t>
            </a:r>
            <a:r>
              <a:rPr lang="es-MX" sz="1800" err="1">
                <a:solidFill>
                  <a:srgbClr val="A31515"/>
                </a:solidFill>
                <a:latin typeface="Cascadia Mono" panose="020B0609020000020004" pitchFamily="49" charset="0"/>
              </a:rPr>
              <a:t>x</a:t>
            </a:r>
            <a:r>
              <a:rPr lang="es-MX" sz="1800" err="1">
                <a:solidFill>
                  <a:srgbClr val="0000FF"/>
                </a:solidFill>
                <a:latin typeface="Cascadia Mono" panose="020B0609020000020004" pitchFamily="49" charset="0"/>
              </a:rPr>
              <a:t>:</a:t>
            </a:r>
            <a:r>
              <a:rPr lang="es-MX" sz="1800" err="1">
                <a:solidFill>
                  <a:srgbClr val="A31515"/>
                </a:solidFill>
                <a:latin typeface="Cascadia Mono" panose="020B0609020000020004" pitchFamily="49" charset="0"/>
              </a:rPr>
              <a:t>Arguments</a:t>
            </a:r>
            <a:r>
              <a:rPr lang="es-MX" sz="1800">
                <a:solidFill>
                  <a:srgbClr val="0000FF"/>
                </a:solidFill>
                <a:latin typeface="Cascadia Mono" panose="020B0609020000020004" pitchFamily="49" charset="0"/>
              </a:rPr>
              <a:t>&gt;</a:t>
            </a:r>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r>
              <a:rPr lang="es-MX" sz="1800">
                <a:solidFill>
                  <a:srgbClr val="0000FF"/>
                </a:solidFill>
                <a:latin typeface="Cascadia Mono" panose="020B0609020000020004" pitchFamily="49" charset="0"/>
              </a:rPr>
              <a:t>&lt;/</a:t>
            </a:r>
            <a:r>
              <a:rPr lang="es-MX" sz="1800" err="1">
                <a:solidFill>
                  <a:srgbClr val="A31515"/>
                </a:solidFill>
                <a:latin typeface="Cascadia Mono" panose="020B0609020000020004" pitchFamily="49" charset="0"/>
              </a:rPr>
              <a:t>NavigationPage</a:t>
            </a:r>
            <a:r>
              <a:rPr lang="es-MX" sz="1800">
                <a:solidFill>
                  <a:srgbClr val="0000FF"/>
                </a:solidFill>
                <a:latin typeface="Cascadia Mono" panose="020B0609020000020004" pitchFamily="49" charset="0"/>
              </a:rPr>
              <a:t>&gt;</a:t>
            </a:r>
            <a:endParaRPr lang="es-MX" sz="1800">
              <a:solidFill>
                <a:srgbClr val="000000"/>
              </a:solidFill>
              <a:latin typeface="Cascadia Mono" panose="020B0609020000020004" pitchFamily="49" charset="0"/>
            </a:endParaRPr>
          </a:p>
          <a:p>
            <a:r>
              <a:rPr lang="es-MX" sz="1800">
                <a:solidFill>
                  <a:srgbClr val="000000"/>
                </a:solidFill>
                <a:latin typeface="Cascadia Mono" panose="020B0609020000020004" pitchFamily="49" charset="0"/>
              </a:rPr>
              <a:t>  </a:t>
            </a:r>
            <a:r>
              <a:rPr lang="es-MX" sz="1800">
                <a:solidFill>
                  <a:srgbClr val="0000FF"/>
                </a:solidFill>
                <a:latin typeface="Cascadia Mono" panose="020B0609020000020004" pitchFamily="49" charset="0"/>
              </a:rPr>
              <a:t>&lt;/</a:t>
            </a:r>
            <a:r>
              <a:rPr lang="es-MX" sz="1800" err="1">
                <a:solidFill>
                  <a:srgbClr val="A31515"/>
                </a:solidFill>
                <a:latin typeface="Cascadia Mono" panose="020B0609020000020004" pitchFamily="49" charset="0"/>
              </a:rPr>
              <a:t>FlyoutPage.Detail</a:t>
            </a:r>
            <a:r>
              <a:rPr lang="es-MX" sz="1800">
                <a:solidFill>
                  <a:srgbClr val="0000FF"/>
                </a:solidFill>
                <a:latin typeface="Cascadia Mono" panose="020B0609020000020004" pitchFamily="49" charset="0"/>
              </a:rPr>
              <a:t>&gt;</a:t>
            </a:r>
            <a:endParaRPr lang="es-MX" sz="1800">
              <a:solidFill>
                <a:srgbClr val="000000"/>
              </a:solidFill>
              <a:latin typeface="Cascadia Mono" panose="020B0609020000020004" pitchFamily="49" charset="0"/>
            </a:endParaRPr>
          </a:p>
          <a:p>
            <a:r>
              <a:rPr lang="es-MX" sz="1800">
                <a:solidFill>
                  <a:srgbClr val="0000FF"/>
                </a:solidFill>
                <a:latin typeface="Cascadia Mono" panose="020B0609020000020004" pitchFamily="49" charset="0"/>
              </a:rPr>
              <a:t>&lt;/</a:t>
            </a:r>
            <a:r>
              <a:rPr lang="es-MX" sz="1800" err="1">
                <a:solidFill>
                  <a:srgbClr val="A31515"/>
                </a:solidFill>
                <a:latin typeface="Cascadia Mono" panose="020B0609020000020004" pitchFamily="49" charset="0"/>
              </a:rPr>
              <a:t>FlyoutPage</a:t>
            </a:r>
            <a:r>
              <a:rPr lang="es-MX" sz="1800">
                <a:solidFill>
                  <a:srgbClr val="0000FF"/>
                </a:solidFill>
                <a:latin typeface="Cascadia Mono" panose="020B0609020000020004" pitchFamily="49" charset="0"/>
              </a:rPr>
              <a:t>&gt;</a:t>
            </a:r>
          </a:p>
        </p:txBody>
      </p:sp>
      <p:sp>
        <p:nvSpPr>
          <p:cNvPr id="4" name="Marcador de número de diapositiva 3"/>
          <p:cNvSpPr>
            <a:spLocks noGrp="1"/>
          </p:cNvSpPr>
          <p:nvPr>
            <p:ph type="sldNum" sz="quarter" idx="5"/>
          </p:nvPr>
        </p:nvSpPr>
        <p:spPr/>
        <p:txBody>
          <a:bodyPr/>
          <a:lstStyle/>
          <a:p>
            <a:fld id="{AD3BFEF2-0BF7-43D9-B447-1C83E6493B33}" type="slidenum">
              <a:rPr lang="es-MX" smtClean="0"/>
              <a:t>107</a:t>
            </a:fld>
            <a:endParaRPr lang="es-MX"/>
          </a:p>
        </p:txBody>
      </p:sp>
    </p:spTree>
    <p:extLst>
      <p:ext uri="{BB962C8B-B14F-4D97-AF65-F5344CB8AC3E}">
        <p14:creationId xmlns:p14="http://schemas.microsoft.com/office/powerpoint/2010/main" val="1801959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a:p>
            <a:r>
              <a:rPr lang="es-MX" err="1">
                <a:hlinkClick r:id="rId3"/>
              </a:rPr>
              <a:t>NavigationPage</a:t>
            </a:r>
            <a:r>
              <a:rPr lang="es-MX">
                <a:hlinkClick r:id="rId3"/>
              </a:rPr>
              <a:t> Clase (</a:t>
            </a:r>
            <a:r>
              <a:rPr lang="es-MX" err="1">
                <a:hlinkClick r:id="rId3"/>
              </a:rPr>
              <a:t>Xamarin.Forms</a:t>
            </a:r>
            <a:r>
              <a:rPr lang="es-MX">
                <a:hlinkClick r:id="rId3"/>
              </a:rPr>
              <a:t>) | Microsoft </a:t>
            </a:r>
            <a:r>
              <a:rPr lang="es-MX" err="1">
                <a:hlinkClick r:id="rId3"/>
              </a:rPr>
              <a:t>Learn</a:t>
            </a:r>
            <a:endParaRPr lang="es-MX"/>
          </a:p>
          <a:p>
            <a:endParaRPr lang="es-MX"/>
          </a:p>
          <a:p>
            <a:endParaRPr lang="es-MX"/>
          </a:p>
          <a:p>
            <a:r>
              <a:rPr lang="es-MX"/>
              <a:t>Página basada en pestañas, deriva de una clase </a:t>
            </a:r>
            <a:r>
              <a:rPr lang="es-MX" err="1"/>
              <a:t>multipage</a:t>
            </a:r>
            <a:r>
              <a:rPr lang="es-MX"/>
              <a:t>, que permite navegar a diferentes páginas hijas utilizando pestañas.</a:t>
            </a:r>
          </a:p>
          <a:p>
            <a:endParaRPr lang="es-MX"/>
          </a:p>
          <a:p>
            <a:pPr marL="171450" indent="-171450">
              <a:buFont typeface="Arial" panose="020B0604020202020204" pitchFamily="34" charset="0"/>
              <a:buChar char="•"/>
            </a:pPr>
            <a:r>
              <a:rPr lang="es-MX"/>
              <a:t>La propiedad </a:t>
            </a:r>
            <a:r>
              <a:rPr lang="es-MX" b="1" err="1"/>
              <a:t>Children</a:t>
            </a:r>
            <a:r>
              <a:rPr lang="es-MX"/>
              <a:t> se coloca a una colección de páginas o indicar una propiedad:</a:t>
            </a:r>
          </a:p>
          <a:p>
            <a:pPr marL="171450" indent="-171450">
              <a:buFont typeface="Arial" panose="020B0604020202020204" pitchFamily="34" charset="0"/>
              <a:buChar char="•"/>
            </a:pPr>
            <a:r>
              <a:rPr lang="es-MX" b="1" err="1"/>
              <a:t>ItemSource</a:t>
            </a:r>
            <a:r>
              <a:rPr lang="es-MX" b="1"/>
              <a:t> </a:t>
            </a:r>
            <a:r>
              <a:rPr lang="es-MX"/>
              <a:t>a una colección de objetos de datos y una propiedad </a:t>
            </a:r>
          </a:p>
          <a:p>
            <a:pPr marL="171450" indent="-171450">
              <a:buFont typeface="Arial" panose="020B0604020202020204" pitchFamily="34" charset="0"/>
              <a:buChar char="•"/>
            </a:pPr>
            <a:r>
              <a:rPr lang="es-MX" b="1" err="1"/>
              <a:t>ItemTemplate</a:t>
            </a:r>
            <a:r>
              <a:rPr lang="es-MX" b="1"/>
              <a:t> </a:t>
            </a:r>
            <a:r>
              <a:rPr lang="es-MX"/>
              <a:t>para un </a:t>
            </a:r>
            <a:r>
              <a:rPr lang="es-MX" b="1" err="1"/>
              <a:t>DataTemplate</a:t>
            </a:r>
            <a:endParaRPr lang="es-MX" b="1"/>
          </a:p>
          <a:p>
            <a:pPr marL="171450" indent="-171450">
              <a:buFont typeface="Arial" panose="020B0604020202020204" pitchFamily="34" charset="0"/>
              <a:buChar char="•"/>
            </a:pPr>
            <a:endParaRPr lang="es-MX" b="1"/>
          </a:p>
          <a:p>
            <a:pPr marL="0" indent="0">
              <a:buFont typeface="Arial" panose="020B0604020202020204" pitchFamily="34" charset="0"/>
              <a:buNone/>
            </a:pPr>
            <a:r>
              <a:rPr lang="es-MX" b="0"/>
              <a:t> A la propiedad </a:t>
            </a:r>
            <a:r>
              <a:rPr lang="es-MX" b="0" err="1"/>
              <a:t>Children</a:t>
            </a:r>
            <a:r>
              <a:rPr lang="es-MX" b="0"/>
              <a:t> se le indica a qué páginas que se hayan creado y en las cuales se desea navegar.</a:t>
            </a:r>
          </a:p>
          <a:p>
            <a:pPr marL="0" indent="0">
              <a:buFont typeface="Arial" panose="020B0604020202020204" pitchFamily="34" charset="0"/>
              <a:buNone/>
            </a:pPr>
            <a:endParaRPr lang="es-MX" b="0"/>
          </a:p>
          <a:p>
            <a:pPr marL="0" indent="0">
              <a:buFont typeface="Arial" panose="020B0604020202020204" pitchFamily="34" charset="0"/>
              <a:buNone/>
            </a:pPr>
            <a:r>
              <a:rPr lang="es-MX" b="0"/>
              <a:t>Por </a:t>
            </a:r>
            <a:r>
              <a:rPr lang="es-MX" b="0" err="1"/>
              <a:t>CodeBehind</a:t>
            </a:r>
            <a:r>
              <a:rPr lang="es-MX" b="0"/>
              <a:t>, estamos heredando de un tipo diferente llamado </a:t>
            </a:r>
            <a:r>
              <a:rPr lang="es-MX" b="0" err="1"/>
              <a:t>TabbedPage</a:t>
            </a:r>
            <a:r>
              <a:rPr lang="es-MX" b="0"/>
              <a:t>, como parte del archivo XAML tenemos la propiedad </a:t>
            </a:r>
            <a:r>
              <a:rPr lang="es-MX" b="0" err="1"/>
              <a:t>Children</a:t>
            </a:r>
            <a:r>
              <a:rPr lang="es-MX" b="0"/>
              <a:t> que permite colocar más de un elemento como parte de este tipo de página. Al heredar de </a:t>
            </a:r>
            <a:r>
              <a:rPr lang="es-MX" b="0" err="1"/>
              <a:t>Multipage</a:t>
            </a:r>
            <a:r>
              <a:rPr lang="es-MX" b="0"/>
              <a:t> podemos agregar varias </a:t>
            </a:r>
            <a:r>
              <a:rPr lang="es-MX" b="0" err="1"/>
              <a:t>ContentPage</a:t>
            </a:r>
            <a:endParaRPr lang="es-MX" b="0"/>
          </a:p>
        </p:txBody>
      </p:sp>
      <p:sp>
        <p:nvSpPr>
          <p:cNvPr id="4" name="Marcador de número de diapositiva 3"/>
          <p:cNvSpPr>
            <a:spLocks noGrp="1"/>
          </p:cNvSpPr>
          <p:nvPr>
            <p:ph type="sldNum" sz="quarter" idx="5"/>
          </p:nvPr>
        </p:nvSpPr>
        <p:spPr/>
        <p:txBody>
          <a:bodyPr/>
          <a:lstStyle/>
          <a:p>
            <a:fld id="{AD3BFEF2-0BF7-43D9-B447-1C83E6493B33}" type="slidenum">
              <a:rPr lang="es-MX" smtClean="0"/>
              <a:t>108</a:t>
            </a:fld>
            <a:endParaRPr lang="es-MX"/>
          </a:p>
        </p:txBody>
      </p:sp>
    </p:spTree>
    <p:extLst>
      <p:ext uri="{BB962C8B-B14F-4D97-AF65-F5344CB8AC3E}">
        <p14:creationId xmlns:p14="http://schemas.microsoft.com/office/powerpoint/2010/main" val="40445662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r>
              <a:rPr lang="es-MX"/>
              <a:t>Deriva de la clase abstracta llamada </a:t>
            </a:r>
            <a:r>
              <a:rPr lang="es-MX" b="1" err="1"/>
              <a:t>MultiPage</a:t>
            </a:r>
            <a:r>
              <a:rPr lang="es-MX" b="1"/>
              <a:t> </a:t>
            </a:r>
            <a:r>
              <a:rPr lang="es-MX" b="0"/>
              <a:t>a </a:t>
            </a:r>
            <a:r>
              <a:rPr lang="es-MX" b="0" err="1"/>
              <a:t>trav</a:t>
            </a:r>
            <a:r>
              <a:rPr lang="es-MX" b="0"/>
              <a:t>{es del </a:t>
            </a:r>
            <a:r>
              <a:rPr lang="es-MX" b="0" err="1"/>
              <a:t>Finger</a:t>
            </a:r>
            <a:r>
              <a:rPr lang="es-MX" b="0"/>
              <a:t> </a:t>
            </a:r>
            <a:r>
              <a:rPr lang="es-MX" b="0" err="1"/>
              <a:t>Swipping</a:t>
            </a:r>
            <a:r>
              <a:rPr lang="es-MX" b="0"/>
              <a:t> (Deslizando el dedo a la izquierda o derecha)</a:t>
            </a:r>
          </a:p>
          <a:p>
            <a:endParaRPr lang="es-MX" b="0"/>
          </a:p>
          <a:p>
            <a:r>
              <a:rPr lang="es-MX" b="0"/>
              <a:t>Es necesario colocar la propiedad </a:t>
            </a:r>
            <a:r>
              <a:rPr lang="es-MX" b="1" err="1"/>
              <a:t>Children</a:t>
            </a:r>
            <a:r>
              <a:rPr lang="es-MX" b="0"/>
              <a:t> a  colección de objetos </a:t>
            </a:r>
            <a:r>
              <a:rPr lang="es-MX" b="0" err="1"/>
              <a:t>ContentPage</a:t>
            </a:r>
            <a:endParaRPr lang="es-MX" b="1"/>
          </a:p>
        </p:txBody>
      </p:sp>
      <p:sp>
        <p:nvSpPr>
          <p:cNvPr id="4" name="Marcador de número de diapositiva 3"/>
          <p:cNvSpPr>
            <a:spLocks noGrp="1"/>
          </p:cNvSpPr>
          <p:nvPr>
            <p:ph type="sldNum" sz="quarter" idx="5"/>
          </p:nvPr>
        </p:nvSpPr>
        <p:spPr/>
        <p:txBody>
          <a:bodyPr/>
          <a:lstStyle/>
          <a:p>
            <a:fld id="{AD3BFEF2-0BF7-43D9-B447-1C83E6493B33}" type="slidenum">
              <a:rPr lang="es-MX" smtClean="0"/>
              <a:t>109</a:t>
            </a:fld>
            <a:endParaRPr lang="es-MX"/>
          </a:p>
        </p:txBody>
      </p:sp>
    </p:spTree>
    <p:extLst>
      <p:ext uri="{BB962C8B-B14F-4D97-AF65-F5344CB8AC3E}">
        <p14:creationId xmlns:p14="http://schemas.microsoft.com/office/powerpoint/2010/main" val="15392232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r>
              <a:rPr lang="es-MX">
                <a:hlinkClick r:id="rId3"/>
              </a:rPr>
              <a:t>Navegación jerárquica - </a:t>
            </a:r>
            <a:r>
              <a:rPr lang="es-MX" err="1">
                <a:hlinkClick r:id="rId3"/>
              </a:rPr>
              <a:t>Xamarin</a:t>
            </a:r>
            <a:r>
              <a:rPr lang="es-MX">
                <a:hlinkClick r:id="rId3"/>
              </a:rPr>
              <a:t> | Microsoft </a:t>
            </a:r>
            <a:r>
              <a:rPr lang="es-MX" err="1">
                <a:hlinkClick r:id="rId3"/>
              </a:rPr>
              <a:t>Learn</a:t>
            </a:r>
            <a:endParaRPr lang="es-MX"/>
          </a:p>
          <a:p>
            <a:endParaRPr lang="es-MX"/>
          </a:p>
          <a:p>
            <a:r>
              <a:rPr lang="es-MX"/>
              <a:t>Cuando navegamos entre páginas en </a:t>
            </a:r>
            <a:r>
              <a:rPr lang="es-MX" err="1"/>
              <a:t>Xamarin</a:t>
            </a:r>
            <a:r>
              <a:rPr lang="es-MX"/>
              <a:t> </a:t>
            </a:r>
            <a:r>
              <a:rPr lang="es-MX" err="1"/>
              <a:t>Forms</a:t>
            </a:r>
            <a:r>
              <a:rPr lang="es-MX"/>
              <a:t> se crea un pila que  una pila cada una de las pantallas en las que vamos navegando, una segunda página se encima en la página anterior y es inversamente proporcional si navegamos en sentido contrario</a:t>
            </a:r>
          </a:p>
          <a:p>
            <a:endParaRPr lang="es-MX"/>
          </a:p>
          <a:p>
            <a:r>
              <a:rPr lang="es-MX"/>
              <a:t>Vamos a crear un botón al cual le vamos a agregar un manejador de eventos, el cual es un método que permite llevar acciones cuando el usuario realice </a:t>
            </a:r>
            <a:r>
              <a:rPr lang="es-MX" err="1"/>
              <a:t>click</a:t>
            </a:r>
            <a:endParaRPr lang="es-MX"/>
          </a:p>
          <a:p>
            <a:endParaRPr lang="es-MX"/>
          </a:p>
          <a:p>
            <a:r>
              <a:rPr lang="es-MX"/>
              <a:t>En el </a:t>
            </a:r>
            <a:r>
              <a:rPr lang="es-MX" err="1"/>
              <a:t>code</a:t>
            </a:r>
            <a:r>
              <a:rPr lang="es-MX"/>
              <a:t> </a:t>
            </a:r>
            <a:r>
              <a:rPr lang="es-MX" err="1"/>
              <a:t>begind</a:t>
            </a:r>
            <a:r>
              <a:rPr lang="es-MX"/>
              <a:t> vamos a localizar el método </a:t>
            </a:r>
            <a:r>
              <a:rPr lang="es-MX" err="1"/>
              <a:t>clicked</a:t>
            </a:r>
            <a:r>
              <a:rPr lang="es-MX"/>
              <a:t> que creamos y vamos a agregar una acción para Navegar sobre una nueva página, para ello vamos a utilizar el método </a:t>
            </a:r>
            <a:r>
              <a:rPr lang="es-MX" err="1"/>
              <a:t>Navigation</a:t>
            </a:r>
            <a:r>
              <a:rPr lang="es-MX"/>
              <a:t> y entre sus métodos elegiremos el que nos lleva a una página hacia adelante </a:t>
            </a:r>
            <a:r>
              <a:rPr lang="es-MX" err="1"/>
              <a:t>PushAsync</a:t>
            </a:r>
            <a:r>
              <a:rPr lang="es-MX"/>
              <a:t> el cual es un método que pide una página como parámetro, usaremos la palabra new para llamar a la nueva instancia (página)</a:t>
            </a:r>
          </a:p>
          <a:p>
            <a:endParaRPr lang="es-MX"/>
          </a:p>
          <a:p>
            <a:r>
              <a:rPr lang="es-MX"/>
              <a:t>En el archivo </a:t>
            </a:r>
            <a:r>
              <a:rPr lang="es-MX" err="1"/>
              <a:t>App.xaml.cs</a:t>
            </a:r>
            <a:r>
              <a:rPr lang="es-MX"/>
              <a:t> vamos a inicializar a la página que nos interesa, en este caso </a:t>
            </a:r>
            <a:r>
              <a:rPr lang="es-MX" err="1"/>
              <a:t>MainPage</a:t>
            </a:r>
            <a:r>
              <a:rPr lang="es-MX"/>
              <a:t>  del siguiente modo:</a:t>
            </a:r>
          </a:p>
          <a:p>
            <a:endParaRPr lang="es-MX"/>
          </a:p>
          <a:p>
            <a:r>
              <a:rPr lang="es-MX" sz="1800" err="1">
                <a:solidFill>
                  <a:srgbClr val="0000FF"/>
                </a:solidFill>
                <a:latin typeface="Consolas" panose="020B0609020204030204" pitchFamily="49" charset="0"/>
              </a:rPr>
              <a:t>namespace</a:t>
            </a:r>
            <a:r>
              <a:rPr lang="es-MX" sz="1800">
                <a:solidFill>
                  <a:srgbClr val="000000"/>
                </a:solidFill>
                <a:latin typeface="Consolas" panose="020B0609020204030204" pitchFamily="49" charset="0"/>
              </a:rPr>
              <a:t> Paginas</a:t>
            </a:r>
          </a:p>
          <a:p>
            <a:r>
              <a:rPr lang="es-MX" sz="1800">
                <a:solidFill>
                  <a:srgbClr val="000000"/>
                </a:solidFill>
                <a:latin typeface="Consolas" panose="020B0609020204030204" pitchFamily="49" charset="0"/>
              </a:rPr>
              <a:t>{</a:t>
            </a:r>
          </a:p>
          <a:p>
            <a:r>
              <a:rPr lang="en-US" sz="1800">
                <a:solidFill>
                  <a:srgbClr val="000000"/>
                </a:solidFill>
                <a:latin typeface="Consolas" panose="020B0609020204030204" pitchFamily="49" charset="0"/>
              </a:rPr>
              <a:t>    </a:t>
            </a:r>
            <a:r>
              <a:rPr lang="en-US" sz="1800">
                <a:solidFill>
                  <a:srgbClr val="0000FF"/>
                </a:solidFill>
                <a:latin typeface="Consolas" panose="020B0609020204030204" pitchFamily="49" charset="0"/>
              </a:rPr>
              <a:t>public</a:t>
            </a:r>
            <a:r>
              <a:rPr lang="en-US" sz="1800">
                <a:solidFill>
                  <a:srgbClr val="000000"/>
                </a:solidFill>
                <a:latin typeface="Consolas" panose="020B0609020204030204" pitchFamily="49" charset="0"/>
              </a:rPr>
              <a:t> </a:t>
            </a:r>
            <a:r>
              <a:rPr lang="en-US" sz="1800">
                <a:solidFill>
                  <a:srgbClr val="0000FF"/>
                </a:solidFill>
                <a:latin typeface="Consolas" panose="020B0609020204030204" pitchFamily="49" charset="0"/>
              </a:rPr>
              <a:t>partial</a:t>
            </a:r>
            <a:r>
              <a:rPr lang="en-US" sz="1800">
                <a:solidFill>
                  <a:srgbClr val="000000"/>
                </a:solidFill>
                <a:latin typeface="Consolas" panose="020B0609020204030204" pitchFamily="49" charset="0"/>
              </a:rPr>
              <a:t> </a:t>
            </a:r>
            <a:r>
              <a:rPr lang="en-US" sz="1800">
                <a:solidFill>
                  <a:srgbClr val="0000FF"/>
                </a:solidFill>
                <a:latin typeface="Consolas" panose="020B0609020204030204" pitchFamily="49" charset="0"/>
              </a:rPr>
              <a:t>class</a:t>
            </a:r>
            <a:r>
              <a:rPr lang="en-US" sz="1800">
                <a:solidFill>
                  <a:srgbClr val="000000"/>
                </a:solidFill>
                <a:latin typeface="Consolas" panose="020B0609020204030204" pitchFamily="49" charset="0"/>
              </a:rPr>
              <a:t> </a:t>
            </a:r>
            <a:r>
              <a:rPr lang="en-US" sz="1800">
                <a:solidFill>
                  <a:srgbClr val="2B91AF"/>
                </a:solidFill>
                <a:latin typeface="Consolas" panose="020B0609020204030204" pitchFamily="49" charset="0"/>
              </a:rPr>
              <a:t>App</a:t>
            </a:r>
            <a:r>
              <a:rPr lang="en-US" sz="1800">
                <a:solidFill>
                  <a:srgbClr val="000000"/>
                </a:solidFill>
                <a:latin typeface="Consolas" panose="020B0609020204030204" pitchFamily="49" charset="0"/>
              </a:rPr>
              <a:t> : Application</a:t>
            </a:r>
          </a:p>
          <a:p>
            <a:r>
              <a:rPr lang="es-MX" sz="1800">
                <a:solidFill>
                  <a:srgbClr val="000000"/>
                </a:solidFill>
                <a:latin typeface="Consolas" panose="020B0609020204030204" pitchFamily="49" charset="0"/>
              </a:rPr>
              <a:t>    {</a:t>
            </a:r>
          </a:p>
          <a:p>
            <a:r>
              <a:rPr lang="es-MX" sz="1800">
                <a:solidFill>
                  <a:srgbClr val="000000"/>
                </a:solidFill>
                <a:latin typeface="Consolas" panose="020B0609020204030204" pitchFamily="49" charset="0"/>
              </a:rPr>
              <a:t>        </a:t>
            </a:r>
            <a:r>
              <a:rPr lang="es-MX" sz="1800" err="1">
                <a:solidFill>
                  <a:srgbClr val="0000FF"/>
                </a:solidFill>
                <a:latin typeface="Consolas" panose="020B0609020204030204" pitchFamily="49" charset="0"/>
              </a:rPr>
              <a:t>public</a:t>
            </a:r>
            <a:r>
              <a:rPr lang="es-MX" sz="1800">
                <a:solidFill>
                  <a:srgbClr val="000000"/>
                </a:solidFill>
                <a:latin typeface="Consolas" panose="020B0609020204030204" pitchFamily="49" charset="0"/>
              </a:rPr>
              <a:t> </a:t>
            </a:r>
            <a:r>
              <a:rPr lang="es-MX" sz="1800">
                <a:solidFill>
                  <a:srgbClr val="2B91AF"/>
                </a:solidFill>
                <a:latin typeface="Consolas" panose="020B0609020204030204" pitchFamily="49" charset="0"/>
              </a:rPr>
              <a:t>App</a:t>
            </a:r>
            <a:r>
              <a:rPr lang="es-MX" sz="1800">
                <a:solidFill>
                  <a:srgbClr val="000000"/>
                </a:solidFill>
                <a:latin typeface="Consolas" panose="020B0609020204030204" pitchFamily="49" charset="0"/>
              </a:rPr>
              <a:t>()</a:t>
            </a:r>
          </a:p>
          <a:p>
            <a:r>
              <a:rPr lang="es-MX" sz="1800">
                <a:solidFill>
                  <a:srgbClr val="000000"/>
                </a:solidFill>
                <a:latin typeface="Consolas" panose="020B0609020204030204" pitchFamily="49" charset="0"/>
              </a:rPr>
              <a:t>        {</a:t>
            </a:r>
          </a:p>
          <a:p>
            <a:r>
              <a:rPr lang="es-MX" sz="1800">
                <a:solidFill>
                  <a:srgbClr val="000000"/>
                </a:solidFill>
                <a:latin typeface="Consolas" panose="020B0609020204030204" pitchFamily="49" charset="0"/>
              </a:rPr>
              <a:t>            </a:t>
            </a:r>
            <a:r>
              <a:rPr lang="es-MX" sz="1800" err="1">
                <a:solidFill>
                  <a:srgbClr val="000000"/>
                </a:solidFill>
                <a:latin typeface="Consolas" panose="020B0609020204030204" pitchFamily="49" charset="0"/>
              </a:rPr>
              <a:t>InitializeComponent</a:t>
            </a:r>
            <a:r>
              <a:rPr lang="es-MX" sz="1800">
                <a:solidFill>
                  <a:srgbClr val="000000"/>
                </a:solidFill>
                <a:latin typeface="Consolas" panose="020B0609020204030204" pitchFamily="49" charset="0"/>
              </a:rPr>
              <a:t>();</a:t>
            </a:r>
          </a:p>
          <a:p>
            <a:endParaRPr lang="es-MX" sz="1800">
              <a:solidFill>
                <a:srgbClr val="000000"/>
              </a:solidFill>
              <a:latin typeface="Consolas" panose="020B0609020204030204" pitchFamily="49" charset="0"/>
            </a:endParaRPr>
          </a:p>
          <a:p>
            <a:r>
              <a:rPr lang="es-MX" sz="1800">
                <a:solidFill>
                  <a:srgbClr val="000000"/>
                </a:solidFill>
                <a:latin typeface="Consolas" panose="020B0609020204030204" pitchFamily="49" charset="0"/>
              </a:rPr>
              <a:t>            </a:t>
            </a:r>
            <a:r>
              <a:rPr lang="es-MX" sz="1800" b="1" err="1">
                <a:solidFill>
                  <a:srgbClr val="000000"/>
                </a:solidFill>
                <a:latin typeface="Consolas" panose="020B0609020204030204" pitchFamily="49" charset="0"/>
              </a:rPr>
              <a:t>MainPage</a:t>
            </a:r>
            <a:r>
              <a:rPr lang="es-MX" sz="1800" b="1">
                <a:solidFill>
                  <a:srgbClr val="000000"/>
                </a:solidFill>
                <a:latin typeface="Consolas" panose="020B0609020204030204" pitchFamily="49" charset="0"/>
              </a:rPr>
              <a:t> = </a:t>
            </a:r>
            <a:r>
              <a:rPr lang="es-MX" sz="1800" b="1">
                <a:solidFill>
                  <a:srgbClr val="0000FF"/>
                </a:solidFill>
                <a:latin typeface="Consolas" panose="020B0609020204030204" pitchFamily="49" charset="0"/>
              </a:rPr>
              <a:t>new</a:t>
            </a:r>
            <a:r>
              <a:rPr lang="es-MX" sz="1800" b="1">
                <a:solidFill>
                  <a:srgbClr val="000000"/>
                </a:solidFill>
                <a:latin typeface="Consolas" panose="020B0609020204030204" pitchFamily="49" charset="0"/>
              </a:rPr>
              <a:t> </a:t>
            </a:r>
            <a:r>
              <a:rPr lang="es-MX" sz="1800" b="1" err="1">
                <a:solidFill>
                  <a:srgbClr val="000000"/>
                </a:solidFill>
                <a:latin typeface="Consolas" panose="020B0609020204030204" pitchFamily="49" charset="0"/>
              </a:rPr>
              <a:t>NavigationPage</a:t>
            </a:r>
            <a:r>
              <a:rPr lang="es-MX" sz="1800" b="1">
                <a:solidFill>
                  <a:srgbClr val="000000"/>
                </a:solidFill>
                <a:latin typeface="Consolas" panose="020B0609020204030204" pitchFamily="49" charset="0"/>
              </a:rPr>
              <a:t>(</a:t>
            </a:r>
            <a:r>
              <a:rPr lang="es-MX" sz="1800" b="1">
                <a:solidFill>
                  <a:srgbClr val="0000FF"/>
                </a:solidFill>
                <a:latin typeface="Consolas" panose="020B0609020204030204" pitchFamily="49" charset="0"/>
              </a:rPr>
              <a:t>new</a:t>
            </a:r>
            <a:r>
              <a:rPr lang="es-MX" sz="1800" b="1">
                <a:solidFill>
                  <a:srgbClr val="000000"/>
                </a:solidFill>
                <a:latin typeface="Consolas" panose="020B0609020204030204" pitchFamily="49" charset="0"/>
              </a:rPr>
              <a:t> </a:t>
            </a:r>
            <a:r>
              <a:rPr lang="es-MX" sz="1800" b="1" err="1">
                <a:solidFill>
                  <a:srgbClr val="000000"/>
                </a:solidFill>
                <a:latin typeface="Consolas" panose="020B0609020204030204" pitchFamily="49" charset="0"/>
              </a:rPr>
              <a:t>MainPage</a:t>
            </a:r>
            <a:r>
              <a:rPr lang="es-MX" sz="1800" b="1">
                <a:solidFill>
                  <a:srgbClr val="000000"/>
                </a:solidFill>
                <a:latin typeface="Consolas" panose="020B0609020204030204" pitchFamily="49" charset="0"/>
              </a:rPr>
              <a:t>());</a:t>
            </a:r>
          </a:p>
          <a:p>
            <a:r>
              <a:rPr lang="es-MX" sz="1800">
                <a:solidFill>
                  <a:srgbClr val="000000"/>
                </a:solidFill>
                <a:latin typeface="Consolas" panose="020B0609020204030204" pitchFamily="49" charset="0"/>
              </a:rPr>
              <a:t>        }</a:t>
            </a:r>
            <a:endParaRPr lang="es-MX">
              <a:latin typeface="Consolas" panose="020B0609020204030204" pitchFamily="49" charset="0"/>
            </a:endParaRPr>
          </a:p>
          <a:p>
            <a:endParaRPr lang="es-MX"/>
          </a:p>
          <a:p>
            <a:endParaRPr lang="es-MX"/>
          </a:p>
          <a:p>
            <a:r>
              <a:rPr lang="es-MX"/>
              <a:t>Y vamos a recargar la aplicación</a:t>
            </a:r>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110</a:t>
            </a:fld>
            <a:endParaRPr lang="es-MX"/>
          </a:p>
        </p:txBody>
      </p:sp>
    </p:spTree>
    <p:extLst>
      <p:ext uri="{BB962C8B-B14F-4D97-AF65-F5344CB8AC3E}">
        <p14:creationId xmlns:p14="http://schemas.microsoft.com/office/powerpoint/2010/main" val="40120855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111</a:t>
            </a:fld>
            <a:endParaRPr lang="es-MX"/>
          </a:p>
        </p:txBody>
      </p:sp>
    </p:spTree>
    <p:extLst>
      <p:ext uri="{BB962C8B-B14F-4D97-AF65-F5344CB8AC3E}">
        <p14:creationId xmlns:p14="http://schemas.microsoft.com/office/powerpoint/2010/main" val="10893948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112</a:t>
            </a:fld>
            <a:endParaRPr lang="es-MX"/>
          </a:p>
        </p:txBody>
      </p:sp>
    </p:spTree>
    <p:extLst>
      <p:ext uri="{BB962C8B-B14F-4D97-AF65-F5344CB8AC3E}">
        <p14:creationId xmlns:p14="http://schemas.microsoft.com/office/powerpoint/2010/main" val="41033170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113</a:t>
            </a:fld>
            <a:endParaRPr lang="es-MX"/>
          </a:p>
        </p:txBody>
      </p:sp>
    </p:spTree>
    <p:extLst>
      <p:ext uri="{BB962C8B-B14F-4D97-AF65-F5344CB8AC3E}">
        <p14:creationId xmlns:p14="http://schemas.microsoft.com/office/powerpoint/2010/main" val="16401025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114</a:t>
            </a:fld>
            <a:endParaRPr lang="es-MX"/>
          </a:p>
        </p:txBody>
      </p:sp>
    </p:spTree>
    <p:extLst>
      <p:ext uri="{BB962C8B-B14F-4D97-AF65-F5344CB8AC3E}">
        <p14:creationId xmlns:p14="http://schemas.microsoft.com/office/powerpoint/2010/main" val="17925621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115</a:t>
            </a:fld>
            <a:endParaRPr lang="es-MX"/>
          </a:p>
        </p:txBody>
      </p:sp>
    </p:spTree>
    <p:extLst>
      <p:ext uri="{BB962C8B-B14F-4D97-AF65-F5344CB8AC3E}">
        <p14:creationId xmlns:p14="http://schemas.microsoft.com/office/powerpoint/2010/main" val="3987192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Slide Number Placeholder 3"/>
          <p:cNvSpPr>
            <a:spLocks noGrp="1"/>
          </p:cNvSpPr>
          <p:nvPr>
            <p:ph type="sldNum" sz="quarter" idx="5"/>
          </p:nvPr>
        </p:nvSpPr>
        <p:spPr/>
        <p:txBody>
          <a:bodyPr/>
          <a:lstStyle/>
          <a:p>
            <a:fld id="{36831087-5014-FA48-8CE3-EB31AFD7D33A}" type="slidenum">
              <a:rPr lang="es-MX" smtClean="0"/>
              <a:t>29</a:t>
            </a:fld>
            <a:endParaRPr lang="es-MX"/>
          </a:p>
        </p:txBody>
      </p:sp>
    </p:spTree>
    <p:extLst>
      <p:ext uri="{BB962C8B-B14F-4D97-AF65-F5344CB8AC3E}">
        <p14:creationId xmlns:p14="http://schemas.microsoft.com/office/powerpoint/2010/main" val="29619255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https://learn.microsoft.com/en-us/dotnet/api/xamarin.forms.grid?view=xamarin-forms</a:t>
            </a:r>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116</a:t>
            </a:fld>
            <a:endParaRPr lang="es-MX"/>
          </a:p>
        </p:txBody>
      </p:sp>
    </p:spTree>
    <p:extLst>
      <p:ext uri="{BB962C8B-B14F-4D97-AF65-F5344CB8AC3E}">
        <p14:creationId xmlns:p14="http://schemas.microsoft.com/office/powerpoint/2010/main" val="1191351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https://learn.microsoft.com/en-us/dotnet/api/xamarin.forms.grid?view=xamarin-forms</a:t>
            </a:r>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117</a:t>
            </a:fld>
            <a:endParaRPr lang="es-MX"/>
          </a:p>
        </p:txBody>
      </p:sp>
    </p:spTree>
    <p:extLst>
      <p:ext uri="{BB962C8B-B14F-4D97-AF65-F5344CB8AC3E}">
        <p14:creationId xmlns:p14="http://schemas.microsoft.com/office/powerpoint/2010/main" val="34469927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https://learn.microsoft.com/en-us/dotnet/api/xamarin.forms.grid?view=xamarin-forms</a:t>
            </a:r>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118</a:t>
            </a:fld>
            <a:endParaRPr lang="es-MX"/>
          </a:p>
        </p:txBody>
      </p:sp>
    </p:spTree>
    <p:extLst>
      <p:ext uri="{BB962C8B-B14F-4D97-AF65-F5344CB8AC3E}">
        <p14:creationId xmlns:p14="http://schemas.microsoft.com/office/powerpoint/2010/main" val="12518594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119</a:t>
            </a:fld>
            <a:endParaRPr lang="es-MX"/>
          </a:p>
        </p:txBody>
      </p:sp>
    </p:spTree>
    <p:extLst>
      <p:ext uri="{BB962C8B-B14F-4D97-AF65-F5344CB8AC3E}">
        <p14:creationId xmlns:p14="http://schemas.microsoft.com/office/powerpoint/2010/main" val="24745363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120</a:t>
            </a:fld>
            <a:endParaRPr lang="es-MX"/>
          </a:p>
        </p:txBody>
      </p:sp>
    </p:spTree>
    <p:extLst>
      <p:ext uri="{BB962C8B-B14F-4D97-AF65-F5344CB8AC3E}">
        <p14:creationId xmlns:p14="http://schemas.microsoft.com/office/powerpoint/2010/main" val="13285944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121</a:t>
            </a:fld>
            <a:endParaRPr lang="es-MX"/>
          </a:p>
        </p:txBody>
      </p:sp>
    </p:spTree>
    <p:extLst>
      <p:ext uri="{BB962C8B-B14F-4D97-AF65-F5344CB8AC3E}">
        <p14:creationId xmlns:p14="http://schemas.microsoft.com/office/powerpoint/2010/main" val="25959016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122</a:t>
            </a:fld>
            <a:endParaRPr lang="es-MX"/>
          </a:p>
        </p:txBody>
      </p:sp>
    </p:spTree>
    <p:extLst>
      <p:ext uri="{BB962C8B-B14F-4D97-AF65-F5344CB8AC3E}">
        <p14:creationId xmlns:p14="http://schemas.microsoft.com/office/powerpoint/2010/main" val="40748919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123</a:t>
            </a:fld>
            <a:endParaRPr lang="es-MX"/>
          </a:p>
        </p:txBody>
      </p:sp>
    </p:spTree>
    <p:extLst>
      <p:ext uri="{BB962C8B-B14F-4D97-AF65-F5344CB8AC3E}">
        <p14:creationId xmlns:p14="http://schemas.microsoft.com/office/powerpoint/2010/main" val="40115453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124</a:t>
            </a:fld>
            <a:endParaRPr lang="es-MX"/>
          </a:p>
        </p:txBody>
      </p:sp>
    </p:spTree>
    <p:extLst>
      <p:ext uri="{BB962C8B-B14F-4D97-AF65-F5344CB8AC3E}">
        <p14:creationId xmlns:p14="http://schemas.microsoft.com/office/powerpoint/2010/main" val="28749400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125</a:t>
            </a:fld>
            <a:endParaRPr lang="es-MX"/>
          </a:p>
        </p:txBody>
      </p:sp>
    </p:spTree>
    <p:extLst>
      <p:ext uri="{BB962C8B-B14F-4D97-AF65-F5344CB8AC3E}">
        <p14:creationId xmlns:p14="http://schemas.microsoft.com/office/powerpoint/2010/main" val="270156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Slide Number Placeholder 3"/>
          <p:cNvSpPr>
            <a:spLocks noGrp="1"/>
          </p:cNvSpPr>
          <p:nvPr>
            <p:ph type="sldNum" sz="quarter" idx="5"/>
          </p:nvPr>
        </p:nvSpPr>
        <p:spPr/>
        <p:txBody>
          <a:bodyPr/>
          <a:lstStyle/>
          <a:p>
            <a:fld id="{36831087-5014-FA48-8CE3-EB31AFD7D33A}" type="slidenum">
              <a:rPr lang="es-MX" smtClean="0"/>
              <a:t>30</a:t>
            </a:fld>
            <a:endParaRPr lang="es-MX"/>
          </a:p>
        </p:txBody>
      </p:sp>
    </p:spTree>
    <p:extLst>
      <p:ext uri="{BB962C8B-B14F-4D97-AF65-F5344CB8AC3E}">
        <p14:creationId xmlns:p14="http://schemas.microsoft.com/office/powerpoint/2010/main" val="8921371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126</a:t>
            </a:fld>
            <a:endParaRPr lang="es-MX"/>
          </a:p>
        </p:txBody>
      </p:sp>
    </p:spTree>
    <p:extLst>
      <p:ext uri="{BB962C8B-B14F-4D97-AF65-F5344CB8AC3E}">
        <p14:creationId xmlns:p14="http://schemas.microsoft.com/office/powerpoint/2010/main" val="32240168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Dan</a:t>
            </a:r>
          </a:p>
          <a:p>
            <a:endParaRPr lang="es-MX"/>
          </a:p>
          <a:p>
            <a:endParaRPr lang="es-MX"/>
          </a:p>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127</a:t>
            </a:fld>
            <a:endParaRPr lang="es-MX"/>
          </a:p>
        </p:txBody>
      </p:sp>
    </p:spTree>
    <p:extLst>
      <p:ext uri="{BB962C8B-B14F-4D97-AF65-F5344CB8AC3E}">
        <p14:creationId xmlns:p14="http://schemas.microsoft.com/office/powerpoint/2010/main" val="40837739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128</a:t>
            </a:fld>
            <a:endParaRPr lang="es-MX"/>
          </a:p>
        </p:txBody>
      </p:sp>
    </p:spTree>
    <p:extLst>
      <p:ext uri="{BB962C8B-B14F-4D97-AF65-F5344CB8AC3E}">
        <p14:creationId xmlns:p14="http://schemas.microsoft.com/office/powerpoint/2010/main" val="4703047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129</a:t>
            </a:fld>
            <a:endParaRPr lang="es-MX"/>
          </a:p>
        </p:txBody>
      </p:sp>
    </p:spTree>
    <p:extLst>
      <p:ext uri="{BB962C8B-B14F-4D97-AF65-F5344CB8AC3E}">
        <p14:creationId xmlns:p14="http://schemas.microsoft.com/office/powerpoint/2010/main" val="3727572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130</a:t>
            </a:fld>
            <a:endParaRPr lang="es-MX"/>
          </a:p>
        </p:txBody>
      </p:sp>
    </p:spTree>
    <p:extLst>
      <p:ext uri="{BB962C8B-B14F-4D97-AF65-F5344CB8AC3E}">
        <p14:creationId xmlns:p14="http://schemas.microsoft.com/office/powerpoint/2010/main" val="12158372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131</a:t>
            </a:fld>
            <a:endParaRPr lang="es-MX"/>
          </a:p>
        </p:txBody>
      </p:sp>
    </p:spTree>
    <p:extLst>
      <p:ext uri="{BB962C8B-B14F-4D97-AF65-F5344CB8AC3E}">
        <p14:creationId xmlns:p14="http://schemas.microsoft.com/office/powerpoint/2010/main" val="25674239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132</a:t>
            </a:fld>
            <a:endParaRPr lang="es-MX"/>
          </a:p>
        </p:txBody>
      </p:sp>
    </p:spTree>
    <p:extLst>
      <p:ext uri="{BB962C8B-B14F-4D97-AF65-F5344CB8AC3E}">
        <p14:creationId xmlns:p14="http://schemas.microsoft.com/office/powerpoint/2010/main" val="10658595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133</a:t>
            </a:fld>
            <a:endParaRPr lang="es-MX"/>
          </a:p>
        </p:txBody>
      </p:sp>
    </p:spTree>
    <p:extLst>
      <p:ext uri="{BB962C8B-B14F-4D97-AF65-F5344CB8AC3E}">
        <p14:creationId xmlns:p14="http://schemas.microsoft.com/office/powerpoint/2010/main" val="37796857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134</a:t>
            </a:fld>
            <a:endParaRPr lang="es-MX"/>
          </a:p>
        </p:txBody>
      </p:sp>
    </p:spTree>
    <p:extLst>
      <p:ext uri="{BB962C8B-B14F-4D97-AF65-F5344CB8AC3E}">
        <p14:creationId xmlns:p14="http://schemas.microsoft.com/office/powerpoint/2010/main" val="229891128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135</a:t>
            </a:fld>
            <a:endParaRPr lang="es-MX"/>
          </a:p>
        </p:txBody>
      </p:sp>
    </p:spTree>
    <p:extLst>
      <p:ext uri="{BB962C8B-B14F-4D97-AF65-F5344CB8AC3E}">
        <p14:creationId xmlns:p14="http://schemas.microsoft.com/office/powerpoint/2010/main" val="4217775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Slide Number Placeholder 3"/>
          <p:cNvSpPr>
            <a:spLocks noGrp="1"/>
          </p:cNvSpPr>
          <p:nvPr>
            <p:ph type="sldNum" sz="quarter" idx="5"/>
          </p:nvPr>
        </p:nvSpPr>
        <p:spPr/>
        <p:txBody>
          <a:bodyPr/>
          <a:lstStyle/>
          <a:p>
            <a:fld id="{36831087-5014-FA48-8CE3-EB31AFD7D33A}" type="slidenum">
              <a:rPr lang="es-MX" smtClean="0"/>
              <a:t>31</a:t>
            </a:fld>
            <a:endParaRPr lang="es-MX"/>
          </a:p>
        </p:txBody>
      </p:sp>
    </p:spTree>
    <p:extLst>
      <p:ext uri="{BB962C8B-B14F-4D97-AF65-F5344CB8AC3E}">
        <p14:creationId xmlns:p14="http://schemas.microsoft.com/office/powerpoint/2010/main" val="8452709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136</a:t>
            </a:fld>
            <a:endParaRPr lang="es-MX"/>
          </a:p>
        </p:txBody>
      </p:sp>
    </p:spTree>
    <p:extLst>
      <p:ext uri="{BB962C8B-B14F-4D97-AF65-F5344CB8AC3E}">
        <p14:creationId xmlns:p14="http://schemas.microsoft.com/office/powerpoint/2010/main" val="13965902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137</a:t>
            </a:fld>
            <a:endParaRPr lang="es-MX"/>
          </a:p>
        </p:txBody>
      </p:sp>
    </p:spTree>
    <p:extLst>
      <p:ext uri="{BB962C8B-B14F-4D97-AF65-F5344CB8AC3E}">
        <p14:creationId xmlns:p14="http://schemas.microsoft.com/office/powerpoint/2010/main" val="3176112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138</a:t>
            </a:fld>
            <a:endParaRPr lang="es-MX"/>
          </a:p>
        </p:txBody>
      </p:sp>
    </p:spTree>
    <p:extLst>
      <p:ext uri="{BB962C8B-B14F-4D97-AF65-F5344CB8AC3E}">
        <p14:creationId xmlns:p14="http://schemas.microsoft.com/office/powerpoint/2010/main" val="22253256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139</a:t>
            </a:fld>
            <a:endParaRPr lang="es-MX"/>
          </a:p>
        </p:txBody>
      </p:sp>
    </p:spTree>
    <p:extLst>
      <p:ext uri="{BB962C8B-B14F-4D97-AF65-F5344CB8AC3E}">
        <p14:creationId xmlns:p14="http://schemas.microsoft.com/office/powerpoint/2010/main" val="13894323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140</a:t>
            </a:fld>
            <a:endParaRPr lang="es-MX"/>
          </a:p>
        </p:txBody>
      </p:sp>
    </p:spTree>
    <p:extLst>
      <p:ext uri="{BB962C8B-B14F-4D97-AF65-F5344CB8AC3E}">
        <p14:creationId xmlns:p14="http://schemas.microsoft.com/office/powerpoint/2010/main" val="35971744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141</a:t>
            </a:fld>
            <a:endParaRPr lang="es-MX"/>
          </a:p>
        </p:txBody>
      </p:sp>
    </p:spTree>
    <p:extLst>
      <p:ext uri="{BB962C8B-B14F-4D97-AF65-F5344CB8AC3E}">
        <p14:creationId xmlns:p14="http://schemas.microsoft.com/office/powerpoint/2010/main" val="40793832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142</a:t>
            </a:fld>
            <a:endParaRPr lang="es-MX"/>
          </a:p>
        </p:txBody>
      </p:sp>
    </p:spTree>
    <p:extLst>
      <p:ext uri="{BB962C8B-B14F-4D97-AF65-F5344CB8AC3E}">
        <p14:creationId xmlns:p14="http://schemas.microsoft.com/office/powerpoint/2010/main" val="850266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143</a:t>
            </a:fld>
            <a:endParaRPr lang="es-MX"/>
          </a:p>
        </p:txBody>
      </p:sp>
    </p:spTree>
    <p:extLst>
      <p:ext uri="{BB962C8B-B14F-4D97-AF65-F5344CB8AC3E}">
        <p14:creationId xmlns:p14="http://schemas.microsoft.com/office/powerpoint/2010/main" val="1742359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144</a:t>
            </a:fld>
            <a:endParaRPr lang="es-MX"/>
          </a:p>
        </p:txBody>
      </p:sp>
    </p:spTree>
    <p:extLst>
      <p:ext uri="{BB962C8B-B14F-4D97-AF65-F5344CB8AC3E}">
        <p14:creationId xmlns:p14="http://schemas.microsoft.com/office/powerpoint/2010/main" val="21524647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D3BFEF2-0BF7-43D9-B447-1C83E6493B33}" type="slidenum">
              <a:rPr lang="es-MX" smtClean="0"/>
              <a:t>145</a:t>
            </a:fld>
            <a:endParaRPr lang="es-MX"/>
          </a:p>
        </p:txBody>
      </p:sp>
    </p:spTree>
    <p:extLst>
      <p:ext uri="{BB962C8B-B14F-4D97-AF65-F5344CB8AC3E}">
        <p14:creationId xmlns:p14="http://schemas.microsoft.com/office/powerpoint/2010/main" val="1196175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C4A1E5F3-A179-4091-8A99-91C73B4D957C}" type="datetimeFigureOut">
              <a:rPr lang="es-MX" smtClean="0"/>
              <a:t>02/12/2022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77B087D-5B95-40D5-B667-5F9026E5B64C}" type="slidenum">
              <a:rPr lang="es-MX" smtClean="0"/>
              <a:t>‹#›</a:t>
            </a:fld>
            <a:endParaRPr lang="es-MX"/>
          </a:p>
        </p:txBody>
      </p:sp>
    </p:spTree>
    <p:extLst>
      <p:ext uri="{BB962C8B-B14F-4D97-AF65-F5344CB8AC3E}">
        <p14:creationId xmlns:p14="http://schemas.microsoft.com/office/powerpoint/2010/main" val="1193776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4A1E5F3-A179-4091-8A99-91C73B4D957C}" type="datetimeFigureOut">
              <a:rPr lang="es-MX" smtClean="0"/>
              <a:t>02/12/2022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77B087D-5B95-40D5-B667-5F9026E5B64C}" type="slidenum">
              <a:rPr lang="es-MX" smtClean="0"/>
              <a:t>‹#›</a:t>
            </a:fld>
            <a:endParaRPr lang="es-MX"/>
          </a:p>
        </p:txBody>
      </p:sp>
    </p:spTree>
    <p:extLst>
      <p:ext uri="{BB962C8B-B14F-4D97-AF65-F5344CB8AC3E}">
        <p14:creationId xmlns:p14="http://schemas.microsoft.com/office/powerpoint/2010/main" val="2775948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4A1E5F3-A179-4091-8A99-91C73B4D957C}" type="datetimeFigureOut">
              <a:rPr lang="es-MX" smtClean="0"/>
              <a:t>02/12/2022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77B087D-5B95-40D5-B667-5F9026E5B64C}" type="slidenum">
              <a:rPr lang="es-MX" smtClean="0"/>
              <a:t>‹#›</a:t>
            </a:fld>
            <a:endParaRPr lang="es-MX"/>
          </a:p>
        </p:txBody>
      </p:sp>
    </p:spTree>
    <p:extLst>
      <p:ext uri="{BB962C8B-B14F-4D97-AF65-F5344CB8AC3E}">
        <p14:creationId xmlns:p14="http://schemas.microsoft.com/office/powerpoint/2010/main" val="3480862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MX"/>
          </a:p>
        </p:txBody>
      </p:sp>
      <p:sp>
        <p:nvSpPr>
          <p:cNvPr id="4" name="Marcador de fecha 3"/>
          <p:cNvSpPr>
            <a:spLocks noGrp="1"/>
          </p:cNvSpPr>
          <p:nvPr>
            <p:ph type="dt" sz="half" idx="10"/>
          </p:nvPr>
        </p:nvSpPr>
        <p:spPr/>
        <p:txBody>
          <a:bodyPr/>
          <a:lstStyle/>
          <a:p>
            <a:fld id="{A11CD0DC-13CC-47C8-8BED-147D24D338EC}" type="datetimeFigureOut">
              <a:rPr lang="es-MX" smtClean="0"/>
              <a:t>02/12/2022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B22BB6B6-6A2E-483D-9FCC-6512817547B5}" type="slidenum">
              <a:rPr lang="es-MX" smtClean="0"/>
              <a:t>‹#›</a:t>
            </a:fld>
            <a:endParaRPr lang="es-MX"/>
          </a:p>
        </p:txBody>
      </p:sp>
    </p:spTree>
    <p:extLst>
      <p:ext uri="{BB962C8B-B14F-4D97-AF65-F5344CB8AC3E}">
        <p14:creationId xmlns:p14="http://schemas.microsoft.com/office/powerpoint/2010/main" val="2915326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A11CD0DC-13CC-47C8-8BED-147D24D338EC}" type="datetimeFigureOut">
              <a:rPr lang="es-MX" smtClean="0"/>
              <a:t>02/12/2022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B22BB6B6-6A2E-483D-9FCC-6512817547B5}" type="slidenum">
              <a:rPr lang="es-MX" smtClean="0"/>
              <a:t>‹#›</a:t>
            </a:fld>
            <a:endParaRPr lang="es-MX"/>
          </a:p>
        </p:txBody>
      </p:sp>
    </p:spTree>
    <p:extLst>
      <p:ext uri="{BB962C8B-B14F-4D97-AF65-F5344CB8AC3E}">
        <p14:creationId xmlns:p14="http://schemas.microsoft.com/office/powerpoint/2010/main" val="1252153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A11CD0DC-13CC-47C8-8BED-147D24D338EC}" type="datetimeFigureOut">
              <a:rPr lang="es-MX" smtClean="0"/>
              <a:t>02/12/2022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B22BB6B6-6A2E-483D-9FCC-6512817547B5}" type="slidenum">
              <a:rPr lang="es-MX" smtClean="0"/>
              <a:t>‹#›</a:t>
            </a:fld>
            <a:endParaRPr lang="es-MX"/>
          </a:p>
        </p:txBody>
      </p:sp>
    </p:spTree>
    <p:extLst>
      <p:ext uri="{BB962C8B-B14F-4D97-AF65-F5344CB8AC3E}">
        <p14:creationId xmlns:p14="http://schemas.microsoft.com/office/powerpoint/2010/main" val="13336060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628650" y="1825625"/>
            <a:ext cx="386715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4648200" y="1825625"/>
            <a:ext cx="386715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A11CD0DC-13CC-47C8-8BED-147D24D338EC}" type="datetimeFigureOut">
              <a:rPr lang="es-MX" smtClean="0"/>
              <a:t>02/12/2022</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B22BB6B6-6A2E-483D-9FCC-6512817547B5}" type="slidenum">
              <a:rPr lang="es-MX" smtClean="0"/>
              <a:t>‹#›</a:t>
            </a:fld>
            <a:endParaRPr lang="es-MX"/>
          </a:p>
        </p:txBody>
      </p:sp>
    </p:spTree>
    <p:extLst>
      <p:ext uri="{BB962C8B-B14F-4D97-AF65-F5344CB8AC3E}">
        <p14:creationId xmlns:p14="http://schemas.microsoft.com/office/powerpoint/2010/main" val="1270457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A11CD0DC-13CC-47C8-8BED-147D24D338EC}" type="datetimeFigureOut">
              <a:rPr lang="es-MX" smtClean="0"/>
              <a:t>02/12/2022</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B22BB6B6-6A2E-483D-9FCC-6512817547B5}" type="slidenum">
              <a:rPr lang="es-MX" smtClean="0"/>
              <a:t>‹#›</a:t>
            </a:fld>
            <a:endParaRPr lang="es-MX"/>
          </a:p>
        </p:txBody>
      </p:sp>
    </p:spTree>
    <p:extLst>
      <p:ext uri="{BB962C8B-B14F-4D97-AF65-F5344CB8AC3E}">
        <p14:creationId xmlns:p14="http://schemas.microsoft.com/office/powerpoint/2010/main" val="2814700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A11CD0DC-13CC-47C8-8BED-147D24D338EC}" type="datetimeFigureOut">
              <a:rPr lang="es-MX" smtClean="0"/>
              <a:t>02/12/2022</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B22BB6B6-6A2E-483D-9FCC-6512817547B5}" type="slidenum">
              <a:rPr lang="es-MX" smtClean="0"/>
              <a:t>‹#›</a:t>
            </a:fld>
            <a:endParaRPr lang="es-MX"/>
          </a:p>
        </p:txBody>
      </p:sp>
    </p:spTree>
    <p:extLst>
      <p:ext uri="{BB962C8B-B14F-4D97-AF65-F5344CB8AC3E}">
        <p14:creationId xmlns:p14="http://schemas.microsoft.com/office/powerpoint/2010/main" val="18467318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A11CD0DC-13CC-47C8-8BED-147D24D338EC}" type="datetimeFigureOut">
              <a:rPr lang="es-MX" smtClean="0"/>
              <a:t>02/12/2022</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B22BB6B6-6A2E-483D-9FCC-6512817547B5}" type="slidenum">
              <a:rPr lang="es-MX" smtClean="0"/>
              <a:t>‹#›</a:t>
            </a:fld>
            <a:endParaRPr lang="es-MX"/>
          </a:p>
        </p:txBody>
      </p:sp>
    </p:spTree>
    <p:extLst>
      <p:ext uri="{BB962C8B-B14F-4D97-AF65-F5344CB8AC3E}">
        <p14:creationId xmlns:p14="http://schemas.microsoft.com/office/powerpoint/2010/main" val="35247774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A11CD0DC-13CC-47C8-8BED-147D24D338EC}" type="datetimeFigureOut">
              <a:rPr lang="es-MX" smtClean="0"/>
              <a:t>02/12/2022</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B22BB6B6-6A2E-483D-9FCC-6512817547B5}" type="slidenum">
              <a:rPr lang="es-MX" smtClean="0"/>
              <a:t>‹#›</a:t>
            </a:fld>
            <a:endParaRPr lang="es-MX"/>
          </a:p>
        </p:txBody>
      </p:sp>
    </p:spTree>
    <p:extLst>
      <p:ext uri="{BB962C8B-B14F-4D97-AF65-F5344CB8AC3E}">
        <p14:creationId xmlns:p14="http://schemas.microsoft.com/office/powerpoint/2010/main" val="750600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4A1E5F3-A179-4091-8A99-91C73B4D957C}" type="datetimeFigureOut">
              <a:rPr lang="es-MX" smtClean="0"/>
              <a:t>02/12/2022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77B087D-5B95-40D5-B667-5F9026E5B64C}" type="slidenum">
              <a:rPr lang="es-MX" smtClean="0"/>
              <a:t>‹#›</a:t>
            </a:fld>
            <a:endParaRPr lang="es-MX"/>
          </a:p>
        </p:txBody>
      </p:sp>
    </p:spTree>
    <p:extLst>
      <p:ext uri="{BB962C8B-B14F-4D97-AF65-F5344CB8AC3E}">
        <p14:creationId xmlns:p14="http://schemas.microsoft.com/office/powerpoint/2010/main" val="3693419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A11CD0DC-13CC-47C8-8BED-147D24D338EC}" type="datetimeFigureOut">
              <a:rPr lang="es-MX" smtClean="0"/>
              <a:t>02/12/2022</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B22BB6B6-6A2E-483D-9FCC-6512817547B5}" type="slidenum">
              <a:rPr lang="es-MX" smtClean="0"/>
              <a:t>‹#›</a:t>
            </a:fld>
            <a:endParaRPr lang="es-MX"/>
          </a:p>
        </p:txBody>
      </p:sp>
    </p:spTree>
    <p:extLst>
      <p:ext uri="{BB962C8B-B14F-4D97-AF65-F5344CB8AC3E}">
        <p14:creationId xmlns:p14="http://schemas.microsoft.com/office/powerpoint/2010/main" val="2569826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A11CD0DC-13CC-47C8-8BED-147D24D338EC}" type="datetimeFigureOut">
              <a:rPr lang="es-MX" smtClean="0"/>
              <a:t>02/12/2022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B22BB6B6-6A2E-483D-9FCC-6512817547B5}" type="slidenum">
              <a:rPr lang="es-MX" smtClean="0"/>
              <a:t>‹#›</a:t>
            </a:fld>
            <a:endParaRPr lang="es-MX"/>
          </a:p>
        </p:txBody>
      </p:sp>
    </p:spTree>
    <p:extLst>
      <p:ext uri="{BB962C8B-B14F-4D97-AF65-F5344CB8AC3E}">
        <p14:creationId xmlns:p14="http://schemas.microsoft.com/office/powerpoint/2010/main" val="19579587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628650" y="365125"/>
            <a:ext cx="57626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A11CD0DC-13CC-47C8-8BED-147D24D338EC}" type="datetimeFigureOut">
              <a:rPr lang="es-MX" smtClean="0"/>
              <a:t>02/12/2022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B22BB6B6-6A2E-483D-9FCC-6512817547B5}" type="slidenum">
              <a:rPr lang="es-MX" smtClean="0"/>
              <a:t>‹#›</a:t>
            </a:fld>
            <a:endParaRPr lang="es-MX"/>
          </a:p>
        </p:txBody>
      </p:sp>
    </p:spTree>
    <p:extLst>
      <p:ext uri="{BB962C8B-B14F-4D97-AF65-F5344CB8AC3E}">
        <p14:creationId xmlns:p14="http://schemas.microsoft.com/office/powerpoint/2010/main" val="7954653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A11CD0DC-13CC-47C8-8BED-147D24D338EC}" type="datetimeFigureOut">
              <a:rPr lang="es-MX" smtClean="0"/>
              <a:t>02/12/2022</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B22BB6B6-6A2E-483D-9FCC-6512817547B5}" type="slidenum">
              <a:rPr lang="es-MX" smtClean="0"/>
              <a:t>‹#›</a:t>
            </a:fld>
            <a:endParaRPr lang="es-MX"/>
          </a:p>
        </p:txBody>
      </p:sp>
    </p:spTree>
    <p:extLst>
      <p:ext uri="{BB962C8B-B14F-4D97-AF65-F5344CB8AC3E}">
        <p14:creationId xmlns:p14="http://schemas.microsoft.com/office/powerpoint/2010/main" val="3688270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MX"/>
          </a:p>
        </p:txBody>
      </p:sp>
      <p:sp>
        <p:nvSpPr>
          <p:cNvPr id="4" name="Marcador de fecha 3"/>
          <p:cNvSpPr>
            <a:spLocks noGrp="1"/>
          </p:cNvSpPr>
          <p:nvPr>
            <p:ph type="dt" sz="half" idx="10"/>
          </p:nvPr>
        </p:nvSpPr>
        <p:spPr/>
        <p:txBody>
          <a:bodyPr/>
          <a:lstStyle/>
          <a:p>
            <a:fld id="{C6044EA6-0E1B-4C4C-872C-3244050151B1}" type="datetimeFigureOut">
              <a:rPr lang="es-MX" smtClean="0"/>
              <a:t>02/12/2022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28E7178E-209E-4801-B65E-12AEB68FA7D7}" type="slidenum">
              <a:rPr lang="es-MX" smtClean="0"/>
              <a:t>‹#›</a:t>
            </a:fld>
            <a:endParaRPr lang="es-MX"/>
          </a:p>
        </p:txBody>
      </p:sp>
    </p:spTree>
    <p:extLst>
      <p:ext uri="{BB962C8B-B14F-4D97-AF65-F5344CB8AC3E}">
        <p14:creationId xmlns:p14="http://schemas.microsoft.com/office/powerpoint/2010/main" val="34310194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C6044EA6-0E1B-4C4C-872C-3244050151B1}" type="datetimeFigureOut">
              <a:rPr lang="es-MX" smtClean="0"/>
              <a:t>02/12/2022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28E7178E-209E-4801-B65E-12AEB68FA7D7}" type="slidenum">
              <a:rPr lang="es-MX" smtClean="0"/>
              <a:t>‹#›</a:t>
            </a:fld>
            <a:endParaRPr lang="es-MX"/>
          </a:p>
        </p:txBody>
      </p:sp>
    </p:spTree>
    <p:extLst>
      <p:ext uri="{BB962C8B-B14F-4D97-AF65-F5344CB8AC3E}">
        <p14:creationId xmlns:p14="http://schemas.microsoft.com/office/powerpoint/2010/main" val="40432731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6044EA6-0E1B-4C4C-872C-3244050151B1}" type="datetimeFigureOut">
              <a:rPr lang="es-MX" smtClean="0"/>
              <a:t>02/12/2022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28E7178E-209E-4801-B65E-12AEB68FA7D7}" type="slidenum">
              <a:rPr lang="es-MX" smtClean="0"/>
              <a:t>‹#›</a:t>
            </a:fld>
            <a:endParaRPr lang="es-MX"/>
          </a:p>
        </p:txBody>
      </p:sp>
    </p:spTree>
    <p:extLst>
      <p:ext uri="{BB962C8B-B14F-4D97-AF65-F5344CB8AC3E}">
        <p14:creationId xmlns:p14="http://schemas.microsoft.com/office/powerpoint/2010/main" val="15062924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628650" y="1825625"/>
            <a:ext cx="386715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4648200" y="1825625"/>
            <a:ext cx="386715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C6044EA6-0E1B-4C4C-872C-3244050151B1}" type="datetimeFigureOut">
              <a:rPr lang="es-MX" smtClean="0"/>
              <a:t>02/12/2022</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28E7178E-209E-4801-B65E-12AEB68FA7D7}" type="slidenum">
              <a:rPr lang="es-MX" smtClean="0"/>
              <a:t>‹#›</a:t>
            </a:fld>
            <a:endParaRPr lang="es-MX"/>
          </a:p>
        </p:txBody>
      </p:sp>
    </p:spTree>
    <p:extLst>
      <p:ext uri="{BB962C8B-B14F-4D97-AF65-F5344CB8AC3E}">
        <p14:creationId xmlns:p14="http://schemas.microsoft.com/office/powerpoint/2010/main" val="37391030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C6044EA6-0E1B-4C4C-872C-3244050151B1}" type="datetimeFigureOut">
              <a:rPr lang="es-MX" smtClean="0"/>
              <a:t>02/12/2022</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28E7178E-209E-4801-B65E-12AEB68FA7D7}" type="slidenum">
              <a:rPr lang="es-MX" smtClean="0"/>
              <a:t>‹#›</a:t>
            </a:fld>
            <a:endParaRPr lang="es-MX"/>
          </a:p>
        </p:txBody>
      </p:sp>
    </p:spTree>
    <p:extLst>
      <p:ext uri="{BB962C8B-B14F-4D97-AF65-F5344CB8AC3E}">
        <p14:creationId xmlns:p14="http://schemas.microsoft.com/office/powerpoint/2010/main" val="32761234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C6044EA6-0E1B-4C4C-872C-3244050151B1}" type="datetimeFigureOut">
              <a:rPr lang="es-MX" smtClean="0"/>
              <a:t>02/12/2022</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28E7178E-209E-4801-B65E-12AEB68FA7D7}" type="slidenum">
              <a:rPr lang="es-MX" smtClean="0"/>
              <a:t>‹#›</a:t>
            </a:fld>
            <a:endParaRPr lang="es-MX"/>
          </a:p>
        </p:txBody>
      </p:sp>
    </p:spTree>
    <p:extLst>
      <p:ext uri="{BB962C8B-B14F-4D97-AF65-F5344CB8AC3E}">
        <p14:creationId xmlns:p14="http://schemas.microsoft.com/office/powerpoint/2010/main" val="375024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C4A1E5F3-A179-4091-8A99-91C73B4D957C}" type="datetimeFigureOut">
              <a:rPr lang="es-MX" smtClean="0"/>
              <a:t>02/12/2022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77B087D-5B95-40D5-B667-5F9026E5B64C}" type="slidenum">
              <a:rPr lang="es-MX" smtClean="0"/>
              <a:t>‹#›</a:t>
            </a:fld>
            <a:endParaRPr lang="es-MX"/>
          </a:p>
        </p:txBody>
      </p:sp>
    </p:spTree>
    <p:extLst>
      <p:ext uri="{BB962C8B-B14F-4D97-AF65-F5344CB8AC3E}">
        <p14:creationId xmlns:p14="http://schemas.microsoft.com/office/powerpoint/2010/main" val="11388816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6044EA6-0E1B-4C4C-872C-3244050151B1}" type="datetimeFigureOut">
              <a:rPr lang="es-MX" smtClean="0"/>
              <a:t>02/12/2022</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28E7178E-209E-4801-B65E-12AEB68FA7D7}" type="slidenum">
              <a:rPr lang="es-MX" smtClean="0"/>
              <a:t>‹#›</a:t>
            </a:fld>
            <a:endParaRPr lang="es-MX"/>
          </a:p>
        </p:txBody>
      </p:sp>
    </p:spTree>
    <p:extLst>
      <p:ext uri="{BB962C8B-B14F-4D97-AF65-F5344CB8AC3E}">
        <p14:creationId xmlns:p14="http://schemas.microsoft.com/office/powerpoint/2010/main" val="26145663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6044EA6-0E1B-4C4C-872C-3244050151B1}" type="datetimeFigureOut">
              <a:rPr lang="es-MX" smtClean="0"/>
              <a:t>02/12/2022</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28E7178E-209E-4801-B65E-12AEB68FA7D7}" type="slidenum">
              <a:rPr lang="es-MX" smtClean="0"/>
              <a:t>‹#›</a:t>
            </a:fld>
            <a:endParaRPr lang="es-MX"/>
          </a:p>
        </p:txBody>
      </p:sp>
    </p:spTree>
    <p:extLst>
      <p:ext uri="{BB962C8B-B14F-4D97-AF65-F5344CB8AC3E}">
        <p14:creationId xmlns:p14="http://schemas.microsoft.com/office/powerpoint/2010/main" val="30525601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6044EA6-0E1B-4C4C-872C-3244050151B1}" type="datetimeFigureOut">
              <a:rPr lang="es-MX" smtClean="0"/>
              <a:t>02/12/2022</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28E7178E-209E-4801-B65E-12AEB68FA7D7}" type="slidenum">
              <a:rPr lang="es-MX" smtClean="0"/>
              <a:t>‹#›</a:t>
            </a:fld>
            <a:endParaRPr lang="es-MX"/>
          </a:p>
        </p:txBody>
      </p:sp>
    </p:spTree>
    <p:extLst>
      <p:ext uri="{BB962C8B-B14F-4D97-AF65-F5344CB8AC3E}">
        <p14:creationId xmlns:p14="http://schemas.microsoft.com/office/powerpoint/2010/main" val="22277509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C6044EA6-0E1B-4C4C-872C-3244050151B1}" type="datetimeFigureOut">
              <a:rPr lang="es-MX" smtClean="0"/>
              <a:t>02/12/2022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28E7178E-209E-4801-B65E-12AEB68FA7D7}" type="slidenum">
              <a:rPr lang="es-MX" smtClean="0"/>
              <a:t>‹#›</a:t>
            </a:fld>
            <a:endParaRPr lang="es-MX"/>
          </a:p>
        </p:txBody>
      </p:sp>
    </p:spTree>
    <p:extLst>
      <p:ext uri="{BB962C8B-B14F-4D97-AF65-F5344CB8AC3E}">
        <p14:creationId xmlns:p14="http://schemas.microsoft.com/office/powerpoint/2010/main" val="28053461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628650" y="365125"/>
            <a:ext cx="57626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C6044EA6-0E1B-4C4C-872C-3244050151B1}" type="datetimeFigureOut">
              <a:rPr lang="es-MX" smtClean="0"/>
              <a:t>02/12/2022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28E7178E-209E-4801-B65E-12AEB68FA7D7}" type="slidenum">
              <a:rPr lang="es-MX" smtClean="0"/>
              <a:t>‹#›</a:t>
            </a:fld>
            <a:endParaRPr lang="es-MX"/>
          </a:p>
        </p:txBody>
      </p:sp>
    </p:spTree>
    <p:extLst>
      <p:ext uri="{BB962C8B-B14F-4D97-AF65-F5344CB8AC3E}">
        <p14:creationId xmlns:p14="http://schemas.microsoft.com/office/powerpoint/2010/main" val="2750631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C4A1E5F3-A179-4091-8A99-91C73B4D957C}" type="datetimeFigureOut">
              <a:rPr lang="es-MX" smtClean="0"/>
              <a:t>02/12/2022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77B087D-5B95-40D5-B667-5F9026E5B64C}" type="slidenum">
              <a:rPr lang="es-MX" smtClean="0"/>
              <a:t>‹#›</a:t>
            </a:fld>
            <a:endParaRPr lang="es-MX"/>
          </a:p>
        </p:txBody>
      </p:sp>
    </p:spTree>
    <p:extLst>
      <p:ext uri="{BB962C8B-B14F-4D97-AF65-F5344CB8AC3E}">
        <p14:creationId xmlns:p14="http://schemas.microsoft.com/office/powerpoint/2010/main" val="117391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C4A1E5F3-A179-4091-8A99-91C73B4D957C}" type="datetimeFigureOut">
              <a:rPr lang="es-MX" smtClean="0"/>
              <a:t>02/12/2022</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377B087D-5B95-40D5-B667-5F9026E5B64C}" type="slidenum">
              <a:rPr lang="es-MX" smtClean="0"/>
              <a:t>‹#›</a:t>
            </a:fld>
            <a:endParaRPr lang="es-MX"/>
          </a:p>
        </p:txBody>
      </p:sp>
    </p:spTree>
    <p:extLst>
      <p:ext uri="{BB962C8B-B14F-4D97-AF65-F5344CB8AC3E}">
        <p14:creationId xmlns:p14="http://schemas.microsoft.com/office/powerpoint/2010/main" val="418265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C4A1E5F3-A179-4091-8A99-91C73B4D957C}" type="datetimeFigureOut">
              <a:rPr lang="es-MX" smtClean="0"/>
              <a:t>02/12/2022</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377B087D-5B95-40D5-B667-5F9026E5B64C}" type="slidenum">
              <a:rPr lang="es-MX" smtClean="0"/>
              <a:t>‹#›</a:t>
            </a:fld>
            <a:endParaRPr lang="es-MX"/>
          </a:p>
        </p:txBody>
      </p:sp>
    </p:spTree>
    <p:extLst>
      <p:ext uri="{BB962C8B-B14F-4D97-AF65-F5344CB8AC3E}">
        <p14:creationId xmlns:p14="http://schemas.microsoft.com/office/powerpoint/2010/main" val="1959958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A1E5F3-A179-4091-8A99-91C73B4D957C}" type="datetimeFigureOut">
              <a:rPr lang="es-MX" smtClean="0"/>
              <a:t>02/12/2022</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377B087D-5B95-40D5-B667-5F9026E5B64C}" type="slidenum">
              <a:rPr lang="es-MX" smtClean="0"/>
              <a:t>‹#›</a:t>
            </a:fld>
            <a:endParaRPr lang="es-MX"/>
          </a:p>
        </p:txBody>
      </p:sp>
    </p:spTree>
    <p:extLst>
      <p:ext uri="{BB962C8B-B14F-4D97-AF65-F5344CB8AC3E}">
        <p14:creationId xmlns:p14="http://schemas.microsoft.com/office/powerpoint/2010/main" val="2093580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C4A1E5F3-A179-4091-8A99-91C73B4D957C}" type="datetimeFigureOut">
              <a:rPr lang="es-MX" smtClean="0"/>
              <a:t>02/12/2022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77B087D-5B95-40D5-B667-5F9026E5B64C}" type="slidenum">
              <a:rPr lang="es-MX" smtClean="0"/>
              <a:t>‹#›</a:t>
            </a:fld>
            <a:endParaRPr lang="es-MX"/>
          </a:p>
        </p:txBody>
      </p:sp>
    </p:spTree>
    <p:extLst>
      <p:ext uri="{BB962C8B-B14F-4D97-AF65-F5344CB8AC3E}">
        <p14:creationId xmlns:p14="http://schemas.microsoft.com/office/powerpoint/2010/main" val="613255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C4A1E5F3-A179-4091-8A99-91C73B4D957C}" type="datetimeFigureOut">
              <a:rPr lang="es-MX" smtClean="0"/>
              <a:t>02/12/2022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77B087D-5B95-40D5-B667-5F9026E5B64C}" type="slidenum">
              <a:rPr lang="es-MX" smtClean="0"/>
              <a:t>‹#›</a:t>
            </a:fld>
            <a:endParaRPr lang="es-MX"/>
          </a:p>
        </p:txBody>
      </p:sp>
    </p:spTree>
    <p:extLst>
      <p:ext uri="{BB962C8B-B14F-4D97-AF65-F5344CB8AC3E}">
        <p14:creationId xmlns:p14="http://schemas.microsoft.com/office/powerpoint/2010/main" val="2658642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A1E5F3-A179-4091-8A99-91C73B4D957C}" type="datetimeFigureOut">
              <a:rPr lang="es-MX" smtClean="0"/>
              <a:t>02/12/2022</a:t>
            </a:fld>
            <a:endParaRPr lang="es-MX"/>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7B087D-5B95-40D5-B667-5F9026E5B64C}" type="slidenum">
              <a:rPr lang="es-MX" smtClean="0"/>
              <a:t>‹#›</a:t>
            </a:fld>
            <a:endParaRPr lang="es-MX"/>
          </a:p>
        </p:txBody>
      </p:sp>
    </p:spTree>
    <p:extLst>
      <p:ext uri="{BB962C8B-B14F-4D97-AF65-F5344CB8AC3E}">
        <p14:creationId xmlns:p14="http://schemas.microsoft.com/office/powerpoint/2010/main" val="8870868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1CD0DC-13CC-47C8-8BED-147D24D338EC}" type="datetimeFigureOut">
              <a:rPr lang="es-MX" smtClean="0"/>
              <a:t>02/12/2022</a:t>
            </a:fld>
            <a:endParaRPr lang="es-MX"/>
          </a:p>
        </p:txBody>
      </p:sp>
      <p:sp>
        <p:nvSpPr>
          <p:cNvPr id="5" name="Marcador de pie de página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2BB6B6-6A2E-483D-9FCC-6512817547B5}" type="slidenum">
              <a:rPr lang="es-MX" smtClean="0"/>
              <a:t>‹#›</a:t>
            </a:fld>
            <a:endParaRPr lang="es-MX"/>
          </a:p>
        </p:txBody>
      </p:sp>
    </p:spTree>
    <p:extLst>
      <p:ext uri="{BB962C8B-B14F-4D97-AF65-F5344CB8AC3E}">
        <p14:creationId xmlns:p14="http://schemas.microsoft.com/office/powerpoint/2010/main" val="17672568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44EA6-0E1B-4C4C-872C-3244050151B1}" type="datetimeFigureOut">
              <a:rPr lang="es-MX" smtClean="0"/>
              <a:t>02/12/2022</a:t>
            </a:fld>
            <a:endParaRPr lang="es-MX"/>
          </a:p>
        </p:txBody>
      </p:sp>
      <p:sp>
        <p:nvSpPr>
          <p:cNvPr id="5" name="Marcador de pie de página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E7178E-209E-4801-B65E-12AEB68FA7D7}" type="slidenum">
              <a:rPr lang="es-MX" smtClean="0"/>
              <a:t>‹#›</a:t>
            </a:fld>
            <a:endParaRPr lang="es-MX"/>
          </a:p>
        </p:txBody>
      </p:sp>
    </p:spTree>
    <p:extLst>
      <p:ext uri="{BB962C8B-B14F-4D97-AF65-F5344CB8AC3E}">
        <p14:creationId xmlns:p14="http://schemas.microsoft.com/office/powerpoint/2010/main" val="29986354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135.png"/></Relationships>
</file>

<file path=ppt/slides/_rels/slide10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143.png"/></Relationships>
</file>

<file path=ppt/slides/_rels/slide10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146.png"/><Relationship Id="rId4" Type="http://schemas.openxmlformats.org/officeDocument/2006/relationships/image" Target="../media/image145.png"/></Relationships>
</file>

<file path=ppt/slides/_rels/slide10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149.png"/><Relationship Id="rId4" Type="http://schemas.openxmlformats.org/officeDocument/2006/relationships/image" Target="../media/image148.png"/></Relationships>
</file>

<file path=ppt/slides/_rels/slide10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image" Target="../media/image156.png"/><Relationship Id="rId4" Type="http://schemas.openxmlformats.org/officeDocument/2006/relationships/image" Target="../media/image155.png"/></Relationships>
</file>

<file path=ppt/slides/_rels/slide11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158.png"/></Relationships>
</file>

<file path=ppt/slides/_rels/slide11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177.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87.xml"/><Relationship Id="rId1" Type="http://schemas.openxmlformats.org/officeDocument/2006/relationships/slideLayout" Target="../slideLayouts/slideLayout6.xml"/><Relationship Id="rId4" Type="http://schemas.openxmlformats.org/officeDocument/2006/relationships/image" Target="../media/image182.png"/></Relationships>
</file>

<file path=ppt/slides/_rels/slide13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187.png"/></Relationships>
</file>

<file path=ppt/slides/_rels/slide13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www.genymotion.com/"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192.png"/></Relationships>
</file>

<file path=ppt/slides/_rels/slide14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196.png"/></Relationships>
</file>

<file path=ppt/slides/_rels/slide14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01.xml"/><Relationship Id="rId1" Type="http://schemas.openxmlformats.org/officeDocument/2006/relationships/slideLayout" Target="../slideLayouts/slideLayout6.xml"/><Relationship Id="rId4" Type="http://schemas.openxmlformats.org/officeDocument/2006/relationships/image" Target="../media/image200.png"/></Relationships>
</file>

<file path=ppt/slides/_rels/slide14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05.xml"/><Relationship Id="rId1" Type="http://schemas.openxmlformats.org/officeDocument/2006/relationships/slideLayout" Target="../slideLayouts/slideLayout6.xml"/><Relationship Id="rId4" Type="http://schemas.openxmlformats.org/officeDocument/2006/relationships/image" Target="../media/image205.png"/></Relationships>
</file>

<file path=ppt/slides/_rels/slide15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09.xml"/><Relationship Id="rId1" Type="http://schemas.openxmlformats.org/officeDocument/2006/relationships/slideLayout" Target="../slideLayouts/slideLayout6.xml"/><Relationship Id="rId4" Type="http://schemas.openxmlformats.org/officeDocument/2006/relationships/image" Target="../media/image210.png"/></Relationships>
</file>

<file path=ppt/slides/_rels/slide15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17.xml"/><Relationship Id="rId1" Type="http://schemas.openxmlformats.org/officeDocument/2006/relationships/slideLayout" Target="../slideLayouts/slideLayout6.xml"/><Relationship Id="rId4" Type="http://schemas.openxmlformats.org/officeDocument/2006/relationships/image" Target="../media/image219.png"/></Relationships>
</file>

<file path=ppt/slides/_rels/slide164.xml.rels><?xml version="1.0" encoding="UTF-8" standalone="yes"?>
<Relationships xmlns="http://schemas.openxmlformats.org/package/2006/relationships"><Relationship Id="rId3" Type="http://schemas.openxmlformats.org/officeDocument/2006/relationships/image" Target="../media/image220.gif"/><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21.xml"/><Relationship Id="rId1" Type="http://schemas.openxmlformats.org/officeDocument/2006/relationships/slideLayout" Target="../slideLayouts/slideLayout6.xml"/><Relationship Id="rId4" Type="http://schemas.openxmlformats.org/officeDocument/2006/relationships/image" Target="../media/image224.png"/></Relationships>
</file>

<file path=ppt/slides/_rels/slide16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6.xml"/><Relationship Id="rId1" Type="http://schemas.openxmlformats.org/officeDocument/2006/relationships/themeOverride" Target="../theme/themeOverride2.xml"/><Relationship Id="rId5" Type="http://schemas.openxmlformats.org/officeDocument/2006/relationships/image" Target="../media/image226.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25.xml"/><Relationship Id="rId1" Type="http://schemas.openxmlformats.org/officeDocument/2006/relationships/slideLayout" Target="../slideLayouts/slideLayout6.xml"/><Relationship Id="rId4" Type="http://schemas.openxmlformats.org/officeDocument/2006/relationships/image" Target="../media/image229.png"/></Relationships>
</file>

<file path=ppt/slides/_rels/slide17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29.xml"/><Relationship Id="rId1" Type="http://schemas.openxmlformats.org/officeDocument/2006/relationships/slideLayout" Target="../slideLayouts/slideLayout6.xml"/><Relationship Id="rId4" Type="http://schemas.openxmlformats.org/officeDocument/2006/relationships/image" Target="../media/image234.png"/></Relationships>
</file>

<file path=ppt/slides/_rels/slide17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33.xml"/><Relationship Id="rId1" Type="http://schemas.openxmlformats.org/officeDocument/2006/relationships/slideLayout" Target="../slideLayouts/slideLayout6.xml"/><Relationship Id="rId4" Type="http://schemas.openxmlformats.org/officeDocument/2006/relationships/image" Target="../media/image238.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37.xml"/><Relationship Id="rId1" Type="http://schemas.openxmlformats.org/officeDocument/2006/relationships/slideLayout" Target="../slideLayouts/slideLayout6.xml"/><Relationship Id="rId4" Type="http://schemas.openxmlformats.org/officeDocument/2006/relationships/image" Target="../media/image243.png"/></Relationships>
</file>

<file path=ppt/slides/_rels/slide18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41.xml"/><Relationship Id="rId1" Type="http://schemas.openxmlformats.org/officeDocument/2006/relationships/slideLayout" Target="../slideLayouts/slideLayout6.xml"/><Relationship Id="rId4" Type="http://schemas.openxmlformats.org/officeDocument/2006/relationships/image" Target="../media/image248.png"/></Relationships>
</file>

<file path=ppt/slides/_rels/slide188.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45.xml"/><Relationship Id="rId1" Type="http://schemas.openxmlformats.org/officeDocument/2006/relationships/slideLayout" Target="../slideLayouts/slideLayout6.xml"/><Relationship Id="rId4" Type="http://schemas.openxmlformats.org/officeDocument/2006/relationships/image" Target="../media/image253.png"/></Relationships>
</file>

<file path=ppt/slides/_rels/slide19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49.xml"/><Relationship Id="rId1" Type="http://schemas.openxmlformats.org/officeDocument/2006/relationships/slideLayout" Target="../slideLayouts/slideLayout6.xml"/><Relationship Id="rId4" Type="http://schemas.openxmlformats.org/officeDocument/2006/relationships/image" Target="../media/image258.png"/></Relationships>
</file>

<file path=ppt/slides/_rels/slide19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53.xml"/><Relationship Id="rId1" Type="http://schemas.openxmlformats.org/officeDocument/2006/relationships/slideLayout" Target="../slideLayouts/slideLayout6.xml"/><Relationship Id="rId4" Type="http://schemas.openxmlformats.org/officeDocument/2006/relationships/image" Target="../media/image2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00.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57.xml"/><Relationship Id="rId1" Type="http://schemas.openxmlformats.org/officeDocument/2006/relationships/slideLayout" Target="../slideLayouts/slideLayout6.xml"/><Relationship Id="rId4" Type="http://schemas.openxmlformats.org/officeDocument/2006/relationships/image" Target="../media/image268.png"/></Relationships>
</file>

<file path=ppt/slides/_rels/slide20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61.xml"/><Relationship Id="rId1" Type="http://schemas.openxmlformats.org/officeDocument/2006/relationships/slideLayout" Target="../slideLayouts/slideLayout6.xml"/><Relationship Id="rId4" Type="http://schemas.openxmlformats.org/officeDocument/2006/relationships/image" Target="../media/image273.png"/></Relationships>
</file>

<file path=ppt/slides/_rels/slide208.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167.xml"/><Relationship Id="rId1" Type="http://schemas.openxmlformats.org/officeDocument/2006/relationships/slideLayout" Target="../slideLayouts/slideLayout6.xml"/><Relationship Id="rId4" Type="http://schemas.openxmlformats.org/officeDocument/2006/relationships/image" Target="../media/image280.png"/></Relationships>
</file>

<file path=ppt/slides/_rels/slide21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70.xml"/><Relationship Id="rId1" Type="http://schemas.openxmlformats.org/officeDocument/2006/relationships/slideLayout" Target="../slideLayouts/slideLayout6.xml"/><Relationship Id="rId5" Type="http://schemas.openxmlformats.org/officeDocument/2006/relationships/hyperlink" Target="https://learn.microsoft.com/en-us/dotnet/standard/base-types/how-to-verify-that-strings-are-in-valid-email-format" TargetMode="External"/><Relationship Id="rId4" Type="http://schemas.openxmlformats.org/officeDocument/2006/relationships/image" Target="../media/image283.png"/></Relationships>
</file>

<file path=ppt/slides/_rels/slide21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74.xml"/><Relationship Id="rId1" Type="http://schemas.openxmlformats.org/officeDocument/2006/relationships/slideLayout" Target="../slideLayouts/slideLayout6.xml"/><Relationship Id="rId4" Type="http://schemas.openxmlformats.org/officeDocument/2006/relationships/image" Target="../media/image288.png"/></Relationships>
</file>

<file path=ppt/slides/_rels/slide22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175.xml"/><Relationship Id="rId1" Type="http://schemas.openxmlformats.org/officeDocument/2006/relationships/slideLayout" Target="../slideLayouts/slideLayout6.xml"/><Relationship Id="rId4" Type="http://schemas.openxmlformats.org/officeDocument/2006/relationships/image" Target="../media/image290.png"/></Relationships>
</file>

<file path=ppt/slides/_rels/slide22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77.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78.xml"/><Relationship Id="rId1" Type="http://schemas.openxmlformats.org/officeDocument/2006/relationships/slideLayout" Target="../slideLayouts/slideLayout6.xml"/><Relationship Id="rId4" Type="http://schemas.openxmlformats.org/officeDocument/2006/relationships/image" Target="../media/image293.png"/></Relationships>
</file>

<file path=ppt/slides/_rels/slide22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179.xml"/><Relationship Id="rId1" Type="http://schemas.openxmlformats.org/officeDocument/2006/relationships/slideLayout" Target="../slideLayouts/slideLayout6.xml"/><Relationship Id="rId5" Type="http://schemas.openxmlformats.org/officeDocument/2006/relationships/image" Target="../media/image296.png"/><Relationship Id="rId4" Type="http://schemas.openxmlformats.org/officeDocument/2006/relationships/image" Target="../media/image295.png"/></Relationships>
</file>

<file path=ppt/slides/_rels/slide226.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80.xml"/><Relationship Id="rId1" Type="http://schemas.openxmlformats.org/officeDocument/2006/relationships/slideLayout" Target="../slideLayouts/slideLayout6.xml"/><Relationship Id="rId4" Type="http://schemas.openxmlformats.org/officeDocument/2006/relationships/image" Target="../media/image298.png"/></Relationships>
</file>

<file path=ppt/slides/_rels/slide22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81.xml"/><Relationship Id="rId1" Type="http://schemas.openxmlformats.org/officeDocument/2006/relationships/slideLayout" Target="../slideLayouts/slideLayout6.xml"/><Relationship Id="rId4" Type="http://schemas.openxmlformats.org/officeDocument/2006/relationships/image" Target="../media/image293.png"/></Relationships>
</file>

<file path=ppt/slides/_rels/slide228.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82.xml"/><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8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184.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85.xml"/><Relationship Id="rId1" Type="http://schemas.openxmlformats.org/officeDocument/2006/relationships/slideLayout" Target="../slideLayouts/slideLayout6.xml"/><Relationship Id="rId4" Type="http://schemas.openxmlformats.org/officeDocument/2006/relationships/image" Target="../media/image303.png"/></Relationships>
</file>

<file path=ppt/slides/_rels/slide232.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186.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187.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190.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191.xml"/><Relationship Id="rId1" Type="http://schemas.openxmlformats.org/officeDocument/2006/relationships/slideLayout" Target="../slideLayouts/slideLayout6.xml"/><Relationship Id="rId5" Type="http://schemas.openxmlformats.org/officeDocument/2006/relationships/image" Target="../media/image309.png"/><Relationship Id="rId4" Type="http://schemas.openxmlformats.org/officeDocument/2006/relationships/image" Target="../media/image308.png"/></Relationships>
</file>

<file path=ppt/slides/_rels/slide23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92.xml"/><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94.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195.xml"/><Relationship Id="rId1" Type="http://schemas.openxmlformats.org/officeDocument/2006/relationships/slideLayout" Target="../slideLayouts/slideLayout6.xml"/><Relationship Id="rId4" Type="http://schemas.openxmlformats.org/officeDocument/2006/relationships/image" Target="../media/image313.png"/></Relationships>
</file>

<file path=ppt/slides/_rels/slide24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96.xml"/><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98.xm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99.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200.xml"/><Relationship Id="rId1" Type="http://schemas.openxmlformats.org/officeDocument/2006/relationships/slideLayout" Target="../slideLayouts/slideLayout6.xml"/><Relationship Id="rId4" Type="http://schemas.openxmlformats.org/officeDocument/2006/relationships/image" Target="../media/image318.jpeg"/></Relationships>
</file>

<file path=ppt/slides/_rels/slide247.xml.rels><?xml version="1.0" encoding="UTF-8" standalone="yes"?>
<Relationships xmlns="http://schemas.openxmlformats.org/package/2006/relationships"><Relationship Id="rId8" Type="http://schemas.openxmlformats.org/officeDocument/2006/relationships/image" Target="../media/image324.png"/><Relationship Id="rId13" Type="http://schemas.openxmlformats.org/officeDocument/2006/relationships/image" Target="../media/image329.png"/><Relationship Id="rId3" Type="http://schemas.openxmlformats.org/officeDocument/2006/relationships/image" Target="../media/image319.png"/><Relationship Id="rId7" Type="http://schemas.openxmlformats.org/officeDocument/2006/relationships/image" Target="../media/image323.png"/><Relationship Id="rId12" Type="http://schemas.openxmlformats.org/officeDocument/2006/relationships/image" Target="../media/image328.png"/><Relationship Id="rId2" Type="http://schemas.openxmlformats.org/officeDocument/2006/relationships/notesSlide" Target="../notesSlides/notesSlide201.xml"/><Relationship Id="rId1" Type="http://schemas.openxmlformats.org/officeDocument/2006/relationships/slideLayout" Target="../slideLayouts/slideLayout6.xml"/><Relationship Id="rId6" Type="http://schemas.openxmlformats.org/officeDocument/2006/relationships/image" Target="../media/image322.png"/><Relationship Id="rId11" Type="http://schemas.openxmlformats.org/officeDocument/2006/relationships/image" Target="../media/image327.png"/><Relationship Id="rId5" Type="http://schemas.openxmlformats.org/officeDocument/2006/relationships/image" Target="../media/image321.png"/><Relationship Id="rId15" Type="http://schemas.openxmlformats.org/officeDocument/2006/relationships/image" Target="../media/image331.svg"/><Relationship Id="rId10" Type="http://schemas.openxmlformats.org/officeDocument/2006/relationships/image" Target="../media/image326.png"/><Relationship Id="rId4" Type="http://schemas.openxmlformats.org/officeDocument/2006/relationships/image" Target="../media/image320.png"/><Relationship Id="rId9" Type="http://schemas.openxmlformats.org/officeDocument/2006/relationships/image" Target="../media/image325.png"/><Relationship Id="rId14" Type="http://schemas.openxmlformats.org/officeDocument/2006/relationships/image" Target="../media/image330.png"/></Relationships>
</file>

<file path=ppt/slides/_rels/slide24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02.xml"/><Relationship Id="rId1" Type="http://schemas.openxmlformats.org/officeDocument/2006/relationships/slideLayout" Target="../slideLayouts/slideLayout6.xml"/><Relationship Id="rId5" Type="http://schemas.openxmlformats.org/officeDocument/2006/relationships/image" Target="../media/image332.png"/><Relationship Id="rId4" Type="http://schemas.openxmlformats.org/officeDocument/2006/relationships/image" Target="../media/image331.svg"/></Relationships>
</file>

<file path=ppt/slides/_rels/slide24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03.xml"/><Relationship Id="rId1" Type="http://schemas.openxmlformats.org/officeDocument/2006/relationships/slideLayout" Target="../slideLayouts/slideLayout6.xml"/><Relationship Id="rId5" Type="http://schemas.openxmlformats.org/officeDocument/2006/relationships/image" Target="../media/image333.png"/><Relationship Id="rId4" Type="http://schemas.openxmlformats.org/officeDocument/2006/relationships/image" Target="../media/image331.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04.xml"/><Relationship Id="rId1" Type="http://schemas.openxmlformats.org/officeDocument/2006/relationships/slideLayout" Target="../slideLayouts/slideLayout6.xml"/><Relationship Id="rId6" Type="http://schemas.openxmlformats.org/officeDocument/2006/relationships/image" Target="../media/image335.png"/><Relationship Id="rId5" Type="http://schemas.openxmlformats.org/officeDocument/2006/relationships/image" Target="../media/image334.png"/><Relationship Id="rId4" Type="http://schemas.openxmlformats.org/officeDocument/2006/relationships/image" Target="../media/image331.svg"/></Relationships>
</file>

<file path=ppt/slides/_rels/slide251.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205.xml"/><Relationship Id="rId1" Type="http://schemas.openxmlformats.org/officeDocument/2006/relationships/slideLayout" Target="../slideLayouts/slideLayout6.xml"/><Relationship Id="rId6" Type="http://schemas.openxmlformats.org/officeDocument/2006/relationships/image" Target="../media/image339.png"/><Relationship Id="rId5" Type="http://schemas.openxmlformats.org/officeDocument/2006/relationships/image" Target="../media/image338.png"/><Relationship Id="rId4" Type="http://schemas.openxmlformats.org/officeDocument/2006/relationships/image" Target="../media/image337.png"/></Relationships>
</file>

<file path=ppt/slides/_rels/slide25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06.xml"/><Relationship Id="rId1" Type="http://schemas.openxmlformats.org/officeDocument/2006/relationships/slideLayout" Target="../slideLayouts/slideLayout6.xml"/><Relationship Id="rId4" Type="http://schemas.openxmlformats.org/officeDocument/2006/relationships/image" Target="../media/image341.gif"/></Relationships>
</file>

<file path=ppt/slides/_rels/slide253.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07.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208.xml"/><Relationship Id="rId1" Type="http://schemas.openxmlformats.org/officeDocument/2006/relationships/slideLayout" Target="../slideLayouts/slideLayout6.xml"/><Relationship Id="rId4" Type="http://schemas.openxmlformats.org/officeDocument/2006/relationships/image" Target="../media/image344.png"/></Relationships>
</file>

<file path=ppt/slides/_rels/slide255.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9.xml"/><Relationship Id="rId1" Type="http://schemas.openxmlformats.org/officeDocument/2006/relationships/slideLayout" Target="../slideLayouts/slideLayout6.xml"/><Relationship Id="rId5" Type="http://schemas.openxmlformats.org/officeDocument/2006/relationships/image" Target="../media/image347.png"/><Relationship Id="rId4" Type="http://schemas.openxmlformats.org/officeDocument/2006/relationships/image" Target="../media/image346.png"/></Relationships>
</file>

<file path=ppt/slides/_rels/slide256.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210.xml"/><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211.xml"/><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12.xml"/><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2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214.xml"/><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215.xml"/><Relationship Id="rId1" Type="http://schemas.openxmlformats.org/officeDocument/2006/relationships/slideLayout" Target="../slideLayouts/slideLayout6.xml"/><Relationship Id="rId5" Type="http://schemas.openxmlformats.org/officeDocument/2006/relationships/image" Target="../media/image355.png"/><Relationship Id="rId4" Type="http://schemas.openxmlformats.org/officeDocument/2006/relationships/image" Target="../media/image354.png"/></Relationships>
</file>

<file path=ppt/slides/_rels/slide262.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16.xml"/><Relationship Id="rId1" Type="http://schemas.openxmlformats.org/officeDocument/2006/relationships/slideLayout" Target="../slideLayouts/slideLayout6.xml"/><Relationship Id="rId4" Type="http://schemas.openxmlformats.org/officeDocument/2006/relationships/image" Target="../media/image356.png"/></Relationships>
</file>

<file path=ppt/slides/_rels/slide263.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17.xml"/><Relationship Id="rId1" Type="http://schemas.openxmlformats.org/officeDocument/2006/relationships/slideLayout" Target="../slideLayouts/slideLayout6.xml"/><Relationship Id="rId5" Type="http://schemas.openxmlformats.org/officeDocument/2006/relationships/image" Target="../media/image358.png"/><Relationship Id="rId4" Type="http://schemas.openxmlformats.org/officeDocument/2006/relationships/image" Target="../media/image357.png"/></Relationships>
</file>

<file path=ppt/slides/_rels/slide264.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18.xml"/><Relationship Id="rId1" Type="http://schemas.openxmlformats.org/officeDocument/2006/relationships/slideLayout" Target="../slideLayouts/slideLayout6.xml"/><Relationship Id="rId4" Type="http://schemas.openxmlformats.org/officeDocument/2006/relationships/image" Target="../media/image359.png"/></Relationships>
</file>

<file path=ppt/slides/_rels/slide265.xml.rels><?xml version="1.0" encoding="UTF-8" standalone="yes"?>
<Relationships xmlns="http://schemas.openxmlformats.org/package/2006/relationships"><Relationship Id="rId3" Type="http://schemas.openxmlformats.org/officeDocument/2006/relationships/hyperlink" Target="https://developer.android.com/guide/topics/permissions/overview" TargetMode="External"/><Relationship Id="rId7" Type="http://schemas.openxmlformats.org/officeDocument/2006/relationships/image" Target="../media/image363.svg"/><Relationship Id="rId2" Type="http://schemas.openxmlformats.org/officeDocument/2006/relationships/notesSlide" Target="../notesSlides/notesSlide219.xml"/><Relationship Id="rId1" Type="http://schemas.openxmlformats.org/officeDocument/2006/relationships/slideLayout" Target="../slideLayouts/slideLayout6.xml"/><Relationship Id="rId6" Type="http://schemas.openxmlformats.org/officeDocument/2006/relationships/image" Target="../media/image362.png"/><Relationship Id="rId5" Type="http://schemas.openxmlformats.org/officeDocument/2006/relationships/image" Target="../media/image361.svg"/><Relationship Id="rId4" Type="http://schemas.openxmlformats.org/officeDocument/2006/relationships/image" Target="../media/image360.png"/></Relationships>
</file>

<file path=ppt/slides/_rels/slide266.xml.rels><?xml version="1.0" encoding="UTF-8" standalone="yes"?>
<Relationships xmlns="http://schemas.openxmlformats.org/package/2006/relationships"><Relationship Id="rId8" Type="http://schemas.openxmlformats.org/officeDocument/2006/relationships/image" Target="../media/image367.png"/><Relationship Id="rId3" Type="http://schemas.openxmlformats.org/officeDocument/2006/relationships/hyperlink" Target="https://developer.apple.com/design/human-interface-guidelines/patterns/accessing-private-data/" TargetMode="External"/><Relationship Id="rId7" Type="http://schemas.openxmlformats.org/officeDocument/2006/relationships/image" Target="../media/image366.svg"/><Relationship Id="rId2" Type="http://schemas.openxmlformats.org/officeDocument/2006/relationships/notesSlide" Target="../notesSlides/notesSlide220.xml"/><Relationship Id="rId1" Type="http://schemas.openxmlformats.org/officeDocument/2006/relationships/slideLayout" Target="../slideLayouts/slideLayout6.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hyperlink" Target="https://developer.apple.com/documentation/uikit/protecting_the_user_s_privacy/requesting_access_to_protected_resources" TargetMode="External"/></Relationships>
</file>

<file path=ppt/slides/_rels/slide267.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1.xml"/><Relationship Id="rId1" Type="http://schemas.openxmlformats.org/officeDocument/2006/relationships/slideLayout" Target="../slideLayouts/slideLayout6.xml"/><Relationship Id="rId6" Type="http://schemas.openxmlformats.org/officeDocument/2006/relationships/image" Target="../media/image369.png"/><Relationship Id="rId5" Type="http://schemas.openxmlformats.org/officeDocument/2006/relationships/hyperlink" Target="https://learn.microsoft.com/en-us/xamarin/essentials/media-picke" TargetMode="External"/><Relationship Id="rId4" Type="http://schemas.openxmlformats.org/officeDocument/2006/relationships/image" Target="../media/image368.png"/></Relationships>
</file>

<file path=ppt/slides/_rels/slide268.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2.xml"/><Relationship Id="rId1" Type="http://schemas.openxmlformats.org/officeDocument/2006/relationships/slideLayout" Target="../slideLayouts/slideLayout6.xml"/><Relationship Id="rId5" Type="http://schemas.openxmlformats.org/officeDocument/2006/relationships/image" Target="../media/image370.png"/><Relationship Id="rId4" Type="http://schemas.openxmlformats.org/officeDocument/2006/relationships/image" Target="../media/image368.png"/></Relationships>
</file>

<file path=ppt/slides/_rels/slide269.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3.xml"/><Relationship Id="rId1" Type="http://schemas.openxmlformats.org/officeDocument/2006/relationships/slideLayout" Target="../slideLayouts/slideLayout6.xml"/><Relationship Id="rId5" Type="http://schemas.openxmlformats.org/officeDocument/2006/relationships/image" Target="../media/image371.png"/><Relationship Id="rId4" Type="http://schemas.openxmlformats.org/officeDocument/2006/relationships/image" Target="../media/image3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8" Type="http://schemas.openxmlformats.org/officeDocument/2006/relationships/image" Target="../media/image375.png"/><Relationship Id="rId3" Type="http://schemas.openxmlformats.org/officeDocument/2006/relationships/image" Target="../media/image322.png"/><Relationship Id="rId7" Type="http://schemas.openxmlformats.org/officeDocument/2006/relationships/image" Target="../media/image374.png"/><Relationship Id="rId2" Type="http://schemas.openxmlformats.org/officeDocument/2006/relationships/notesSlide" Target="../notesSlides/notesSlide224.xml"/><Relationship Id="rId1" Type="http://schemas.openxmlformats.org/officeDocument/2006/relationships/slideLayout" Target="../slideLayouts/slideLayout6.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68.png"/></Relationships>
</file>

<file path=ppt/slides/_rels/slide271.xml.rels><?xml version="1.0" encoding="UTF-8" standalone="yes"?>
<Relationships xmlns="http://schemas.openxmlformats.org/package/2006/relationships"><Relationship Id="rId3" Type="http://schemas.openxmlformats.org/officeDocument/2006/relationships/image" Target="../media/image322.png"/><Relationship Id="rId7" Type="http://schemas.openxmlformats.org/officeDocument/2006/relationships/image" Target="../media/image378.png"/><Relationship Id="rId2" Type="http://schemas.openxmlformats.org/officeDocument/2006/relationships/notesSlide" Target="../notesSlides/notesSlide225.xml"/><Relationship Id="rId1" Type="http://schemas.openxmlformats.org/officeDocument/2006/relationships/slideLayout" Target="../slideLayouts/slideLayout6.xml"/><Relationship Id="rId6" Type="http://schemas.openxmlformats.org/officeDocument/2006/relationships/image" Target="../media/image377.png"/><Relationship Id="rId5" Type="http://schemas.openxmlformats.org/officeDocument/2006/relationships/image" Target="../media/image376.png"/><Relationship Id="rId4" Type="http://schemas.openxmlformats.org/officeDocument/2006/relationships/image" Target="../media/image368.png"/></Relationships>
</file>

<file path=ppt/slides/_rels/slide272.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26.xml"/><Relationship Id="rId1" Type="http://schemas.openxmlformats.org/officeDocument/2006/relationships/slideLayout" Target="../slideLayouts/slideLayout6.xml"/><Relationship Id="rId5" Type="http://schemas.openxmlformats.org/officeDocument/2006/relationships/image" Target="../media/image380.png"/><Relationship Id="rId4" Type="http://schemas.openxmlformats.org/officeDocument/2006/relationships/image" Target="../media/image379.jpeg"/></Relationships>
</file>

<file path=ppt/slides/_rels/slide273.xml.rels><?xml version="1.0" encoding="UTF-8" standalone="yes"?>
<Relationships xmlns="http://schemas.openxmlformats.org/package/2006/relationships"><Relationship Id="rId3" Type="http://schemas.openxmlformats.org/officeDocument/2006/relationships/image" Target="../media/image322.png"/><Relationship Id="rId7" Type="http://schemas.openxmlformats.org/officeDocument/2006/relationships/image" Target="../media/image383.png"/><Relationship Id="rId2" Type="http://schemas.openxmlformats.org/officeDocument/2006/relationships/notesSlide" Target="../notesSlides/notesSlide227.xml"/><Relationship Id="rId1" Type="http://schemas.openxmlformats.org/officeDocument/2006/relationships/slideLayout" Target="../slideLayouts/slideLayout6.xml"/><Relationship Id="rId6" Type="http://schemas.openxmlformats.org/officeDocument/2006/relationships/image" Target="../media/image382.png"/><Relationship Id="rId5" Type="http://schemas.openxmlformats.org/officeDocument/2006/relationships/image" Target="../media/image381.png"/><Relationship Id="rId4" Type="http://schemas.openxmlformats.org/officeDocument/2006/relationships/image" Target="../media/image379.jpeg"/></Relationships>
</file>

<file path=ppt/slides/_rels/slide274.xml.rels><?xml version="1.0" encoding="UTF-8" standalone="yes"?>
<Relationships xmlns="http://schemas.openxmlformats.org/package/2006/relationships"><Relationship Id="rId3" Type="http://schemas.openxmlformats.org/officeDocument/2006/relationships/image" Target="../media/image322.png"/><Relationship Id="rId7" Type="http://schemas.openxmlformats.org/officeDocument/2006/relationships/image" Target="../media/image386.png"/><Relationship Id="rId2" Type="http://schemas.openxmlformats.org/officeDocument/2006/relationships/notesSlide" Target="../notesSlides/notesSlide228.xml"/><Relationship Id="rId1" Type="http://schemas.openxmlformats.org/officeDocument/2006/relationships/slideLayout" Target="../slideLayouts/slideLayout6.xml"/><Relationship Id="rId6" Type="http://schemas.openxmlformats.org/officeDocument/2006/relationships/image" Target="../media/image385.png"/><Relationship Id="rId5" Type="http://schemas.openxmlformats.org/officeDocument/2006/relationships/image" Target="../media/image384.png"/><Relationship Id="rId4" Type="http://schemas.openxmlformats.org/officeDocument/2006/relationships/image" Target="../media/image379.jpeg"/></Relationships>
</file>

<file path=ppt/slides/_rels/slide275.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229.xml"/><Relationship Id="rId1" Type="http://schemas.openxmlformats.org/officeDocument/2006/relationships/slideLayout" Target="../slideLayouts/slideLayout6.xml"/><Relationship Id="rId5" Type="http://schemas.openxmlformats.org/officeDocument/2006/relationships/image" Target="../media/image389.png"/><Relationship Id="rId4" Type="http://schemas.openxmlformats.org/officeDocument/2006/relationships/image" Target="../media/image388.png"/></Relationships>
</file>

<file path=ppt/slides/_rels/slide276.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230.xml"/><Relationship Id="rId1" Type="http://schemas.openxmlformats.org/officeDocument/2006/relationships/slideLayout" Target="../slideLayouts/slideLayout6.xml"/><Relationship Id="rId4" Type="http://schemas.openxmlformats.org/officeDocument/2006/relationships/image" Target="../media/image390.png"/></Relationships>
</file>

<file path=ppt/slides/_rels/slide277.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231.xml"/><Relationship Id="rId1" Type="http://schemas.openxmlformats.org/officeDocument/2006/relationships/slideLayout" Target="../slideLayouts/slideLayout6.xml"/><Relationship Id="rId4" Type="http://schemas.openxmlformats.org/officeDocument/2006/relationships/image" Target="../media/image391.png"/></Relationships>
</file>

<file path=ppt/slides/_rels/slide278.xml.rels><?xml version="1.0" encoding="UTF-8" standalone="yes"?>
<Relationships xmlns="http://schemas.openxmlformats.org/package/2006/relationships"><Relationship Id="rId3" Type="http://schemas.openxmlformats.org/officeDocument/2006/relationships/image" Target="../media/image387.png"/><Relationship Id="rId7" Type="http://schemas.openxmlformats.org/officeDocument/2006/relationships/image" Target="../media/image395.png"/><Relationship Id="rId2" Type="http://schemas.openxmlformats.org/officeDocument/2006/relationships/notesSlide" Target="../notesSlides/notesSlide232.xml"/><Relationship Id="rId1" Type="http://schemas.openxmlformats.org/officeDocument/2006/relationships/slideLayout" Target="../slideLayouts/slideLayout6.xml"/><Relationship Id="rId6" Type="http://schemas.openxmlformats.org/officeDocument/2006/relationships/image" Target="../media/image394.png"/><Relationship Id="rId5" Type="http://schemas.openxmlformats.org/officeDocument/2006/relationships/image" Target="../media/image393.png"/><Relationship Id="rId4" Type="http://schemas.openxmlformats.org/officeDocument/2006/relationships/image" Target="../media/image392.png"/></Relationships>
</file>

<file path=ppt/slides/_rels/slide279.xml.rels><?xml version="1.0" encoding="UTF-8" standalone="yes"?>
<Relationships xmlns="http://schemas.openxmlformats.org/package/2006/relationships"><Relationship Id="rId3" Type="http://schemas.openxmlformats.org/officeDocument/2006/relationships/image" Target="../media/image387.png"/><Relationship Id="rId7" Type="http://schemas.openxmlformats.org/officeDocument/2006/relationships/image" Target="../media/image399.png"/><Relationship Id="rId2" Type="http://schemas.openxmlformats.org/officeDocument/2006/relationships/notesSlide" Target="../notesSlides/notesSlide233.xml"/><Relationship Id="rId1" Type="http://schemas.openxmlformats.org/officeDocument/2006/relationships/slideLayout" Target="../slideLayouts/slideLayout6.xml"/><Relationship Id="rId6" Type="http://schemas.openxmlformats.org/officeDocument/2006/relationships/image" Target="../media/image398.png"/><Relationship Id="rId5" Type="http://schemas.openxmlformats.org/officeDocument/2006/relationships/image" Target="../media/image397.png"/><Relationship Id="rId4" Type="http://schemas.openxmlformats.org/officeDocument/2006/relationships/image" Target="../media/image396.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234.xml"/><Relationship Id="rId1" Type="http://schemas.openxmlformats.org/officeDocument/2006/relationships/slideLayout" Target="../slideLayouts/slideLayout6.xml"/><Relationship Id="rId4" Type="http://schemas.openxmlformats.org/officeDocument/2006/relationships/image" Target="../media/image401.png"/></Relationships>
</file>

<file path=ppt/slides/_rels/slide28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235.xml"/><Relationship Id="rId1" Type="http://schemas.openxmlformats.org/officeDocument/2006/relationships/slideLayout" Target="../slideLayouts/slideLayout6.xml"/><Relationship Id="rId5" Type="http://schemas.openxmlformats.org/officeDocument/2006/relationships/image" Target="../media/image403.png"/><Relationship Id="rId4" Type="http://schemas.openxmlformats.org/officeDocument/2006/relationships/image" Target="../media/image402.png"/></Relationships>
</file>

<file path=ppt/slides/_rels/slide28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236.xml"/><Relationship Id="rId1" Type="http://schemas.openxmlformats.org/officeDocument/2006/relationships/slideLayout" Target="../slideLayouts/slideLayout6.xml"/><Relationship Id="rId5" Type="http://schemas.openxmlformats.org/officeDocument/2006/relationships/image" Target="../media/image405.jpeg"/><Relationship Id="rId4" Type="http://schemas.openxmlformats.org/officeDocument/2006/relationships/image" Target="../media/image404.png"/></Relationships>
</file>

<file path=ppt/slides/_rels/slide283.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237.xml"/><Relationship Id="rId1" Type="http://schemas.openxmlformats.org/officeDocument/2006/relationships/slideLayout" Target="../slideLayouts/slideLayout6.xml"/><Relationship Id="rId4" Type="http://schemas.openxmlformats.org/officeDocument/2006/relationships/image" Target="../media/image407.png"/></Relationships>
</file>

<file path=ppt/slides/_rels/slide284.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238.xml"/><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239.xml"/><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40.xml"/><Relationship Id="rId1" Type="http://schemas.openxmlformats.org/officeDocument/2006/relationships/slideLayout" Target="../slideLayouts/slideLayout6.xml"/><Relationship Id="rId4" Type="http://schemas.openxmlformats.org/officeDocument/2006/relationships/image" Target="../media/image411.png"/></Relationships>
</file>

<file path=ppt/slides/_rels/slide287.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241.xml"/><Relationship Id="rId1" Type="http://schemas.openxmlformats.org/officeDocument/2006/relationships/slideLayout" Target="../slideLayouts/slideLayout6.xml"/><Relationship Id="rId4" Type="http://schemas.openxmlformats.org/officeDocument/2006/relationships/image" Target="../media/image413.png"/></Relationships>
</file>

<file path=ppt/slides/_rels/slide288.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242.xml"/><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243.xml"/><Relationship Id="rId1" Type="http://schemas.openxmlformats.org/officeDocument/2006/relationships/slideLayout" Target="../slideLayouts/slideLayout6.xml"/><Relationship Id="rId5" Type="http://schemas.openxmlformats.org/officeDocument/2006/relationships/image" Target="../media/image417.png"/><Relationship Id="rId4" Type="http://schemas.openxmlformats.org/officeDocument/2006/relationships/image" Target="../media/image416.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44.xml"/><Relationship Id="rId1" Type="http://schemas.openxmlformats.org/officeDocument/2006/relationships/slideLayout" Target="../slideLayouts/slideLayout6.xml"/><Relationship Id="rId4" Type="http://schemas.openxmlformats.org/officeDocument/2006/relationships/image" Target="../media/image419.png"/></Relationships>
</file>

<file path=ppt/slides/_rels/slide29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45.xml"/><Relationship Id="rId1" Type="http://schemas.openxmlformats.org/officeDocument/2006/relationships/slideLayout" Target="../slideLayouts/slideLayout6.xml"/><Relationship Id="rId4" Type="http://schemas.openxmlformats.org/officeDocument/2006/relationships/image" Target="../media/image421.png"/></Relationships>
</file>

<file path=ppt/slides/_rels/slide292.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246.xml"/><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notesSlide" Target="../notesSlides/notesSlide247.xml"/><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notesSlide" Target="../notesSlides/notesSlide248.xml"/><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3" Type="http://schemas.openxmlformats.org/officeDocument/2006/relationships/image" Target="../media/image425.jpeg"/><Relationship Id="rId2" Type="http://schemas.openxmlformats.org/officeDocument/2006/relationships/notesSlide" Target="../notesSlides/notesSlide249.xml"/><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251.xml"/><Relationship Id="rId1" Type="http://schemas.openxmlformats.org/officeDocument/2006/relationships/slideLayout" Target="../slideLayouts/slideLayout6.xml"/><Relationship Id="rId6" Type="http://schemas.openxmlformats.org/officeDocument/2006/relationships/image" Target="../media/image429.png"/><Relationship Id="rId5" Type="http://schemas.openxmlformats.org/officeDocument/2006/relationships/image" Target="../media/image428.png"/><Relationship Id="rId4" Type="http://schemas.openxmlformats.org/officeDocument/2006/relationships/image" Target="../media/image427.png"/></Relationships>
</file>

<file path=ppt/slides/_rels/slide29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52.xml"/><Relationship Id="rId1" Type="http://schemas.openxmlformats.org/officeDocument/2006/relationships/slideLayout" Target="../slideLayouts/slideLayout6.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299.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notesSlide" Target="../notesSlides/notesSlide253.xml"/><Relationship Id="rId1" Type="http://schemas.openxmlformats.org/officeDocument/2006/relationships/slideLayout" Target="../slideLayouts/slideLayout6.xml"/><Relationship Id="rId6" Type="http://schemas.openxmlformats.org/officeDocument/2006/relationships/image" Target="../media/image437.png"/><Relationship Id="rId5" Type="http://schemas.openxmlformats.org/officeDocument/2006/relationships/image" Target="../media/image436.png"/><Relationship Id="rId4" Type="http://schemas.openxmlformats.org/officeDocument/2006/relationships/image" Target="../media/image435.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hyperlink" Target="https://play.google.com/store/apps/developer?id=Jonathan+Eduardo+Garc%C3%ADa+Garc%C3%ADa" TargetMode="External"/><Relationship Id="rId2" Type="http://schemas.openxmlformats.org/officeDocument/2006/relationships/hyperlink" Target="https://github.com/Jon2G"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apps.apple.com/mx/developer/jonathan-garcia/id1566482917" TargetMode="External"/><Relationship Id="rId4" Type="http://schemas.openxmlformats.org/officeDocument/2006/relationships/image" Target="../media/image4.jpeg"/><Relationship Id="rId9" Type="http://schemas.openxmlformats.org/officeDocument/2006/relationships/image" Target="../media/image7.gif"/></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notesSlide" Target="../notesSlides/notesSlide254.xml"/><Relationship Id="rId1" Type="http://schemas.openxmlformats.org/officeDocument/2006/relationships/slideLayout" Target="../slideLayouts/slideLayout6.xml"/><Relationship Id="rId5" Type="http://schemas.openxmlformats.org/officeDocument/2006/relationships/image" Target="../media/image440.png"/><Relationship Id="rId4" Type="http://schemas.openxmlformats.org/officeDocument/2006/relationships/image" Target="../media/image439.png"/></Relationships>
</file>

<file path=ppt/slides/_rels/slide301.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255.xml"/><Relationship Id="rId1" Type="http://schemas.openxmlformats.org/officeDocument/2006/relationships/slideLayout" Target="../slideLayouts/slideLayout6.xml"/><Relationship Id="rId4" Type="http://schemas.openxmlformats.org/officeDocument/2006/relationships/image" Target="../media/image442.png"/></Relationships>
</file>

<file path=ppt/slides/_rels/slide302.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notesSlide" Target="../notesSlides/notesSlide256.xml"/><Relationship Id="rId1" Type="http://schemas.openxmlformats.org/officeDocument/2006/relationships/slideLayout" Target="../slideLayouts/slideLayout6.xml"/><Relationship Id="rId5" Type="http://schemas.openxmlformats.org/officeDocument/2006/relationships/image" Target="../media/image445.png"/><Relationship Id="rId4" Type="http://schemas.openxmlformats.org/officeDocument/2006/relationships/image" Target="../media/image444.png"/></Relationships>
</file>

<file path=ppt/slides/_rels/slide303.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notesSlide" Target="../notesSlides/notesSlide257.xml"/><Relationship Id="rId1" Type="http://schemas.openxmlformats.org/officeDocument/2006/relationships/slideLayout" Target="../slideLayouts/slideLayout6.xml"/><Relationship Id="rId4" Type="http://schemas.openxmlformats.org/officeDocument/2006/relationships/image" Target="../media/image447.png"/></Relationships>
</file>

<file path=ppt/slides/_rels/slide304.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notesSlide" Target="../notesSlides/notesSlide258.xml"/><Relationship Id="rId1" Type="http://schemas.openxmlformats.org/officeDocument/2006/relationships/slideLayout" Target="../slideLayouts/slideLayout6.xml"/><Relationship Id="rId4" Type="http://schemas.openxmlformats.org/officeDocument/2006/relationships/image" Target="../media/image449.png"/></Relationships>
</file>

<file path=ppt/slides/_rels/slide30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59.xml"/><Relationship Id="rId1" Type="http://schemas.openxmlformats.org/officeDocument/2006/relationships/slideLayout" Target="../slideLayouts/slideLayout6.xml"/><Relationship Id="rId4" Type="http://schemas.openxmlformats.org/officeDocument/2006/relationships/image" Target="../media/image451.png"/></Relationships>
</file>

<file path=ppt/slides/_rels/slide306.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60.xml"/><Relationship Id="rId1" Type="http://schemas.openxmlformats.org/officeDocument/2006/relationships/slideLayout" Target="../slideLayouts/slideLayout6.xml"/><Relationship Id="rId5" Type="http://schemas.openxmlformats.org/officeDocument/2006/relationships/image" Target="../media/image453.png"/><Relationship Id="rId4" Type="http://schemas.openxmlformats.org/officeDocument/2006/relationships/image" Target="../media/image452.png"/></Relationships>
</file>

<file path=ppt/slides/_rels/slide307.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notesSlide" Target="../notesSlides/notesSlide261.xml"/><Relationship Id="rId1" Type="http://schemas.openxmlformats.org/officeDocument/2006/relationships/slideLayout" Target="../slideLayouts/slideLayout6.xml"/><Relationship Id="rId4" Type="http://schemas.openxmlformats.org/officeDocument/2006/relationships/image" Target="../media/image455.png"/></Relationships>
</file>

<file path=ppt/slides/_rels/slide308.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62.xml"/><Relationship Id="rId1" Type="http://schemas.openxmlformats.org/officeDocument/2006/relationships/slideLayout" Target="../slideLayouts/slideLayout6.xml"/><Relationship Id="rId4" Type="http://schemas.openxmlformats.org/officeDocument/2006/relationships/image" Target="../media/image457.png"/></Relationships>
</file>

<file path=ppt/slides/_rels/slide309.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notesSlide" Target="../notesSlides/notesSlide26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notesSlide" Target="../notesSlides/notesSlide264.xml"/><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65.xml"/><Relationship Id="rId1" Type="http://schemas.openxmlformats.org/officeDocument/2006/relationships/slideLayout" Target="../slideLayouts/slideLayout6.xml"/><Relationship Id="rId5" Type="http://schemas.openxmlformats.org/officeDocument/2006/relationships/image" Target="../media/image462.png"/><Relationship Id="rId4" Type="http://schemas.openxmlformats.org/officeDocument/2006/relationships/image" Target="../media/image461.png"/></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microsoft/dotnet" TargetMode="External"/><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s://github.com/xamarin/Xamarin.Forms" TargetMode="External"/><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21.png"/><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07.png"/><Relationship Id="rId4" Type="http://schemas.openxmlformats.org/officeDocument/2006/relationships/image" Target="../media/image106.jpe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116.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90.xml.rels><?xml version="1.0" encoding="UTF-8" standalone="yes"?>
<Relationships xmlns="http://schemas.openxmlformats.org/package/2006/relationships"><Relationship Id="rId3" Type="http://schemas.microsoft.com/office/2018/10/relationships/comments" Target="../comments/modernComment_232_2A41CCA3.xml"/><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117.png"/></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119.png"/></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124.png"/><Relationship Id="rId4" Type="http://schemas.openxmlformats.org/officeDocument/2006/relationships/image" Target="../media/image123.png"/></Relationships>
</file>

<file path=ppt/slides/_rels/slide9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9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131.png"/></Relationships>
</file>

<file path=ppt/slides/_rels/slide9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379" y="0"/>
            <a:ext cx="9987379" cy="6858000"/>
          </a:xfrm>
          <a:prstGeom prst="rect">
            <a:avLst/>
          </a:prstGeom>
        </p:spPr>
      </p:pic>
      <p:sp>
        <p:nvSpPr>
          <p:cNvPr id="5" name="CuadroTexto 4"/>
          <p:cNvSpPr txBox="1"/>
          <p:nvPr/>
        </p:nvSpPr>
        <p:spPr>
          <a:xfrm>
            <a:off x="-317500" y="2296345"/>
            <a:ext cx="9014181" cy="3477875"/>
          </a:xfrm>
          <a:prstGeom prst="rect">
            <a:avLst/>
          </a:prstGeom>
          <a:noFill/>
        </p:spPr>
        <p:txBody>
          <a:bodyPr wrap="square" rtlCol="0">
            <a:spAutoFit/>
          </a:bodyPr>
          <a:lstStyle/>
          <a:p>
            <a:pPr algn="r"/>
            <a:r>
              <a:rPr lang="es-MX" sz="5400" b="1">
                <a:solidFill>
                  <a:srgbClr val="660033"/>
                </a:solidFill>
                <a:latin typeface="Montserrat" panose="00000500000000000000" pitchFamily="50" charset="0"/>
              </a:rPr>
              <a:t>Desarrollo Avanzado con </a:t>
            </a:r>
            <a:r>
              <a:rPr lang="es-MX" sz="5400" b="1" err="1">
                <a:solidFill>
                  <a:srgbClr val="660033"/>
                </a:solidFill>
                <a:latin typeface="Montserrat" panose="00000500000000000000" pitchFamily="50" charset="0"/>
              </a:rPr>
              <a:t>Xamarin</a:t>
            </a:r>
            <a:r>
              <a:rPr lang="es-MX" sz="5400" b="1">
                <a:solidFill>
                  <a:srgbClr val="660033"/>
                </a:solidFill>
                <a:latin typeface="Montserrat" panose="00000500000000000000" pitchFamily="50" charset="0"/>
              </a:rPr>
              <a:t> </a:t>
            </a:r>
            <a:r>
              <a:rPr lang="es-MX" sz="5400" b="1" err="1">
                <a:solidFill>
                  <a:srgbClr val="660033"/>
                </a:solidFill>
                <a:latin typeface="Montserrat" panose="00000500000000000000" pitchFamily="50" charset="0"/>
              </a:rPr>
              <a:t>Forms</a:t>
            </a:r>
            <a:endParaRPr lang="es-MX" sz="5400" b="1">
              <a:solidFill>
                <a:srgbClr val="660033"/>
              </a:solidFill>
              <a:latin typeface="Montserrat" panose="00000500000000000000" pitchFamily="50" charset="0"/>
            </a:endParaRPr>
          </a:p>
          <a:p>
            <a:pPr algn="r"/>
            <a:endParaRPr lang="es-MX" sz="4800" b="1">
              <a:solidFill>
                <a:srgbClr val="660033"/>
              </a:solidFill>
              <a:latin typeface="Montserrat" panose="00000500000000000000" pitchFamily="50" charset="0"/>
            </a:endParaRPr>
          </a:p>
          <a:p>
            <a:pPr algn="r"/>
            <a:r>
              <a:rPr lang="es-MX" sz="2800" b="1">
                <a:solidFill>
                  <a:srgbClr val="660033"/>
                </a:solidFill>
                <a:latin typeface="Montserrat" panose="00000500000000000000" pitchFamily="50" charset="0"/>
              </a:rPr>
              <a:t>García </a:t>
            </a:r>
            <a:r>
              <a:rPr lang="es-MX" sz="2800" b="1" err="1">
                <a:solidFill>
                  <a:srgbClr val="660033"/>
                </a:solidFill>
                <a:latin typeface="Montserrat" panose="00000500000000000000" pitchFamily="50" charset="0"/>
              </a:rPr>
              <a:t>García</a:t>
            </a:r>
            <a:r>
              <a:rPr lang="es-MX" sz="2800" b="1">
                <a:solidFill>
                  <a:srgbClr val="660033"/>
                </a:solidFill>
                <a:latin typeface="Montserrat" panose="00000500000000000000" pitchFamily="50" charset="0"/>
              </a:rPr>
              <a:t> Jonathan Eduardo</a:t>
            </a:r>
          </a:p>
          <a:p>
            <a:pPr algn="r"/>
            <a:r>
              <a:rPr lang="es-MX" sz="3600" b="1">
                <a:solidFill>
                  <a:srgbClr val="660033"/>
                </a:solidFill>
                <a:latin typeface="Montserrat" panose="00000500000000000000" pitchFamily="50" charset="0"/>
              </a:rPr>
              <a:t>28 nov. 2022</a:t>
            </a:r>
          </a:p>
        </p:txBody>
      </p:sp>
    </p:spTree>
    <p:extLst>
      <p:ext uri="{BB962C8B-B14F-4D97-AF65-F5344CB8AC3E}">
        <p14:creationId xmlns:p14="http://schemas.microsoft.com/office/powerpoint/2010/main" val="817566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6DB2B1-A0FF-1340-94D9-7A266D69EE7C}"/>
              </a:ext>
            </a:extLst>
          </p:cNvPr>
          <p:cNvSpPr>
            <a:spLocks noGrp="1"/>
          </p:cNvSpPr>
          <p:nvPr>
            <p:ph type="title"/>
          </p:nvPr>
        </p:nvSpPr>
        <p:spPr>
          <a:xfrm>
            <a:off x="132105" y="925280"/>
            <a:ext cx="6057052" cy="589031"/>
          </a:xfrm>
        </p:spPr>
        <p:txBody>
          <a:bodyPr>
            <a:normAutofit/>
          </a:bodyPr>
          <a:lstStyle/>
          <a:p>
            <a:r>
              <a:rPr lang="es-MX" sz="2700">
                <a:solidFill>
                  <a:srgbClr val="660033"/>
                </a:solidFill>
                <a:latin typeface="Segoe UI" panose="020B0502040204020203" pitchFamily="34" charset="0"/>
                <a:ea typeface="+mn-ea"/>
                <a:cs typeface="+mn-cs"/>
              </a:rPr>
              <a:t>Instalación</a:t>
            </a:r>
          </a:p>
        </p:txBody>
      </p:sp>
      <p:sp>
        <p:nvSpPr>
          <p:cNvPr id="4" name="Marcador de número de diapositiva 3">
            <a:extLst>
              <a:ext uri="{FF2B5EF4-FFF2-40B4-BE49-F238E27FC236}">
                <a16:creationId xmlns:a16="http://schemas.microsoft.com/office/drawing/2014/main" id="{26820900-64A8-1D4A-91B1-5529B69A0D7E}"/>
              </a:ext>
            </a:extLst>
          </p:cNvPr>
          <p:cNvSpPr>
            <a:spLocks noGrp="1"/>
          </p:cNvSpPr>
          <p:nvPr>
            <p:ph type="sldNum" sz="quarter" idx="12"/>
          </p:nvPr>
        </p:nvSpPr>
        <p:spPr>
          <a:xfrm>
            <a:off x="8252737" y="5519152"/>
            <a:ext cx="734363" cy="312845"/>
          </a:xfrm>
        </p:spPr>
        <p:txBody>
          <a:bodyPr>
            <a:normAutofit/>
          </a:bodyPr>
          <a:lstStyle/>
          <a:p>
            <a:pPr>
              <a:spcAft>
                <a:spcPts val="450"/>
              </a:spcAft>
            </a:pPr>
            <a:fld id="{BE15108C-154A-4A5A-9C05-91A49A422BA7}" type="slidenum">
              <a:rPr lang="en-US" smtClean="0"/>
              <a:pPr>
                <a:spcAft>
                  <a:spcPts val="450"/>
                </a:spcAft>
              </a:pPr>
              <a:t>10</a:t>
            </a:fld>
            <a:endParaRPr lang="en-US"/>
          </a:p>
        </p:txBody>
      </p:sp>
      <p:pic>
        <p:nvPicPr>
          <p:cNvPr id="8" name="Picture 7">
            <a:extLst>
              <a:ext uri="{FF2B5EF4-FFF2-40B4-BE49-F238E27FC236}">
                <a16:creationId xmlns:a16="http://schemas.microsoft.com/office/drawing/2014/main" id="{87D985C3-6B88-BE9A-06D2-9F8E0EAC0148}"/>
              </a:ext>
            </a:extLst>
          </p:cNvPr>
          <p:cNvPicPr>
            <a:picLocks noChangeAspect="1"/>
          </p:cNvPicPr>
          <p:nvPr/>
        </p:nvPicPr>
        <p:blipFill>
          <a:blip r:embed="rId3"/>
          <a:stretch>
            <a:fillRect/>
          </a:stretch>
        </p:blipFill>
        <p:spPr>
          <a:xfrm>
            <a:off x="411480" y="1752159"/>
            <a:ext cx="4066391" cy="2536360"/>
          </a:xfrm>
          <a:prstGeom prst="rect">
            <a:avLst/>
          </a:prstGeom>
          <a:ln>
            <a:noFill/>
          </a:ln>
          <a:effectLst>
            <a:outerShdw blurRad="292100" dist="139700" dir="2700000" algn="tl" rotWithShape="0">
              <a:srgbClr val="333333">
                <a:alpha val="65000"/>
              </a:srgbClr>
            </a:outerShdw>
          </a:effectLst>
        </p:spPr>
      </p:pic>
      <p:pic>
        <p:nvPicPr>
          <p:cNvPr id="1026" name="Picture 2" descr="Captura de pantalla que muestra la pestaña Cargas de trabajo del instalador de Visual Studio.">
            <a:extLst>
              <a:ext uri="{FF2B5EF4-FFF2-40B4-BE49-F238E27FC236}">
                <a16:creationId xmlns:a16="http://schemas.microsoft.com/office/drawing/2014/main" id="{DFFADA1E-AF68-1B44-1D5D-D4AC4740D8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6268" y="3329184"/>
            <a:ext cx="4370832" cy="21899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3" name="Grupo 2">
            <a:extLst>
              <a:ext uri="{FF2B5EF4-FFF2-40B4-BE49-F238E27FC236}">
                <a16:creationId xmlns:a16="http://schemas.microsoft.com/office/drawing/2014/main" id="{11E89DF9-37B9-43D3-3781-583685C8EA97}"/>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F96E112B-100C-19FD-F444-44E9674F1167}"/>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68E61515-AAA5-B5AB-9746-FC92968BD489}"/>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37685156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100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5" y="1571706"/>
            <a:ext cx="7463790" cy="2677656"/>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Como hemos visto en ejemplos anteriores, las propiedades en las etiquetas XAML nos permiten definir atributos característicos de cada objeto.</a:t>
            </a: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r>
              <a:rPr lang="es-ES" sz="1400">
                <a:latin typeface="Segoe UI" panose="020B0502040204020203" pitchFamily="34" charset="0"/>
                <a:cs typeface="Segoe UI" panose="020B0502040204020203" pitchFamily="34" charset="0"/>
              </a:rPr>
              <a:t>Existen propiedades de controles que dependen de otras propiedades específicas para su correcta implementación, por ejemplo, un control </a:t>
            </a:r>
            <a:r>
              <a:rPr lang="es-ES" sz="1400" err="1">
                <a:latin typeface="Segoe UI" panose="020B0502040204020203" pitchFamily="34" charset="0"/>
                <a:cs typeface="Segoe UI" panose="020B0502040204020203" pitchFamily="34" charset="0"/>
              </a:rPr>
              <a:t>CollectionView</a:t>
            </a:r>
            <a:r>
              <a:rPr lang="es-ES" sz="1400">
                <a:latin typeface="Segoe UI" panose="020B0502040204020203" pitchFamily="34" charset="0"/>
                <a:cs typeface="Segoe UI" panose="020B0502040204020203" pitchFamily="34" charset="0"/>
              </a:rPr>
              <a:t> puede llamar a su propiedad </a:t>
            </a:r>
            <a:r>
              <a:rPr lang="es-ES" sz="1400" err="1">
                <a:latin typeface="Segoe UI" panose="020B0502040204020203" pitchFamily="34" charset="0"/>
                <a:cs typeface="Segoe UI" panose="020B0502040204020203" pitchFamily="34" charset="0"/>
              </a:rPr>
              <a:t>ItemTemplate</a:t>
            </a:r>
            <a:r>
              <a:rPr lang="es-ES" sz="1400">
                <a:latin typeface="Segoe UI" panose="020B0502040204020203" pitchFamily="34" charset="0"/>
                <a:cs typeface="Segoe UI" panose="020B0502040204020203" pitchFamily="34" charset="0"/>
              </a:rPr>
              <a:t> que necesita de un </a:t>
            </a:r>
            <a:r>
              <a:rPr lang="es-ES" sz="1400" err="1">
                <a:latin typeface="Segoe UI" panose="020B0502040204020203" pitchFamily="34" charset="0"/>
                <a:cs typeface="Segoe UI" panose="020B0502040204020203" pitchFamily="34" charset="0"/>
              </a:rPr>
              <a:t>DataTemplate</a:t>
            </a:r>
            <a:r>
              <a:rPr lang="es-ES" sz="1400">
                <a:latin typeface="Segoe UI" panose="020B0502040204020203" pitchFamily="34" charset="0"/>
                <a:cs typeface="Segoe UI" panose="020B0502040204020203" pitchFamily="34" charset="0"/>
              </a:rPr>
              <a:t> el cual contiene un </a:t>
            </a:r>
            <a:r>
              <a:rPr lang="es-ES" sz="1400" err="1">
                <a:latin typeface="Segoe UI" panose="020B0502040204020203" pitchFamily="34" charset="0"/>
                <a:cs typeface="Segoe UI" panose="020B0502040204020203" pitchFamily="34" charset="0"/>
              </a:rPr>
              <a:t>Grid</a:t>
            </a:r>
            <a:r>
              <a:rPr lang="es-ES" sz="1400">
                <a:latin typeface="Segoe UI" panose="020B0502040204020203" pitchFamily="34" charset="0"/>
                <a:cs typeface="Segoe UI" panose="020B0502040204020203" pitchFamily="34" charset="0"/>
              </a:rPr>
              <a:t> en el cual también se definen propiedades</a:t>
            </a: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p:txBody>
      </p:sp>
      <p:sp>
        <p:nvSpPr>
          <p:cNvPr id="9" name="CuadroTexto 8">
            <a:extLst>
              <a:ext uri="{FF2B5EF4-FFF2-40B4-BE49-F238E27FC236}">
                <a16:creationId xmlns:a16="http://schemas.microsoft.com/office/drawing/2014/main" id="{B4D46BF2-86E4-6AC4-4083-563279B5B113}"/>
              </a:ext>
            </a:extLst>
          </p:cNvPr>
          <p:cNvSpPr txBox="1"/>
          <p:nvPr/>
        </p:nvSpPr>
        <p:spPr>
          <a:xfrm>
            <a:off x="362123" y="1033943"/>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a:solidFill>
                  <a:srgbClr val="660033"/>
                </a:solidFill>
                <a:latin typeface="Segoe UI" panose="020B0502040204020203" pitchFamily="34" charset="0"/>
                <a:cs typeface="Segoe UI" panose="020B0502040204020203" pitchFamily="34" charset="0"/>
              </a:rPr>
              <a:t>Propiedades</a:t>
            </a:r>
            <a:endParaRPr lang="es-MX" sz="2400">
              <a:solidFill>
                <a:srgbClr val="660033"/>
              </a:solidFill>
              <a:latin typeface="Segoe UI" panose="020B0502040204020203" pitchFamily="34" charset="0"/>
              <a:cs typeface="Segoe UI" panose="020B0502040204020203" pitchFamily="34" charset="0"/>
            </a:endParaRPr>
          </a:p>
        </p:txBody>
      </p:sp>
      <p:pic>
        <p:nvPicPr>
          <p:cNvPr id="6" name="Imagen 5">
            <a:extLst>
              <a:ext uri="{FF2B5EF4-FFF2-40B4-BE49-F238E27FC236}">
                <a16:creationId xmlns:a16="http://schemas.microsoft.com/office/drawing/2014/main" id="{D869F450-EC76-BC9C-B6A1-D57D8143D47E}"/>
              </a:ext>
            </a:extLst>
          </p:cNvPr>
          <p:cNvPicPr>
            <a:picLocks noChangeAspect="1"/>
          </p:cNvPicPr>
          <p:nvPr/>
        </p:nvPicPr>
        <p:blipFill>
          <a:blip r:embed="rId3"/>
          <a:stretch>
            <a:fillRect/>
          </a:stretch>
        </p:blipFill>
        <p:spPr>
          <a:xfrm>
            <a:off x="2661336" y="2150483"/>
            <a:ext cx="3821327" cy="741237"/>
          </a:xfrm>
          <a:prstGeom prst="rect">
            <a:avLst/>
          </a:prstGeom>
          <a:ln>
            <a:noFill/>
          </a:ln>
          <a:effectLst>
            <a:outerShdw blurRad="292100" dist="139700" dir="2700000" algn="tl" rotWithShape="0">
              <a:srgbClr val="333333">
                <a:alpha val="65000"/>
              </a:srgbClr>
            </a:outerShdw>
          </a:effectLst>
        </p:spPr>
      </p:pic>
      <p:pic>
        <p:nvPicPr>
          <p:cNvPr id="10" name="Imagen 9">
            <a:extLst>
              <a:ext uri="{FF2B5EF4-FFF2-40B4-BE49-F238E27FC236}">
                <a16:creationId xmlns:a16="http://schemas.microsoft.com/office/drawing/2014/main" id="{21706AE6-EC6F-FB98-CF5B-C1A5B2333FF2}"/>
              </a:ext>
            </a:extLst>
          </p:cNvPr>
          <p:cNvPicPr>
            <a:picLocks noChangeAspect="1"/>
          </p:cNvPicPr>
          <p:nvPr/>
        </p:nvPicPr>
        <p:blipFill>
          <a:blip r:embed="rId4"/>
          <a:stretch>
            <a:fillRect/>
          </a:stretch>
        </p:blipFill>
        <p:spPr>
          <a:xfrm>
            <a:off x="2661336" y="3966281"/>
            <a:ext cx="3733411" cy="25248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95175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101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388665" y="1602454"/>
            <a:ext cx="8126685" cy="954107"/>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En esta sección realizaremos una aplicación sencilla que muestre el clásico “</a:t>
            </a:r>
            <a:r>
              <a:rPr lang="es-ES" sz="1400" err="1">
                <a:latin typeface="Segoe UI" panose="020B0502040204020203" pitchFamily="34" charset="0"/>
                <a:cs typeface="Segoe UI" panose="020B0502040204020203" pitchFamily="34" charset="0"/>
              </a:rPr>
              <a:t>Hello</a:t>
            </a:r>
            <a:r>
              <a:rPr lang="es-ES" sz="1400">
                <a:latin typeface="Segoe UI" panose="020B0502040204020203" pitchFamily="34" charset="0"/>
                <a:cs typeface="Segoe UI" panose="020B0502040204020203" pitchFamily="34" charset="0"/>
              </a:rPr>
              <a:t> </a:t>
            </a:r>
            <a:r>
              <a:rPr lang="es-ES" sz="1400" err="1">
                <a:latin typeface="Segoe UI" panose="020B0502040204020203" pitchFamily="34" charset="0"/>
                <a:cs typeface="Segoe UI" panose="020B0502040204020203" pitchFamily="34" charset="0"/>
              </a:rPr>
              <a:t>world</a:t>
            </a:r>
            <a:r>
              <a:rPr lang="es-ES" sz="1400">
                <a:latin typeface="Segoe UI" panose="020B0502040204020203" pitchFamily="34" charset="0"/>
                <a:cs typeface="Segoe UI" panose="020B0502040204020203" pitchFamily="34" charset="0"/>
              </a:rPr>
              <a:t>”, para ello vamos a crear un proyecto </a:t>
            </a:r>
            <a:r>
              <a:rPr lang="es-ES" sz="1400" err="1">
                <a:latin typeface="Segoe UI" panose="020B0502040204020203" pitchFamily="34" charset="0"/>
                <a:cs typeface="Segoe UI" panose="020B0502040204020203" pitchFamily="34" charset="0"/>
              </a:rPr>
              <a:t>Xamarin</a:t>
            </a:r>
            <a:r>
              <a:rPr lang="es-ES" sz="1400">
                <a:latin typeface="Segoe UI" panose="020B0502040204020203" pitchFamily="34" charset="0"/>
                <a:cs typeface="Segoe UI" panose="020B0502040204020203" pitchFamily="34" charset="0"/>
              </a:rPr>
              <a:t> con el nombre de nuestra preferencia. Abriremos el archivo </a:t>
            </a:r>
            <a:r>
              <a:rPr lang="es-ES" sz="1400" err="1">
                <a:latin typeface="Segoe UI" panose="020B0502040204020203" pitchFamily="34" charset="0"/>
                <a:cs typeface="Segoe UI" panose="020B0502040204020203" pitchFamily="34" charset="0"/>
              </a:rPr>
              <a:t>MainPage.xaml</a:t>
            </a:r>
            <a:r>
              <a:rPr lang="es-ES" sz="1400">
                <a:latin typeface="Segoe UI" panose="020B0502040204020203" pitchFamily="34" charset="0"/>
                <a:cs typeface="Segoe UI" panose="020B0502040204020203" pitchFamily="34" charset="0"/>
              </a:rPr>
              <a:t> de nuestro primero proyecto del explorador de archivos, veremos el siguiente código en el que podemos agregar una etiqueta con nuestro </a:t>
            </a:r>
            <a:r>
              <a:rPr lang="es-ES" sz="1400" err="1">
                <a:latin typeface="Segoe UI" panose="020B0502040204020203" pitchFamily="34" charset="0"/>
                <a:cs typeface="Segoe UI" panose="020B0502040204020203" pitchFamily="34" charset="0"/>
              </a:rPr>
              <a:t>Hello</a:t>
            </a:r>
            <a:r>
              <a:rPr lang="es-ES" sz="1400">
                <a:latin typeface="Segoe UI" panose="020B0502040204020203" pitchFamily="34" charset="0"/>
                <a:cs typeface="Segoe UI" panose="020B0502040204020203" pitchFamily="34" charset="0"/>
              </a:rPr>
              <a:t> </a:t>
            </a:r>
            <a:r>
              <a:rPr lang="es-ES" sz="1400" err="1">
                <a:latin typeface="Segoe UI" panose="020B0502040204020203" pitchFamily="34" charset="0"/>
                <a:cs typeface="Segoe UI" panose="020B0502040204020203" pitchFamily="34" charset="0"/>
              </a:rPr>
              <a:t>World</a:t>
            </a:r>
            <a:r>
              <a:rPr lang="es-ES" sz="1400">
                <a:latin typeface="Segoe UI" panose="020B0502040204020203" pitchFamily="34" charset="0"/>
                <a:cs typeface="Segoe UI" panose="020B0502040204020203" pitchFamily="34" charset="0"/>
              </a:rPr>
              <a:t>!</a:t>
            </a:r>
          </a:p>
        </p:txBody>
      </p:sp>
      <p:sp>
        <p:nvSpPr>
          <p:cNvPr id="9" name="CuadroTexto 8">
            <a:extLst>
              <a:ext uri="{FF2B5EF4-FFF2-40B4-BE49-F238E27FC236}">
                <a16:creationId xmlns:a16="http://schemas.microsoft.com/office/drawing/2014/main" id="{B4D46BF2-86E4-6AC4-4083-563279B5B113}"/>
              </a:ext>
            </a:extLst>
          </p:cNvPr>
          <p:cNvSpPr txBox="1"/>
          <p:nvPr/>
        </p:nvSpPr>
        <p:spPr>
          <a:xfrm>
            <a:off x="0" y="1044908"/>
            <a:ext cx="6148069"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Aplicación “</a:t>
            </a:r>
            <a:r>
              <a:rPr lang="es-MX" sz="2400" err="1">
                <a:solidFill>
                  <a:srgbClr val="660033"/>
                </a:solidFill>
                <a:latin typeface="Segoe UI" panose="020B0502040204020203" pitchFamily="34" charset="0"/>
                <a:cs typeface="Segoe UI" panose="020B0502040204020203" pitchFamily="34" charset="0"/>
              </a:rPr>
              <a:t>Hello</a:t>
            </a:r>
            <a:r>
              <a:rPr lang="es-MX" sz="2400">
                <a:solidFill>
                  <a:srgbClr val="660033"/>
                </a:solidFill>
                <a:latin typeface="Segoe UI" panose="020B0502040204020203" pitchFamily="34" charset="0"/>
                <a:cs typeface="Segoe UI" panose="020B0502040204020203" pitchFamily="34" charset="0"/>
              </a:rPr>
              <a:t> </a:t>
            </a:r>
            <a:r>
              <a:rPr lang="es-MX" sz="2400" err="1">
                <a:solidFill>
                  <a:srgbClr val="660033"/>
                </a:solidFill>
                <a:latin typeface="Segoe UI" panose="020B0502040204020203" pitchFamily="34" charset="0"/>
                <a:cs typeface="Segoe UI" panose="020B0502040204020203" pitchFamily="34" charset="0"/>
              </a:rPr>
              <a:t>world</a:t>
            </a:r>
            <a:r>
              <a:rPr lang="es-MX" sz="2400">
                <a:solidFill>
                  <a:srgbClr val="660033"/>
                </a:solidFill>
                <a:latin typeface="Segoe UI" panose="020B0502040204020203" pitchFamily="34" charset="0"/>
                <a:cs typeface="Segoe UI" panose="020B0502040204020203" pitchFamily="34" charset="0"/>
              </a:rPr>
              <a:t>”</a:t>
            </a:r>
          </a:p>
        </p:txBody>
      </p:sp>
      <p:pic>
        <p:nvPicPr>
          <p:cNvPr id="10" name="Imagen 9">
            <a:extLst>
              <a:ext uri="{FF2B5EF4-FFF2-40B4-BE49-F238E27FC236}">
                <a16:creationId xmlns:a16="http://schemas.microsoft.com/office/drawing/2014/main" id="{6220CD54-F19D-6152-E9DC-E4B593E10F3D}"/>
              </a:ext>
            </a:extLst>
          </p:cNvPr>
          <p:cNvPicPr>
            <a:picLocks noChangeAspect="1"/>
          </p:cNvPicPr>
          <p:nvPr/>
        </p:nvPicPr>
        <p:blipFill>
          <a:blip r:embed="rId3"/>
          <a:stretch>
            <a:fillRect/>
          </a:stretch>
        </p:blipFill>
        <p:spPr>
          <a:xfrm>
            <a:off x="5910349" y="2655649"/>
            <a:ext cx="2057400" cy="334281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AA76C17F-A22F-DA1C-C432-F608269E6DB6}"/>
              </a:ext>
            </a:extLst>
          </p:cNvPr>
          <p:cNvPicPr>
            <a:picLocks noChangeAspect="1"/>
          </p:cNvPicPr>
          <p:nvPr/>
        </p:nvPicPr>
        <p:blipFill>
          <a:blip r:embed="rId4"/>
          <a:stretch>
            <a:fillRect/>
          </a:stretch>
        </p:blipFill>
        <p:spPr>
          <a:xfrm>
            <a:off x="574862" y="3132831"/>
            <a:ext cx="4998344" cy="2122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15112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102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B4D46BF2-86E4-6AC4-4083-563279B5B113}"/>
              </a:ext>
            </a:extLst>
          </p:cNvPr>
          <p:cNvSpPr txBox="1"/>
          <p:nvPr/>
        </p:nvSpPr>
        <p:spPr>
          <a:xfrm>
            <a:off x="0" y="1044908"/>
            <a:ext cx="6148069"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Aplicación “</a:t>
            </a:r>
            <a:r>
              <a:rPr lang="es-MX" sz="2400" err="1">
                <a:solidFill>
                  <a:srgbClr val="660033"/>
                </a:solidFill>
                <a:latin typeface="Segoe UI" panose="020B0502040204020203" pitchFamily="34" charset="0"/>
                <a:cs typeface="Segoe UI" panose="020B0502040204020203" pitchFamily="34" charset="0"/>
              </a:rPr>
              <a:t>Hello</a:t>
            </a:r>
            <a:r>
              <a:rPr lang="es-MX" sz="2400">
                <a:solidFill>
                  <a:srgbClr val="660033"/>
                </a:solidFill>
                <a:latin typeface="Segoe UI" panose="020B0502040204020203" pitchFamily="34" charset="0"/>
                <a:cs typeface="Segoe UI" panose="020B0502040204020203" pitchFamily="34" charset="0"/>
              </a:rPr>
              <a:t> </a:t>
            </a:r>
            <a:r>
              <a:rPr lang="es-MX" sz="2400" err="1">
                <a:solidFill>
                  <a:srgbClr val="660033"/>
                </a:solidFill>
                <a:latin typeface="Segoe UI" panose="020B0502040204020203" pitchFamily="34" charset="0"/>
                <a:cs typeface="Segoe UI" panose="020B0502040204020203" pitchFamily="34" charset="0"/>
              </a:rPr>
              <a:t>world</a:t>
            </a:r>
            <a:r>
              <a:rPr lang="es-MX" sz="2400">
                <a:solidFill>
                  <a:srgbClr val="660033"/>
                </a:solidFill>
                <a:latin typeface="Segoe UI" panose="020B0502040204020203" pitchFamily="34" charset="0"/>
                <a:cs typeface="Segoe UI" panose="020B0502040204020203" pitchFamily="34" charset="0"/>
              </a:rPr>
              <a:t>”</a:t>
            </a:r>
          </a:p>
        </p:txBody>
      </p:sp>
      <p:pic>
        <p:nvPicPr>
          <p:cNvPr id="6" name="Picture 5">
            <a:extLst>
              <a:ext uri="{FF2B5EF4-FFF2-40B4-BE49-F238E27FC236}">
                <a16:creationId xmlns:a16="http://schemas.microsoft.com/office/drawing/2014/main" id="{04C09DF6-CFEF-DEEC-9B5A-4C4046FD19E5}"/>
              </a:ext>
            </a:extLst>
          </p:cNvPr>
          <p:cNvPicPr>
            <a:picLocks noChangeAspect="1"/>
          </p:cNvPicPr>
          <p:nvPr/>
        </p:nvPicPr>
        <p:blipFill>
          <a:blip r:embed="rId3"/>
          <a:stretch>
            <a:fillRect/>
          </a:stretch>
        </p:blipFill>
        <p:spPr>
          <a:xfrm>
            <a:off x="2263688" y="1646427"/>
            <a:ext cx="4942181" cy="45869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96298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103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5" y="1682723"/>
            <a:ext cx="7463790" cy="523220"/>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Con Hot </a:t>
            </a:r>
            <a:r>
              <a:rPr lang="es-ES" sz="1400" err="1">
                <a:latin typeface="Segoe UI" panose="020B0502040204020203" pitchFamily="34" charset="0"/>
                <a:cs typeface="Segoe UI" panose="020B0502040204020203" pitchFamily="34" charset="0"/>
              </a:rPr>
              <a:t>reaload</a:t>
            </a:r>
            <a:r>
              <a:rPr lang="es-ES" sz="1400">
                <a:latin typeface="Segoe UI" panose="020B0502040204020203" pitchFamily="34" charset="0"/>
                <a:cs typeface="Segoe UI" panose="020B0502040204020203" pitchFamily="34" charset="0"/>
              </a:rPr>
              <a:t> es posible modificar el código mientras se está ejecutando y visualizar los cambios en tiempo real sin la necesidad de reiniciar la ejecución.  </a:t>
            </a:r>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7" y="101444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a:solidFill>
                  <a:srgbClr val="660033"/>
                </a:solidFill>
                <a:latin typeface="Segoe UI" panose="020B0502040204020203" pitchFamily="34" charset="0"/>
                <a:cs typeface="Segoe UI" panose="020B0502040204020203" pitchFamily="34" charset="0"/>
              </a:rPr>
              <a:t>Hot </a:t>
            </a:r>
            <a:r>
              <a:rPr lang="es-ES" sz="2400" err="1">
                <a:solidFill>
                  <a:srgbClr val="660033"/>
                </a:solidFill>
                <a:latin typeface="Segoe UI" panose="020B0502040204020203" pitchFamily="34" charset="0"/>
                <a:cs typeface="Segoe UI" panose="020B0502040204020203" pitchFamily="34" charset="0"/>
              </a:rPr>
              <a:t>reload</a:t>
            </a:r>
            <a:endParaRPr lang="es-MX" sz="2400">
              <a:solidFill>
                <a:srgbClr val="660033"/>
              </a:solidFill>
              <a:latin typeface="Segoe UI" panose="020B0502040204020203" pitchFamily="34" charset="0"/>
              <a:cs typeface="Segoe UI" panose="020B0502040204020203" pitchFamily="34" charset="0"/>
            </a:endParaRPr>
          </a:p>
        </p:txBody>
      </p:sp>
      <p:pic>
        <p:nvPicPr>
          <p:cNvPr id="8" name="Imagen 7">
            <a:extLst>
              <a:ext uri="{FF2B5EF4-FFF2-40B4-BE49-F238E27FC236}">
                <a16:creationId xmlns:a16="http://schemas.microsoft.com/office/drawing/2014/main" id="{34E84934-BDFF-FD36-DB85-5E0CE7833118}"/>
              </a:ext>
            </a:extLst>
          </p:cNvPr>
          <p:cNvPicPr>
            <a:picLocks noChangeAspect="1"/>
          </p:cNvPicPr>
          <p:nvPr/>
        </p:nvPicPr>
        <p:blipFill>
          <a:blip r:embed="rId3"/>
          <a:stretch>
            <a:fillRect/>
          </a:stretch>
        </p:blipFill>
        <p:spPr>
          <a:xfrm>
            <a:off x="1356437" y="2520927"/>
            <a:ext cx="6431126" cy="33226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277881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104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5" y="2065437"/>
            <a:ext cx="7463790" cy="3108543"/>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También existen elementos en los que Hot </a:t>
            </a:r>
            <a:r>
              <a:rPr lang="es-ES" sz="1400" err="1">
                <a:latin typeface="Segoe UI" panose="020B0502040204020203" pitchFamily="34" charset="0"/>
                <a:cs typeface="Segoe UI" panose="020B0502040204020203" pitchFamily="34" charset="0"/>
              </a:rPr>
              <a:t>Reload</a:t>
            </a:r>
            <a:r>
              <a:rPr lang="es-ES" sz="1400">
                <a:latin typeface="Segoe UI" panose="020B0502040204020203" pitchFamily="34" charset="0"/>
                <a:cs typeface="Segoe UI" panose="020B0502040204020203" pitchFamily="34" charset="0"/>
              </a:rPr>
              <a:t> no tiene efecto:</a:t>
            </a:r>
          </a:p>
          <a:p>
            <a:pPr algn="just"/>
            <a:endParaRPr lang="es-ES" sz="1400">
              <a:latin typeface="Segoe UI" panose="020B0502040204020203" pitchFamily="34" charset="0"/>
              <a:cs typeface="Segoe UI" panose="020B0502040204020203" pitchFamily="34" charset="0"/>
            </a:endParaRPr>
          </a:p>
          <a:p>
            <a:pPr algn="l">
              <a:buFont typeface="Arial" panose="020B0604020202020204" pitchFamily="34" charset="0"/>
              <a:buChar char="•"/>
            </a:pPr>
            <a:r>
              <a:rPr lang="es-ES" sz="1400" b="0" i="0">
                <a:solidFill>
                  <a:srgbClr val="171717"/>
                </a:solidFill>
                <a:effectLst/>
                <a:latin typeface="Segoe UI" panose="020B0502040204020203" pitchFamily="34" charset="0"/>
                <a:cs typeface="Segoe UI" panose="020B0502040204020203" pitchFamily="34" charset="0"/>
              </a:rPr>
              <a:t>Tipos.</a:t>
            </a:r>
          </a:p>
          <a:p>
            <a:pPr algn="l">
              <a:buFont typeface="Arial" panose="020B0604020202020204" pitchFamily="34" charset="0"/>
              <a:buChar char="•"/>
            </a:pPr>
            <a:r>
              <a:rPr lang="es-ES" sz="1400" b="0" i="0">
                <a:solidFill>
                  <a:srgbClr val="171717"/>
                </a:solidFill>
                <a:effectLst/>
                <a:latin typeface="Segoe UI" panose="020B0502040204020203" pitchFamily="34" charset="0"/>
                <a:cs typeface="Segoe UI" panose="020B0502040204020203" pitchFamily="34" charset="0"/>
              </a:rPr>
              <a:t>Iteradores.</a:t>
            </a:r>
          </a:p>
          <a:p>
            <a:pPr algn="l">
              <a:buFont typeface="Arial" panose="020B0604020202020204" pitchFamily="34" charset="0"/>
              <a:buChar char="•"/>
            </a:pPr>
            <a:r>
              <a:rPr lang="es-ES" sz="1400" b="0" i="0">
                <a:solidFill>
                  <a:srgbClr val="171717"/>
                </a:solidFill>
                <a:effectLst/>
                <a:latin typeface="Segoe UI" panose="020B0502040204020203" pitchFamily="34" charset="0"/>
                <a:cs typeface="Segoe UI" panose="020B0502040204020203" pitchFamily="34" charset="0"/>
              </a:rPr>
              <a:t>Expresiones asincrónicas/</a:t>
            </a:r>
            <a:r>
              <a:rPr lang="es-ES" sz="1400" b="0" i="0" err="1">
                <a:solidFill>
                  <a:srgbClr val="171717"/>
                </a:solidFill>
                <a:effectLst/>
                <a:latin typeface="Segoe UI" panose="020B0502040204020203" pitchFamily="34" charset="0"/>
                <a:cs typeface="Segoe UI" panose="020B0502040204020203" pitchFamily="34" charset="0"/>
              </a:rPr>
              <a:t>await</a:t>
            </a:r>
            <a:r>
              <a:rPr lang="es-ES" sz="1400" b="0" i="0">
                <a:solidFill>
                  <a:srgbClr val="171717"/>
                </a:solidFill>
                <a:effectLst/>
                <a:latin typeface="Segoe UI" panose="020B0502040204020203" pitchFamily="34" charset="0"/>
                <a:cs typeface="Segoe UI" panose="020B0502040204020203" pitchFamily="34" charset="0"/>
              </a:rPr>
              <a:t>.</a:t>
            </a:r>
          </a:p>
          <a:p>
            <a:pPr algn="l">
              <a:buFont typeface="Arial" panose="020B0604020202020204" pitchFamily="34" charset="0"/>
              <a:buChar char="•"/>
            </a:pPr>
            <a:r>
              <a:rPr lang="es-ES" sz="1400" b="0" i="0">
                <a:solidFill>
                  <a:srgbClr val="171717"/>
                </a:solidFill>
                <a:effectLst/>
                <a:latin typeface="Segoe UI" panose="020B0502040204020203" pitchFamily="34" charset="0"/>
                <a:cs typeface="Segoe UI" panose="020B0502040204020203" pitchFamily="34" charset="0"/>
              </a:rPr>
              <a:t>Expresiones LINQ.</a:t>
            </a:r>
          </a:p>
          <a:p>
            <a:pPr algn="l">
              <a:buFont typeface="Arial" panose="020B0604020202020204" pitchFamily="34" charset="0"/>
              <a:buChar char="•"/>
            </a:pPr>
            <a:r>
              <a:rPr lang="es-ES" sz="1400" b="0" i="0">
                <a:solidFill>
                  <a:srgbClr val="171717"/>
                </a:solidFill>
                <a:effectLst/>
                <a:latin typeface="Segoe UI" panose="020B0502040204020203" pitchFamily="34" charset="0"/>
                <a:cs typeface="Segoe UI" panose="020B0502040204020203" pitchFamily="34" charset="0"/>
              </a:rPr>
              <a:t>Lambdas.</a:t>
            </a:r>
          </a:p>
          <a:p>
            <a:pPr algn="l">
              <a:buFont typeface="Arial" panose="020B0604020202020204" pitchFamily="34" charset="0"/>
              <a:buChar char="•"/>
            </a:pPr>
            <a:r>
              <a:rPr lang="es-ES" sz="1400" b="0" i="0">
                <a:solidFill>
                  <a:srgbClr val="171717"/>
                </a:solidFill>
                <a:effectLst/>
                <a:latin typeface="Segoe UI" panose="020B0502040204020203" pitchFamily="34" charset="0"/>
                <a:cs typeface="Segoe UI" panose="020B0502040204020203" pitchFamily="34" charset="0"/>
              </a:rPr>
              <a:t>Objetos dinámicos.</a:t>
            </a:r>
            <a:endParaRPr lang="es-ES" sz="1400">
              <a:latin typeface="Segoe UI" panose="020B0502040204020203" pitchFamily="34" charset="0"/>
              <a:cs typeface="Segoe UI" panose="020B0502040204020203" pitchFamily="34" charset="0"/>
            </a:endParaRPr>
          </a:p>
          <a:p>
            <a:pPr algn="l">
              <a:buFont typeface="Arial" panose="020B0604020202020204" pitchFamily="34" charset="0"/>
              <a:buChar char="•"/>
            </a:pPr>
            <a:r>
              <a:rPr lang="es-ES" sz="1400" b="0" i="0">
                <a:solidFill>
                  <a:srgbClr val="171717"/>
                </a:solidFill>
                <a:effectLst/>
                <a:latin typeface="Segoe UI" panose="020B0502040204020203" pitchFamily="34" charset="0"/>
                <a:cs typeface="Segoe UI" panose="020B0502040204020203" pitchFamily="34" charset="0"/>
              </a:rPr>
              <a:t>Cambiar el nombre de los elementos.</a:t>
            </a:r>
          </a:p>
          <a:p>
            <a:pPr algn="l">
              <a:buFont typeface="Arial" panose="020B0604020202020204" pitchFamily="34" charset="0"/>
              <a:buChar char="•"/>
            </a:pPr>
            <a:r>
              <a:rPr lang="es-ES" sz="1400" b="0" i="0">
                <a:solidFill>
                  <a:srgbClr val="171717"/>
                </a:solidFill>
                <a:effectLst/>
                <a:latin typeface="Segoe UI" panose="020B0502040204020203" pitchFamily="34" charset="0"/>
                <a:cs typeface="Segoe UI" panose="020B0502040204020203" pitchFamily="34" charset="0"/>
              </a:rPr>
              <a:t>Eliminación de espacios de nombres, tipos y miembros.</a:t>
            </a:r>
          </a:p>
          <a:p>
            <a:pPr algn="l">
              <a:buFont typeface="Arial" panose="020B0604020202020204" pitchFamily="34" charset="0"/>
              <a:buChar char="•"/>
            </a:pPr>
            <a:r>
              <a:rPr lang="es-ES" sz="1400" b="0" i="0">
                <a:solidFill>
                  <a:srgbClr val="171717"/>
                </a:solidFill>
                <a:effectLst/>
                <a:latin typeface="Segoe UI" panose="020B0502040204020203" pitchFamily="34" charset="0"/>
                <a:cs typeface="Segoe UI" panose="020B0502040204020203" pitchFamily="34" charset="0"/>
              </a:rPr>
              <a:t>Modificación de interfaces.</a:t>
            </a:r>
          </a:p>
          <a:p>
            <a:pPr algn="l">
              <a:buFont typeface="Arial" panose="020B0604020202020204" pitchFamily="34" charset="0"/>
              <a:buChar char="•"/>
            </a:pPr>
            <a:r>
              <a:rPr lang="es-ES" sz="1400" b="0" i="0">
                <a:solidFill>
                  <a:srgbClr val="171717"/>
                </a:solidFill>
                <a:effectLst/>
                <a:latin typeface="Segoe UI" panose="020B0502040204020203" pitchFamily="34" charset="0"/>
                <a:cs typeface="Segoe UI" panose="020B0502040204020203" pitchFamily="34" charset="0"/>
              </a:rPr>
              <a:t>Modificación de firmas de método.</a:t>
            </a:r>
          </a:p>
          <a:p>
            <a:pPr algn="just"/>
            <a:endParaRPr lang="es-ES" sz="1400">
              <a:latin typeface="Segoe UI" panose="020B0502040204020203" pitchFamily="34" charset="0"/>
              <a:cs typeface="Segoe UI" panose="020B0502040204020203" pitchFamily="34" charset="0"/>
            </a:endParaRPr>
          </a:p>
          <a:p>
            <a:pPr algn="just"/>
            <a:r>
              <a:rPr lang="es-ES" sz="1400">
                <a:latin typeface="Segoe UI" panose="020B0502040204020203" pitchFamily="34" charset="0"/>
                <a:cs typeface="Segoe UI" panose="020B0502040204020203" pitchFamily="34" charset="0"/>
              </a:rPr>
              <a:t>Hot </a:t>
            </a:r>
            <a:r>
              <a:rPr lang="es-ES" sz="1400" err="1">
                <a:latin typeface="Segoe UI" panose="020B0502040204020203" pitchFamily="34" charset="0"/>
                <a:cs typeface="Segoe UI" panose="020B0502040204020203" pitchFamily="34" charset="0"/>
              </a:rPr>
              <a:t>Reload</a:t>
            </a:r>
            <a:r>
              <a:rPr lang="es-ES" sz="1400">
                <a:latin typeface="Segoe UI" panose="020B0502040204020203" pitchFamily="34" charset="0"/>
                <a:cs typeface="Segoe UI" panose="020B0502040204020203" pitchFamily="34" charset="0"/>
              </a:rPr>
              <a:t> está disponible desde la versión 2019 de Visual Studio </a:t>
            </a:r>
            <a:r>
              <a:rPr lang="es-ES" sz="1400" err="1">
                <a:latin typeface="Segoe UI" panose="020B0502040204020203" pitchFamily="34" charset="0"/>
                <a:cs typeface="Segoe UI" panose="020B0502040204020203" pitchFamily="34" charset="0"/>
              </a:rPr>
              <a:t>Community</a:t>
            </a:r>
            <a:endParaRPr lang="es-ES" sz="1400">
              <a:latin typeface="Segoe UI" panose="020B0502040204020203" pitchFamily="34" charset="0"/>
              <a:cs typeface="Segoe UI" panose="020B0502040204020203" pitchFamily="34" charset="0"/>
            </a:endParaRPr>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7" y="101444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a:solidFill>
                  <a:srgbClr val="660033"/>
                </a:solidFill>
                <a:latin typeface="Segoe UI" panose="020B0502040204020203" pitchFamily="34" charset="0"/>
                <a:cs typeface="Segoe UI" panose="020B0502040204020203" pitchFamily="34" charset="0"/>
              </a:rPr>
              <a:t>Hot </a:t>
            </a:r>
            <a:r>
              <a:rPr lang="es-ES" sz="2400" err="1">
                <a:solidFill>
                  <a:srgbClr val="660033"/>
                </a:solidFill>
                <a:latin typeface="Segoe UI" panose="020B0502040204020203" pitchFamily="34" charset="0"/>
                <a:cs typeface="Segoe UI" panose="020B0502040204020203" pitchFamily="34" charset="0"/>
              </a:rPr>
              <a:t>Reload</a:t>
            </a:r>
            <a:r>
              <a:rPr lang="es-ES" sz="2400">
                <a:solidFill>
                  <a:srgbClr val="660033"/>
                </a:solidFill>
                <a:latin typeface="Segoe UI" panose="020B0502040204020203" pitchFamily="34" charset="0"/>
                <a:cs typeface="Segoe UI" panose="020B0502040204020203" pitchFamily="34" charset="0"/>
              </a:rPr>
              <a:t> (2)</a:t>
            </a:r>
            <a:endParaRPr lang="es-MX" sz="2400">
              <a:solidFill>
                <a:srgbClr val="660033"/>
              </a:solidFill>
              <a:latin typeface="Segoe UI" panose="020B0502040204020203" pitchFamily="34" charset="0"/>
              <a:cs typeface="Segoe UI" panose="020B0502040204020203" pitchFamily="34" charset="0"/>
            </a:endParaRPr>
          </a:p>
        </p:txBody>
      </p:sp>
      <p:pic>
        <p:nvPicPr>
          <p:cNvPr id="6" name="Imagen 5" descr="Logotipo, Icono&#10;&#10;Descripción generada automáticamente">
            <a:extLst>
              <a:ext uri="{FF2B5EF4-FFF2-40B4-BE49-F238E27FC236}">
                <a16:creationId xmlns:a16="http://schemas.microsoft.com/office/drawing/2014/main" id="{5C690D82-1294-FD17-C1CF-260EC5E92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185" y="1682722"/>
            <a:ext cx="2903434" cy="29034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29237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105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5" y="1944333"/>
            <a:ext cx="7463790" cy="954107"/>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Las páginas representan pantallas de aplicaciones móviles multiplataforma. Un Page objeto representa en </a:t>
            </a:r>
            <a:r>
              <a:rPr lang="es-ES" sz="1400" err="1">
                <a:latin typeface="Segoe UI" panose="020B0502040204020203" pitchFamily="34" charset="0"/>
                <a:cs typeface="Segoe UI" panose="020B0502040204020203" pitchFamily="34" charset="0"/>
              </a:rPr>
              <a:t>ViewController</a:t>
            </a:r>
            <a:r>
              <a:rPr lang="es-ES" sz="1400">
                <a:latin typeface="Segoe UI" panose="020B0502040204020203" pitchFamily="34" charset="0"/>
                <a:cs typeface="Segoe UI" panose="020B0502040204020203" pitchFamily="34" charset="0"/>
              </a:rPr>
              <a:t> iOS y en Page el Plataforma universal de Windows. En Android, cada página ocupa la pantalla como , </a:t>
            </a:r>
            <a:r>
              <a:rPr lang="es-ES" sz="1400" err="1">
                <a:latin typeface="Segoe UI" panose="020B0502040204020203" pitchFamily="34" charset="0"/>
                <a:cs typeface="Segoe UI" panose="020B0502040204020203" pitchFamily="34" charset="0"/>
              </a:rPr>
              <a:t>Activitypero</a:t>
            </a:r>
            <a:r>
              <a:rPr lang="es-ES" sz="1400">
                <a:latin typeface="Segoe UI" panose="020B0502040204020203" pitchFamily="34" charset="0"/>
                <a:cs typeface="Segoe UI" panose="020B0502040204020203" pitchFamily="34" charset="0"/>
              </a:rPr>
              <a:t> </a:t>
            </a:r>
            <a:r>
              <a:rPr lang="es-ES" sz="1400" err="1">
                <a:latin typeface="Segoe UI" panose="020B0502040204020203" pitchFamily="34" charset="0"/>
                <a:cs typeface="Segoe UI" panose="020B0502040204020203" pitchFamily="34" charset="0"/>
              </a:rPr>
              <a:t>Xamarin.Forms</a:t>
            </a:r>
            <a:r>
              <a:rPr lang="es-ES" sz="1400">
                <a:latin typeface="Segoe UI" panose="020B0502040204020203" pitchFamily="34" charset="0"/>
                <a:cs typeface="Segoe UI" panose="020B0502040204020203" pitchFamily="34" charset="0"/>
              </a:rPr>
              <a:t> las páginas </a:t>
            </a:r>
            <a:r>
              <a:rPr lang="es-ES" sz="1400" err="1">
                <a:latin typeface="Segoe UI" panose="020B0502040204020203" pitchFamily="34" charset="0"/>
                <a:cs typeface="Segoe UI" panose="020B0502040204020203" pitchFamily="34" charset="0"/>
              </a:rPr>
              <a:t>noActivity</a:t>
            </a:r>
            <a:r>
              <a:rPr lang="es-ES" sz="1400">
                <a:latin typeface="Segoe UI" panose="020B0502040204020203" pitchFamily="34" charset="0"/>
                <a:cs typeface="Segoe UI" panose="020B0502040204020203" pitchFamily="34" charset="0"/>
              </a:rPr>
              <a:t> son objetos .</a:t>
            </a:r>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7" y="101444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a:solidFill>
                  <a:srgbClr val="660033"/>
                </a:solidFill>
                <a:latin typeface="Segoe UI" panose="020B0502040204020203" pitchFamily="34" charset="0"/>
                <a:cs typeface="Segoe UI" panose="020B0502040204020203" pitchFamily="34" charset="0"/>
              </a:rPr>
              <a:t>Tipos de páginas</a:t>
            </a:r>
            <a:endParaRPr lang="es-MX" sz="2400">
              <a:solidFill>
                <a:srgbClr val="660033"/>
              </a:solidFill>
              <a:latin typeface="Segoe UI" panose="020B0502040204020203" pitchFamily="34" charset="0"/>
              <a:cs typeface="Segoe UI" panose="020B0502040204020203" pitchFamily="34" charset="0"/>
            </a:endParaRPr>
          </a:p>
        </p:txBody>
      </p:sp>
      <p:pic>
        <p:nvPicPr>
          <p:cNvPr id="2050" name="Picture 2" descr="Xamarin.Forms página">
            <a:extLst>
              <a:ext uri="{FF2B5EF4-FFF2-40B4-BE49-F238E27FC236}">
                <a16:creationId xmlns:a16="http://schemas.microsoft.com/office/drawing/2014/main" id="{FDA2B9BF-AF75-AF80-992D-7BB0D994FB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2274" y="3369874"/>
            <a:ext cx="6991109" cy="19431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3875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106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5" y="1631816"/>
            <a:ext cx="7463790" cy="954107"/>
          </a:xfrm>
          <a:prstGeom prst="rect">
            <a:avLst/>
          </a:prstGeom>
          <a:noFill/>
        </p:spPr>
        <p:txBody>
          <a:bodyPr wrap="square">
            <a:spAutoFit/>
          </a:bodyPr>
          <a:lstStyle/>
          <a:p>
            <a:pPr algn="just"/>
            <a:r>
              <a:rPr lang="es-ES" sz="1400" err="1">
                <a:latin typeface="Segoe UI" panose="020B0502040204020203" pitchFamily="34" charset="0"/>
                <a:cs typeface="Segoe UI" panose="020B0502040204020203" pitchFamily="34" charset="0"/>
              </a:rPr>
              <a:t>ContentPage</a:t>
            </a:r>
            <a:r>
              <a:rPr lang="es-ES" sz="1400">
                <a:latin typeface="Segoe UI" panose="020B0502040204020203" pitchFamily="34" charset="0"/>
                <a:cs typeface="Segoe UI" panose="020B0502040204020203" pitchFamily="34" charset="0"/>
              </a:rPr>
              <a:t> es el tipo de página más sencillo y más común. Establece la propiedad Content en un solo objeto View (Vista), que suele ser un tipo </a:t>
            </a:r>
            <a:r>
              <a:rPr lang="es-ES" sz="1400" err="1">
                <a:latin typeface="Segoe UI" panose="020B0502040204020203" pitchFamily="34" charset="0"/>
                <a:cs typeface="Segoe UI" panose="020B0502040204020203" pitchFamily="34" charset="0"/>
              </a:rPr>
              <a:t>Layout</a:t>
            </a:r>
            <a:r>
              <a:rPr lang="es-ES" sz="1400">
                <a:latin typeface="Segoe UI" panose="020B0502040204020203" pitchFamily="34" charset="0"/>
                <a:cs typeface="Segoe UI" panose="020B0502040204020203" pitchFamily="34" charset="0"/>
              </a:rPr>
              <a:t>; </a:t>
            </a:r>
            <a:r>
              <a:rPr lang="es-ES" sz="1400" err="1">
                <a:latin typeface="Segoe UI" panose="020B0502040204020203" pitchFamily="34" charset="0"/>
                <a:cs typeface="Segoe UI" panose="020B0502040204020203" pitchFamily="34" charset="0"/>
              </a:rPr>
              <a:t>GridLayout</a:t>
            </a:r>
            <a:r>
              <a:rPr lang="es-ES" sz="1400">
                <a:latin typeface="Segoe UI" panose="020B0502040204020203" pitchFamily="34" charset="0"/>
                <a:cs typeface="Segoe UI" panose="020B0502040204020203" pitchFamily="34" charset="0"/>
              </a:rPr>
              <a:t>, </a:t>
            </a:r>
            <a:r>
              <a:rPr lang="es-ES" sz="1400" err="1">
                <a:latin typeface="Segoe UI" panose="020B0502040204020203" pitchFamily="34" charset="0"/>
                <a:cs typeface="Segoe UI" panose="020B0502040204020203" pitchFamily="34" charset="0"/>
              </a:rPr>
              <a:t>StackLayout</a:t>
            </a:r>
            <a:r>
              <a:rPr lang="es-ES" sz="1400">
                <a:latin typeface="Segoe UI" panose="020B0502040204020203" pitchFamily="34" charset="0"/>
                <a:cs typeface="Segoe UI" panose="020B0502040204020203" pitchFamily="34" charset="0"/>
              </a:rPr>
              <a:t>, </a:t>
            </a:r>
            <a:r>
              <a:rPr lang="es-ES" sz="1400" err="1">
                <a:latin typeface="Segoe UI" panose="020B0502040204020203" pitchFamily="34" charset="0"/>
                <a:cs typeface="Segoe UI" panose="020B0502040204020203" pitchFamily="34" charset="0"/>
              </a:rPr>
              <a:t>ScrollView</a:t>
            </a:r>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7" y="101444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a:solidFill>
                  <a:srgbClr val="660033"/>
                </a:solidFill>
                <a:latin typeface="Segoe UI" panose="020B0502040204020203" pitchFamily="34" charset="0"/>
                <a:cs typeface="Segoe UI" panose="020B0502040204020203" pitchFamily="34" charset="0"/>
              </a:rPr>
              <a:t>Content Page</a:t>
            </a:r>
            <a:endParaRPr lang="es-MX" sz="2400">
              <a:solidFill>
                <a:srgbClr val="660033"/>
              </a:solidFill>
              <a:latin typeface="Segoe UI" panose="020B0502040204020203" pitchFamily="34" charset="0"/>
              <a:cs typeface="Segoe UI" panose="020B0502040204020203" pitchFamily="34" charset="0"/>
            </a:endParaRPr>
          </a:p>
        </p:txBody>
      </p:sp>
      <p:pic>
        <p:nvPicPr>
          <p:cNvPr id="14" name="Imagen 13">
            <a:extLst>
              <a:ext uri="{FF2B5EF4-FFF2-40B4-BE49-F238E27FC236}">
                <a16:creationId xmlns:a16="http://schemas.microsoft.com/office/drawing/2014/main" id="{DD86AE6A-ADCB-F6C3-6B92-786FA8F753E3}"/>
              </a:ext>
            </a:extLst>
          </p:cNvPr>
          <p:cNvPicPr>
            <a:picLocks noChangeAspect="1"/>
          </p:cNvPicPr>
          <p:nvPr/>
        </p:nvPicPr>
        <p:blipFill>
          <a:blip r:embed="rId3"/>
          <a:stretch>
            <a:fillRect/>
          </a:stretch>
        </p:blipFill>
        <p:spPr>
          <a:xfrm>
            <a:off x="840105" y="2768299"/>
            <a:ext cx="6041248" cy="3075261"/>
          </a:xfrm>
          <a:prstGeom prst="rect">
            <a:avLst/>
          </a:prstGeom>
          <a:ln>
            <a:noFill/>
          </a:ln>
          <a:effectLst>
            <a:outerShdw blurRad="292100" dist="139700" dir="2700000" algn="tl" rotWithShape="0">
              <a:srgbClr val="333333">
                <a:alpha val="65000"/>
              </a:srgbClr>
            </a:outerShdw>
          </a:effectLst>
        </p:spPr>
      </p:pic>
      <p:pic>
        <p:nvPicPr>
          <p:cNvPr id="16" name="Imagen 15">
            <a:extLst>
              <a:ext uri="{FF2B5EF4-FFF2-40B4-BE49-F238E27FC236}">
                <a16:creationId xmlns:a16="http://schemas.microsoft.com/office/drawing/2014/main" id="{DB092F92-0695-6C9C-7FD6-9B90C3442016}"/>
              </a:ext>
            </a:extLst>
          </p:cNvPr>
          <p:cNvPicPr>
            <a:picLocks noChangeAspect="1"/>
          </p:cNvPicPr>
          <p:nvPr/>
        </p:nvPicPr>
        <p:blipFill>
          <a:blip r:embed="rId4"/>
          <a:stretch>
            <a:fillRect/>
          </a:stretch>
        </p:blipFill>
        <p:spPr>
          <a:xfrm>
            <a:off x="6341434" y="2295489"/>
            <a:ext cx="1815134" cy="39531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28904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107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4" y="1553570"/>
            <a:ext cx="7675245" cy="954107"/>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Un </a:t>
            </a:r>
            <a:r>
              <a:rPr lang="es-ES" sz="1400" err="1">
                <a:latin typeface="Segoe UI" panose="020B0502040204020203" pitchFamily="34" charset="0"/>
                <a:cs typeface="Segoe UI" panose="020B0502040204020203" pitchFamily="34" charset="0"/>
              </a:rPr>
              <a:t>FlyoutPage</a:t>
            </a:r>
            <a:r>
              <a:rPr lang="es-ES" sz="1400">
                <a:latin typeface="Segoe UI" panose="020B0502040204020203" pitchFamily="34" charset="0"/>
                <a:cs typeface="Segoe UI" panose="020B0502040204020203" pitchFamily="34" charset="0"/>
              </a:rPr>
              <a:t> administra dos paneles de información. Establece la propiedad </a:t>
            </a:r>
            <a:r>
              <a:rPr lang="es-ES" sz="1400" err="1">
                <a:latin typeface="Segoe UI" panose="020B0502040204020203" pitchFamily="34" charset="0"/>
                <a:cs typeface="Segoe UI" panose="020B0502040204020203" pitchFamily="34" charset="0"/>
              </a:rPr>
              <a:t>Flyout</a:t>
            </a:r>
            <a:r>
              <a:rPr lang="es-ES" sz="1400">
                <a:latin typeface="Segoe UI" panose="020B0502040204020203" pitchFamily="34" charset="0"/>
                <a:cs typeface="Segoe UI" panose="020B0502040204020203" pitchFamily="34" charset="0"/>
              </a:rPr>
              <a:t> en una página que generalmente muestra una lista o un menú, también establece la propiedad </a:t>
            </a:r>
            <a:r>
              <a:rPr lang="es-ES" sz="1400" err="1">
                <a:latin typeface="Segoe UI" panose="020B0502040204020203" pitchFamily="34" charset="0"/>
                <a:cs typeface="Segoe UI" panose="020B0502040204020203" pitchFamily="34" charset="0"/>
              </a:rPr>
              <a:t>Detail</a:t>
            </a:r>
            <a:r>
              <a:rPr lang="es-ES" sz="1400">
                <a:latin typeface="Segoe UI" panose="020B0502040204020203" pitchFamily="34" charset="0"/>
                <a:cs typeface="Segoe UI" panose="020B0502040204020203" pitchFamily="34" charset="0"/>
              </a:rPr>
              <a:t> en una página que muestra un elemento seleccionado de la página de control flotante. La  propiedad  </a:t>
            </a:r>
            <a:r>
              <a:rPr lang="es-ES" sz="1400" err="1">
                <a:latin typeface="Segoe UI" panose="020B0502040204020203" pitchFamily="34" charset="0"/>
                <a:cs typeface="Segoe UI" panose="020B0502040204020203" pitchFamily="34" charset="0"/>
              </a:rPr>
              <a:t>IsPresented</a:t>
            </a:r>
            <a:r>
              <a:rPr lang="es-ES" sz="1400">
                <a:latin typeface="Segoe UI" panose="020B0502040204020203" pitchFamily="34" charset="0"/>
                <a:cs typeface="Segoe UI" panose="020B0502040204020203" pitchFamily="34" charset="0"/>
              </a:rPr>
              <a:t> rige si el control flotante o la página de detalles están visibles.</a:t>
            </a:r>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7" y="101444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err="1">
                <a:solidFill>
                  <a:srgbClr val="660033"/>
                </a:solidFill>
                <a:latin typeface="Segoe UI" panose="020B0502040204020203" pitchFamily="34" charset="0"/>
                <a:cs typeface="Segoe UI" panose="020B0502040204020203" pitchFamily="34" charset="0"/>
              </a:rPr>
              <a:t>Flyout</a:t>
            </a:r>
            <a:r>
              <a:rPr lang="es-ES" sz="2400">
                <a:solidFill>
                  <a:srgbClr val="660033"/>
                </a:solidFill>
                <a:latin typeface="Segoe UI" panose="020B0502040204020203" pitchFamily="34" charset="0"/>
                <a:cs typeface="Segoe UI" panose="020B0502040204020203" pitchFamily="34" charset="0"/>
              </a:rPr>
              <a:t> Page</a:t>
            </a:r>
            <a:endParaRPr lang="es-MX" sz="2400">
              <a:solidFill>
                <a:srgbClr val="660033"/>
              </a:solidFill>
              <a:latin typeface="Segoe UI" panose="020B0502040204020203" pitchFamily="34" charset="0"/>
              <a:cs typeface="Segoe UI" panose="020B0502040204020203" pitchFamily="34" charset="0"/>
            </a:endParaRPr>
          </a:p>
        </p:txBody>
      </p:sp>
      <p:pic>
        <p:nvPicPr>
          <p:cNvPr id="15" name="Imagen 14">
            <a:extLst>
              <a:ext uri="{FF2B5EF4-FFF2-40B4-BE49-F238E27FC236}">
                <a16:creationId xmlns:a16="http://schemas.microsoft.com/office/drawing/2014/main" id="{993E9D87-3617-C22C-C9F7-B0153D3ED1FD}"/>
              </a:ext>
            </a:extLst>
          </p:cNvPr>
          <p:cNvPicPr>
            <a:picLocks noChangeAspect="1"/>
          </p:cNvPicPr>
          <p:nvPr/>
        </p:nvPicPr>
        <p:blipFill>
          <a:blip r:embed="rId3"/>
          <a:stretch>
            <a:fillRect/>
          </a:stretch>
        </p:blipFill>
        <p:spPr>
          <a:xfrm>
            <a:off x="6779031" y="2703999"/>
            <a:ext cx="1628266" cy="3550893"/>
          </a:xfrm>
          <a:prstGeom prst="rect">
            <a:avLst/>
          </a:prstGeom>
          <a:ln>
            <a:noFill/>
          </a:ln>
          <a:effectLst>
            <a:outerShdw blurRad="292100" dist="139700" dir="2700000" algn="tl" rotWithShape="0">
              <a:srgbClr val="333333">
                <a:alpha val="65000"/>
              </a:srgbClr>
            </a:outerShdw>
          </a:effectLst>
        </p:spPr>
      </p:pic>
      <p:pic>
        <p:nvPicPr>
          <p:cNvPr id="17" name="Imagen 16">
            <a:extLst>
              <a:ext uri="{FF2B5EF4-FFF2-40B4-BE49-F238E27FC236}">
                <a16:creationId xmlns:a16="http://schemas.microsoft.com/office/drawing/2014/main" id="{BE963AB4-7A0C-B5E5-7B85-AD50F10039D6}"/>
              </a:ext>
            </a:extLst>
          </p:cNvPr>
          <p:cNvPicPr>
            <a:picLocks noChangeAspect="1"/>
          </p:cNvPicPr>
          <p:nvPr/>
        </p:nvPicPr>
        <p:blipFill>
          <a:blip r:embed="rId4"/>
          <a:stretch>
            <a:fillRect/>
          </a:stretch>
        </p:blipFill>
        <p:spPr>
          <a:xfrm>
            <a:off x="4604096" y="2703999"/>
            <a:ext cx="1628266" cy="3550893"/>
          </a:xfrm>
          <a:prstGeom prst="rect">
            <a:avLst/>
          </a:prstGeom>
          <a:ln>
            <a:noFill/>
          </a:ln>
          <a:effectLst>
            <a:outerShdw blurRad="292100" dist="139700" dir="2700000" algn="tl" rotWithShape="0">
              <a:srgbClr val="333333">
                <a:alpha val="65000"/>
              </a:srgbClr>
            </a:outerShdw>
          </a:effectLst>
        </p:spPr>
      </p:pic>
      <p:sp>
        <p:nvSpPr>
          <p:cNvPr id="18" name="Flecha: a la derecha 17">
            <a:extLst>
              <a:ext uri="{FF2B5EF4-FFF2-40B4-BE49-F238E27FC236}">
                <a16:creationId xmlns:a16="http://schemas.microsoft.com/office/drawing/2014/main" id="{C3F0D64F-5A14-2A79-DD9F-6BA9870C468F}"/>
              </a:ext>
            </a:extLst>
          </p:cNvPr>
          <p:cNvSpPr/>
          <p:nvPr/>
        </p:nvSpPr>
        <p:spPr>
          <a:xfrm>
            <a:off x="6280338" y="4338512"/>
            <a:ext cx="370921" cy="3651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2" name="Imagen 21">
            <a:extLst>
              <a:ext uri="{FF2B5EF4-FFF2-40B4-BE49-F238E27FC236}">
                <a16:creationId xmlns:a16="http://schemas.microsoft.com/office/drawing/2014/main" id="{36D81425-397E-9428-D1BD-BC2AB514ED4E}"/>
              </a:ext>
            </a:extLst>
          </p:cNvPr>
          <p:cNvPicPr>
            <a:picLocks noChangeAspect="1"/>
          </p:cNvPicPr>
          <p:nvPr/>
        </p:nvPicPr>
        <p:blipFill>
          <a:blip r:embed="rId5"/>
          <a:stretch>
            <a:fillRect/>
          </a:stretch>
        </p:blipFill>
        <p:spPr>
          <a:xfrm>
            <a:off x="958599" y="3429000"/>
            <a:ext cx="3025655" cy="2005252"/>
          </a:xfrm>
          <a:prstGeom prst="rect">
            <a:avLst/>
          </a:prstGeom>
          <a:ln>
            <a:noFill/>
          </a:ln>
          <a:effectLst>
            <a:outerShdw blurRad="292100" dist="139700" dir="2700000" algn="tl" rotWithShape="0">
              <a:srgbClr val="333333">
                <a:alpha val="65000"/>
              </a:srgbClr>
            </a:outerShdw>
          </a:effectLst>
        </p:spPr>
      </p:pic>
      <p:sp>
        <p:nvSpPr>
          <p:cNvPr id="23" name="Flecha: a la derecha 22">
            <a:extLst>
              <a:ext uri="{FF2B5EF4-FFF2-40B4-BE49-F238E27FC236}">
                <a16:creationId xmlns:a16="http://schemas.microsoft.com/office/drawing/2014/main" id="{5FF3A191-24A6-AB2E-187B-EB2433B2F3D3}"/>
              </a:ext>
            </a:extLst>
          </p:cNvPr>
          <p:cNvSpPr/>
          <p:nvPr/>
        </p:nvSpPr>
        <p:spPr>
          <a:xfrm>
            <a:off x="4105403" y="4338512"/>
            <a:ext cx="370921" cy="3651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6833606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108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5" y="1472899"/>
            <a:ext cx="7913198" cy="1169551"/>
          </a:xfrm>
          <a:prstGeom prst="rect">
            <a:avLst/>
          </a:prstGeom>
          <a:noFill/>
        </p:spPr>
        <p:txBody>
          <a:bodyPr wrap="square">
            <a:spAutoFit/>
          </a:bodyPr>
          <a:lstStyle/>
          <a:p>
            <a:pPr algn="just"/>
            <a:r>
              <a:rPr lang="es-ES" sz="1400" err="1">
                <a:latin typeface="Segoe UI" panose="020B0502040204020203" pitchFamily="34" charset="0"/>
                <a:cs typeface="Segoe UI" panose="020B0502040204020203" pitchFamily="34" charset="0"/>
              </a:rPr>
              <a:t>TabbedPage</a:t>
            </a:r>
            <a:r>
              <a:rPr lang="es-ES" sz="1400">
                <a:latin typeface="Segoe UI" panose="020B0502040204020203" pitchFamily="34" charset="0"/>
                <a:cs typeface="Segoe UI" panose="020B0502040204020203" pitchFamily="34" charset="0"/>
              </a:rPr>
              <a:t> se deriva de la clase abstracta </a:t>
            </a:r>
            <a:r>
              <a:rPr lang="es-ES" sz="1400" err="1">
                <a:latin typeface="Segoe UI" panose="020B0502040204020203" pitchFamily="34" charset="0"/>
                <a:cs typeface="Segoe UI" panose="020B0502040204020203" pitchFamily="34" charset="0"/>
              </a:rPr>
              <a:t>MultiPage</a:t>
            </a:r>
            <a:r>
              <a:rPr lang="es-ES" sz="1400">
                <a:latin typeface="Segoe UI" panose="020B0502040204020203" pitchFamily="34" charset="0"/>
                <a:cs typeface="Segoe UI" panose="020B0502040204020203" pitchFamily="34" charset="0"/>
              </a:rPr>
              <a:t> y permite la navegación entre páginas secundarias mediante pestañas. Establece la propiedad </a:t>
            </a:r>
            <a:r>
              <a:rPr lang="es-ES" sz="1400" err="1">
                <a:latin typeface="Segoe UI" panose="020B0502040204020203" pitchFamily="34" charset="0"/>
                <a:cs typeface="Segoe UI" panose="020B0502040204020203" pitchFamily="34" charset="0"/>
              </a:rPr>
              <a:t>Children</a:t>
            </a:r>
            <a:r>
              <a:rPr lang="es-ES" sz="1400">
                <a:latin typeface="Segoe UI" panose="020B0502040204020203" pitchFamily="34" charset="0"/>
                <a:cs typeface="Segoe UI" panose="020B0502040204020203" pitchFamily="34" charset="0"/>
              </a:rPr>
              <a:t> en una colección de páginas o utiliza la propiedad </a:t>
            </a:r>
            <a:r>
              <a:rPr lang="es-ES" sz="1400" err="1">
                <a:latin typeface="Segoe UI" panose="020B0502040204020203" pitchFamily="34" charset="0"/>
                <a:cs typeface="Segoe UI" panose="020B0502040204020203" pitchFamily="34" charset="0"/>
              </a:rPr>
              <a:t>ItemsSource</a:t>
            </a:r>
            <a:r>
              <a:rPr lang="es-ES" sz="1400">
                <a:latin typeface="Segoe UI" panose="020B0502040204020203" pitchFamily="34" charset="0"/>
                <a:cs typeface="Segoe UI" panose="020B0502040204020203" pitchFamily="34" charset="0"/>
              </a:rPr>
              <a:t> en una colección de objetos de datos. La propiedad </a:t>
            </a:r>
            <a:r>
              <a:rPr lang="es-ES" sz="1400" err="1">
                <a:latin typeface="Segoe UI" panose="020B0502040204020203" pitchFamily="34" charset="0"/>
                <a:cs typeface="Segoe UI" panose="020B0502040204020203" pitchFamily="34" charset="0"/>
              </a:rPr>
              <a:t>ItemTemplate</a:t>
            </a:r>
            <a:r>
              <a:rPr lang="es-ES" sz="1400">
                <a:latin typeface="Segoe UI" panose="020B0502040204020203" pitchFamily="34" charset="0"/>
                <a:cs typeface="Segoe UI" panose="020B0502040204020203" pitchFamily="34" charset="0"/>
              </a:rPr>
              <a:t> en una </a:t>
            </a:r>
            <a:r>
              <a:rPr lang="es-ES" sz="1400" err="1">
                <a:latin typeface="Segoe UI" panose="020B0502040204020203" pitchFamily="34" charset="0"/>
                <a:cs typeface="Segoe UI" panose="020B0502040204020203" pitchFamily="34" charset="0"/>
              </a:rPr>
              <a:t>DataTemplate</a:t>
            </a:r>
            <a:r>
              <a:rPr lang="es-ES" sz="1400">
                <a:latin typeface="Segoe UI" panose="020B0502040204020203" pitchFamily="34" charset="0"/>
                <a:cs typeface="Segoe UI" panose="020B0502040204020203" pitchFamily="34" charset="0"/>
              </a:rPr>
              <a:t> describe cómo se representa visualmente cada objeto.</a:t>
            </a:r>
          </a:p>
          <a:p>
            <a:pPr algn="just"/>
            <a:endParaRPr lang="es-ES" sz="1400">
              <a:latin typeface="Segoe UI" panose="020B0502040204020203" pitchFamily="34" charset="0"/>
              <a:cs typeface="Segoe UI" panose="020B0502040204020203" pitchFamily="34" charset="0"/>
            </a:endParaRPr>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7" y="101444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err="1">
                <a:solidFill>
                  <a:srgbClr val="660033"/>
                </a:solidFill>
                <a:latin typeface="Segoe UI" panose="020B0502040204020203" pitchFamily="34" charset="0"/>
                <a:cs typeface="Segoe UI" panose="020B0502040204020203" pitchFamily="34" charset="0"/>
              </a:rPr>
              <a:t>Tabbed</a:t>
            </a:r>
            <a:r>
              <a:rPr lang="es-ES" sz="2400">
                <a:solidFill>
                  <a:srgbClr val="660033"/>
                </a:solidFill>
                <a:latin typeface="Segoe UI" panose="020B0502040204020203" pitchFamily="34" charset="0"/>
                <a:cs typeface="Segoe UI" panose="020B0502040204020203" pitchFamily="34" charset="0"/>
              </a:rPr>
              <a:t> Page</a:t>
            </a:r>
            <a:endParaRPr lang="es-MX" sz="2400">
              <a:solidFill>
                <a:srgbClr val="660033"/>
              </a:solidFill>
              <a:latin typeface="Segoe UI" panose="020B0502040204020203" pitchFamily="34" charset="0"/>
              <a:cs typeface="Segoe UI" panose="020B0502040204020203" pitchFamily="34" charset="0"/>
            </a:endParaRPr>
          </a:p>
        </p:txBody>
      </p:sp>
      <p:pic>
        <p:nvPicPr>
          <p:cNvPr id="6" name="Imagen 5">
            <a:extLst>
              <a:ext uri="{FF2B5EF4-FFF2-40B4-BE49-F238E27FC236}">
                <a16:creationId xmlns:a16="http://schemas.microsoft.com/office/drawing/2014/main" id="{E71AACD7-5265-25D3-5E68-3984208BFA47}"/>
              </a:ext>
            </a:extLst>
          </p:cNvPr>
          <p:cNvPicPr>
            <a:picLocks noChangeAspect="1"/>
          </p:cNvPicPr>
          <p:nvPr/>
        </p:nvPicPr>
        <p:blipFill rotWithShape="1">
          <a:blip r:embed="rId3"/>
          <a:srcRect t="770"/>
          <a:stretch/>
        </p:blipFill>
        <p:spPr>
          <a:xfrm>
            <a:off x="840105" y="2846895"/>
            <a:ext cx="3554593" cy="3266417"/>
          </a:xfrm>
          <a:prstGeom prst="rect">
            <a:avLst/>
          </a:prstGeom>
          <a:ln>
            <a:noFill/>
          </a:ln>
          <a:effectLst>
            <a:outerShdw blurRad="292100" dist="139700" dir="2700000" algn="tl" rotWithShape="0">
              <a:srgbClr val="333333">
                <a:alpha val="65000"/>
              </a:srgbClr>
            </a:outerShdw>
          </a:effectLst>
        </p:spPr>
      </p:pic>
      <p:pic>
        <p:nvPicPr>
          <p:cNvPr id="10" name="Imagen 9">
            <a:extLst>
              <a:ext uri="{FF2B5EF4-FFF2-40B4-BE49-F238E27FC236}">
                <a16:creationId xmlns:a16="http://schemas.microsoft.com/office/drawing/2014/main" id="{88E5D980-BF83-EA68-EA58-6DE2955C6065}"/>
              </a:ext>
            </a:extLst>
          </p:cNvPr>
          <p:cNvPicPr>
            <a:picLocks noChangeAspect="1"/>
          </p:cNvPicPr>
          <p:nvPr/>
        </p:nvPicPr>
        <p:blipFill>
          <a:blip r:embed="rId4"/>
          <a:stretch>
            <a:fillRect/>
          </a:stretch>
        </p:blipFill>
        <p:spPr>
          <a:xfrm>
            <a:off x="5028555" y="2714947"/>
            <a:ext cx="1553219" cy="3381278"/>
          </a:xfrm>
          <a:prstGeom prst="rect">
            <a:avLst/>
          </a:prstGeom>
          <a:ln>
            <a:noFill/>
          </a:ln>
          <a:effectLst>
            <a:outerShdw blurRad="292100" dist="139700" dir="2700000" algn="tl" rotWithShape="0">
              <a:srgbClr val="333333">
                <a:alpha val="65000"/>
              </a:srgbClr>
            </a:outerShdw>
          </a:effectLst>
        </p:spPr>
      </p:pic>
      <p:pic>
        <p:nvPicPr>
          <p:cNvPr id="13" name="Imagen 12">
            <a:extLst>
              <a:ext uri="{FF2B5EF4-FFF2-40B4-BE49-F238E27FC236}">
                <a16:creationId xmlns:a16="http://schemas.microsoft.com/office/drawing/2014/main" id="{D000568E-FE6A-4E9E-0861-90018490AB24}"/>
              </a:ext>
            </a:extLst>
          </p:cNvPr>
          <p:cNvPicPr>
            <a:picLocks noChangeAspect="1"/>
          </p:cNvPicPr>
          <p:nvPr/>
        </p:nvPicPr>
        <p:blipFill>
          <a:blip r:embed="rId5"/>
          <a:stretch>
            <a:fillRect/>
          </a:stretch>
        </p:blipFill>
        <p:spPr>
          <a:xfrm>
            <a:off x="7215631" y="2714947"/>
            <a:ext cx="1549156" cy="3356504"/>
          </a:xfrm>
          <a:prstGeom prst="rect">
            <a:avLst/>
          </a:prstGeom>
          <a:ln>
            <a:noFill/>
          </a:ln>
          <a:effectLst>
            <a:outerShdw blurRad="292100" dist="139700" dir="2700000" algn="tl" rotWithShape="0">
              <a:srgbClr val="333333">
                <a:alpha val="65000"/>
              </a:srgbClr>
            </a:outerShdw>
          </a:effectLst>
        </p:spPr>
      </p:pic>
      <p:sp>
        <p:nvSpPr>
          <p:cNvPr id="14" name="Flecha: a la derecha 13">
            <a:extLst>
              <a:ext uri="{FF2B5EF4-FFF2-40B4-BE49-F238E27FC236}">
                <a16:creationId xmlns:a16="http://schemas.microsoft.com/office/drawing/2014/main" id="{52D8B06D-BA0E-A2F3-3989-63070CF960A6}"/>
              </a:ext>
            </a:extLst>
          </p:cNvPr>
          <p:cNvSpPr/>
          <p:nvPr/>
        </p:nvSpPr>
        <p:spPr>
          <a:xfrm>
            <a:off x="4572000" y="4326902"/>
            <a:ext cx="292231" cy="3517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Flecha: a la derecha 14">
            <a:extLst>
              <a:ext uri="{FF2B5EF4-FFF2-40B4-BE49-F238E27FC236}">
                <a16:creationId xmlns:a16="http://schemas.microsoft.com/office/drawing/2014/main" id="{0B51AE74-7EE2-61CA-BC96-9F2CF2CFE811}"/>
              </a:ext>
            </a:extLst>
          </p:cNvPr>
          <p:cNvSpPr/>
          <p:nvPr/>
        </p:nvSpPr>
        <p:spPr>
          <a:xfrm>
            <a:off x="6746098" y="4326902"/>
            <a:ext cx="292231" cy="3517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757751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109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720741" y="1472899"/>
            <a:ext cx="8137480" cy="1169551"/>
          </a:xfrm>
          <a:prstGeom prst="rect">
            <a:avLst/>
          </a:prstGeom>
          <a:noFill/>
        </p:spPr>
        <p:txBody>
          <a:bodyPr wrap="square">
            <a:spAutoFit/>
          </a:bodyPr>
          <a:lstStyle/>
          <a:p>
            <a:pPr algn="just"/>
            <a:r>
              <a:rPr lang="es-ES" sz="1400" err="1">
                <a:latin typeface="Segoe UI" panose="020B0502040204020203" pitchFamily="34" charset="0"/>
                <a:cs typeface="Segoe UI" panose="020B0502040204020203" pitchFamily="34" charset="0"/>
              </a:rPr>
              <a:t>CarouselPage</a:t>
            </a:r>
            <a:r>
              <a:rPr lang="es-ES" sz="1400">
                <a:latin typeface="Segoe UI" panose="020B0502040204020203" pitchFamily="34" charset="0"/>
                <a:cs typeface="Segoe UI" panose="020B0502040204020203" pitchFamily="34" charset="0"/>
              </a:rPr>
              <a:t> se deriva de la clase abstracta </a:t>
            </a:r>
            <a:r>
              <a:rPr lang="es-ES" sz="1400" err="1">
                <a:latin typeface="Segoe UI" panose="020B0502040204020203" pitchFamily="34" charset="0"/>
                <a:cs typeface="Segoe UI" panose="020B0502040204020203" pitchFamily="34" charset="0"/>
              </a:rPr>
              <a:t>MultiPage</a:t>
            </a:r>
            <a:r>
              <a:rPr lang="es-ES" sz="1400">
                <a:latin typeface="Segoe UI" panose="020B0502040204020203" pitchFamily="34" charset="0"/>
                <a:cs typeface="Segoe UI" panose="020B0502040204020203" pitchFamily="34" charset="0"/>
              </a:rPr>
              <a:t> y permite la navegación entre páginas secundarias a través del deslizamiento de dedo. Se debe establecer la propiedad </a:t>
            </a:r>
            <a:r>
              <a:rPr lang="es-ES" sz="1400" err="1">
                <a:latin typeface="Segoe UI" panose="020B0502040204020203" pitchFamily="34" charset="0"/>
                <a:cs typeface="Segoe UI" panose="020B0502040204020203" pitchFamily="34" charset="0"/>
              </a:rPr>
              <a:t>Children</a:t>
            </a:r>
            <a:r>
              <a:rPr lang="es-ES" sz="1400">
                <a:latin typeface="Segoe UI" panose="020B0502040204020203" pitchFamily="34" charset="0"/>
                <a:cs typeface="Segoe UI" panose="020B0502040204020203" pitchFamily="34" charset="0"/>
              </a:rPr>
              <a:t> en una colección de </a:t>
            </a:r>
            <a:r>
              <a:rPr lang="es-ES" sz="1400" err="1">
                <a:latin typeface="Segoe UI" panose="020B0502040204020203" pitchFamily="34" charset="0"/>
                <a:cs typeface="Segoe UI" panose="020B0502040204020203" pitchFamily="34" charset="0"/>
              </a:rPr>
              <a:t>ContentPage</a:t>
            </a:r>
            <a:r>
              <a:rPr lang="es-ES" sz="1400">
                <a:latin typeface="Segoe UI" panose="020B0502040204020203" pitchFamily="34" charset="0"/>
                <a:cs typeface="Segoe UI" panose="020B0502040204020203" pitchFamily="34" charset="0"/>
              </a:rPr>
              <a:t> objetos o también se puede establecer la propiedad </a:t>
            </a:r>
            <a:r>
              <a:rPr lang="es-ES" sz="1400" err="1">
                <a:latin typeface="Segoe UI" panose="020B0502040204020203" pitchFamily="34" charset="0"/>
                <a:cs typeface="Segoe UI" panose="020B0502040204020203" pitchFamily="34" charset="0"/>
              </a:rPr>
              <a:t>ItemsSource</a:t>
            </a:r>
            <a:r>
              <a:rPr lang="es-ES" sz="1400">
                <a:latin typeface="Segoe UI" panose="020B0502040204020203" pitchFamily="34" charset="0"/>
                <a:cs typeface="Segoe UI" panose="020B0502040204020203" pitchFamily="34" charset="0"/>
              </a:rPr>
              <a:t> propiedad en una colección de objetos de datos y la </a:t>
            </a:r>
            <a:r>
              <a:rPr lang="es-ES" sz="1400" err="1">
                <a:latin typeface="Segoe UI" panose="020B0502040204020203" pitchFamily="34" charset="0"/>
                <a:cs typeface="Segoe UI" panose="020B0502040204020203" pitchFamily="34" charset="0"/>
              </a:rPr>
              <a:t>ItemTemplate</a:t>
            </a:r>
            <a:r>
              <a:rPr lang="es-ES" sz="1400">
                <a:latin typeface="Segoe UI" panose="020B0502040204020203" pitchFamily="34" charset="0"/>
                <a:cs typeface="Segoe UI" panose="020B0502040204020203" pitchFamily="34" charset="0"/>
              </a:rPr>
              <a:t> propiedad en una </a:t>
            </a:r>
            <a:r>
              <a:rPr lang="es-ES" sz="1400" err="1">
                <a:latin typeface="Segoe UI" panose="020B0502040204020203" pitchFamily="34" charset="0"/>
                <a:cs typeface="Segoe UI" panose="020B0502040204020203" pitchFamily="34" charset="0"/>
              </a:rPr>
              <a:t>DataTemplate</a:t>
            </a:r>
            <a:r>
              <a:rPr lang="es-ES" sz="1400">
                <a:latin typeface="Segoe UI" panose="020B0502040204020203" pitchFamily="34" charset="0"/>
                <a:cs typeface="Segoe UI" panose="020B0502040204020203" pitchFamily="34" charset="0"/>
              </a:rPr>
              <a:t> de cómo se representa visualmente cada objeto. </a:t>
            </a:r>
          </a:p>
        </p:txBody>
      </p:sp>
      <p:sp>
        <p:nvSpPr>
          <p:cNvPr id="9" name="CuadroTexto 8">
            <a:extLst>
              <a:ext uri="{FF2B5EF4-FFF2-40B4-BE49-F238E27FC236}">
                <a16:creationId xmlns:a16="http://schemas.microsoft.com/office/drawing/2014/main" id="{B4D46BF2-86E4-6AC4-4083-563279B5B113}"/>
              </a:ext>
            </a:extLst>
          </p:cNvPr>
          <p:cNvSpPr txBox="1"/>
          <p:nvPr/>
        </p:nvSpPr>
        <p:spPr>
          <a:xfrm>
            <a:off x="285779" y="1014440"/>
            <a:ext cx="628442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err="1">
                <a:solidFill>
                  <a:srgbClr val="660033"/>
                </a:solidFill>
                <a:latin typeface="Segoe UI" panose="020B0502040204020203" pitchFamily="34" charset="0"/>
                <a:cs typeface="Segoe UI" panose="020B0502040204020203" pitchFamily="34" charset="0"/>
              </a:rPr>
              <a:t>Carousel</a:t>
            </a:r>
            <a:r>
              <a:rPr lang="es-ES" sz="2400">
                <a:solidFill>
                  <a:srgbClr val="660033"/>
                </a:solidFill>
                <a:latin typeface="Segoe UI" panose="020B0502040204020203" pitchFamily="34" charset="0"/>
                <a:cs typeface="Segoe UI" panose="020B0502040204020203" pitchFamily="34" charset="0"/>
              </a:rPr>
              <a:t> Page</a:t>
            </a:r>
            <a:endParaRPr lang="es-MX" sz="2400">
              <a:solidFill>
                <a:srgbClr val="660033"/>
              </a:solidFill>
              <a:latin typeface="Segoe UI" panose="020B0502040204020203" pitchFamily="34" charset="0"/>
              <a:cs typeface="Segoe UI" panose="020B0502040204020203" pitchFamily="34" charset="0"/>
            </a:endParaRPr>
          </a:p>
        </p:txBody>
      </p:sp>
      <p:pic>
        <p:nvPicPr>
          <p:cNvPr id="6" name="Imagen 5">
            <a:extLst>
              <a:ext uri="{FF2B5EF4-FFF2-40B4-BE49-F238E27FC236}">
                <a16:creationId xmlns:a16="http://schemas.microsoft.com/office/drawing/2014/main" id="{CDD0CF7B-AD72-EBA9-FDCE-6AFD69B3C538}"/>
              </a:ext>
            </a:extLst>
          </p:cNvPr>
          <p:cNvPicPr>
            <a:picLocks noChangeAspect="1"/>
          </p:cNvPicPr>
          <p:nvPr/>
        </p:nvPicPr>
        <p:blipFill>
          <a:blip r:embed="rId3"/>
          <a:stretch>
            <a:fillRect/>
          </a:stretch>
        </p:blipFill>
        <p:spPr>
          <a:xfrm>
            <a:off x="3721914" y="2784900"/>
            <a:ext cx="1566522" cy="3429000"/>
          </a:xfrm>
          <a:prstGeom prst="rect">
            <a:avLst/>
          </a:prstGeom>
          <a:ln>
            <a:noFill/>
          </a:ln>
          <a:effectLst>
            <a:outerShdw blurRad="292100" dist="139700" dir="2700000" algn="tl" rotWithShape="0">
              <a:srgbClr val="333333">
                <a:alpha val="65000"/>
              </a:srgbClr>
            </a:outerShdw>
          </a:effectLst>
        </p:spPr>
      </p:pic>
      <p:pic>
        <p:nvPicPr>
          <p:cNvPr id="10" name="Imagen 9">
            <a:extLst>
              <a:ext uri="{FF2B5EF4-FFF2-40B4-BE49-F238E27FC236}">
                <a16:creationId xmlns:a16="http://schemas.microsoft.com/office/drawing/2014/main" id="{08F69ED4-BD9F-2794-C21E-AECD64291D2F}"/>
              </a:ext>
            </a:extLst>
          </p:cNvPr>
          <p:cNvPicPr>
            <a:picLocks noChangeAspect="1"/>
          </p:cNvPicPr>
          <p:nvPr/>
        </p:nvPicPr>
        <p:blipFill>
          <a:blip r:embed="rId4"/>
          <a:stretch>
            <a:fillRect/>
          </a:stretch>
        </p:blipFill>
        <p:spPr>
          <a:xfrm>
            <a:off x="5480079" y="2784900"/>
            <a:ext cx="1587737" cy="3429000"/>
          </a:xfrm>
          <a:prstGeom prst="rect">
            <a:avLst/>
          </a:prstGeom>
          <a:ln>
            <a:noFill/>
          </a:ln>
          <a:effectLst>
            <a:outerShdw blurRad="292100" dist="139700" dir="2700000" algn="tl" rotWithShape="0">
              <a:srgbClr val="333333">
                <a:alpha val="65000"/>
              </a:srgbClr>
            </a:outerShdw>
          </a:effectLst>
        </p:spPr>
      </p:pic>
      <p:pic>
        <p:nvPicPr>
          <p:cNvPr id="13" name="Imagen 12">
            <a:extLst>
              <a:ext uri="{FF2B5EF4-FFF2-40B4-BE49-F238E27FC236}">
                <a16:creationId xmlns:a16="http://schemas.microsoft.com/office/drawing/2014/main" id="{796B60C4-668D-9F33-33FA-5D95ABBDB130}"/>
              </a:ext>
            </a:extLst>
          </p:cNvPr>
          <p:cNvPicPr>
            <a:picLocks noChangeAspect="1"/>
          </p:cNvPicPr>
          <p:nvPr/>
        </p:nvPicPr>
        <p:blipFill>
          <a:blip r:embed="rId5"/>
          <a:stretch>
            <a:fillRect/>
          </a:stretch>
        </p:blipFill>
        <p:spPr>
          <a:xfrm>
            <a:off x="7259459" y="2784900"/>
            <a:ext cx="1560259" cy="3429000"/>
          </a:xfrm>
          <a:prstGeom prst="rect">
            <a:avLst/>
          </a:prstGeom>
          <a:ln>
            <a:noFill/>
          </a:ln>
          <a:effectLst>
            <a:outerShdw blurRad="292100" dist="139700" dir="2700000" algn="tl" rotWithShape="0">
              <a:srgbClr val="333333">
                <a:alpha val="65000"/>
              </a:srgbClr>
            </a:outerShdw>
          </a:effectLst>
        </p:spPr>
      </p:pic>
      <p:pic>
        <p:nvPicPr>
          <p:cNvPr id="15" name="Imagen 14">
            <a:extLst>
              <a:ext uri="{FF2B5EF4-FFF2-40B4-BE49-F238E27FC236}">
                <a16:creationId xmlns:a16="http://schemas.microsoft.com/office/drawing/2014/main" id="{B3FDBD1D-CEF7-C7B6-D4B9-9B5F3D803E58}"/>
              </a:ext>
            </a:extLst>
          </p:cNvPr>
          <p:cNvPicPr>
            <a:picLocks noChangeAspect="1"/>
          </p:cNvPicPr>
          <p:nvPr/>
        </p:nvPicPr>
        <p:blipFill>
          <a:blip r:embed="rId6"/>
          <a:stretch>
            <a:fillRect/>
          </a:stretch>
        </p:blipFill>
        <p:spPr>
          <a:xfrm>
            <a:off x="768692" y="3280528"/>
            <a:ext cx="2602262" cy="2563032"/>
          </a:xfrm>
          <a:prstGeom prst="rect">
            <a:avLst/>
          </a:prstGeom>
          <a:ln>
            <a:noFill/>
          </a:ln>
          <a:effectLst>
            <a:outerShdw blurRad="292100" dist="139700" dir="2700000" algn="tl" rotWithShape="0">
              <a:srgbClr val="333333">
                <a:alpha val="65000"/>
              </a:srgbClr>
            </a:outerShdw>
          </a:effectLst>
        </p:spPr>
      </p:pic>
      <p:sp>
        <p:nvSpPr>
          <p:cNvPr id="16" name="Flecha: a la derecha 15">
            <a:extLst>
              <a:ext uri="{FF2B5EF4-FFF2-40B4-BE49-F238E27FC236}">
                <a16:creationId xmlns:a16="http://schemas.microsoft.com/office/drawing/2014/main" id="{20A3B83A-BD49-3DD5-CB8F-115BFB04946D}"/>
              </a:ext>
            </a:extLst>
          </p:cNvPr>
          <p:cNvSpPr/>
          <p:nvPr/>
        </p:nvSpPr>
        <p:spPr>
          <a:xfrm>
            <a:off x="3427066" y="4333867"/>
            <a:ext cx="210023" cy="331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Flecha: a la derecha 16">
            <a:extLst>
              <a:ext uri="{FF2B5EF4-FFF2-40B4-BE49-F238E27FC236}">
                <a16:creationId xmlns:a16="http://schemas.microsoft.com/office/drawing/2014/main" id="{E05E3169-1C10-99E0-1B4E-028EC8D41E05}"/>
              </a:ext>
            </a:extLst>
          </p:cNvPr>
          <p:cNvSpPr/>
          <p:nvPr/>
        </p:nvSpPr>
        <p:spPr>
          <a:xfrm>
            <a:off x="5325301" y="4333865"/>
            <a:ext cx="105012" cy="331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Flecha: a la derecha 20">
            <a:extLst>
              <a:ext uri="{FF2B5EF4-FFF2-40B4-BE49-F238E27FC236}">
                <a16:creationId xmlns:a16="http://schemas.microsoft.com/office/drawing/2014/main" id="{9F8197CB-047E-C929-2C7F-5A41E8D089AF}"/>
              </a:ext>
            </a:extLst>
          </p:cNvPr>
          <p:cNvSpPr/>
          <p:nvPr/>
        </p:nvSpPr>
        <p:spPr>
          <a:xfrm>
            <a:off x="7105927" y="4333865"/>
            <a:ext cx="105012" cy="331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Flecha: a la derecha 21">
            <a:extLst>
              <a:ext uri="{FF2B5EF4-FFF2-40B4-BE49-F238E27FC236}">
                <a16:creationId xmlns:a16="http://schemas.microsoft.com/office/drawing/2014/main" id="{8F0DE0D0-4D0E-F570-21D8-DA9DBEFBD435}"/>
              </a:ext>
            </a:extLst>
          </p:cNvPr>
          <p:cNvSpPr/>
          <p:nvPr/>
        </p:nvSpPr>
        <p:spPr>
          <a:xfrm rot="10800000">
            <a:off x="7105927" y="4807381"/>
            <a:ext cx="105012" cy="331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Flecha: a la derecha 22">
            <a:extLst>
              <a:ext uri="{FF2B5EF4-FFF2-40B4-BE49-F238E27FC236}">
                <a16:creationId xmlns:a16="http://schemas.microsoft.com/office/drawing/2014/main" id="{DD421E4E-4D61-EBBE-058F-1A8C0EE7D192}"/>
              </a:ext>
            </a:extLst>
          </p:cNvPr>
          <p:cNvSpPr/>
          <p:nvPr/>
        </p:nvSpPr>
        <p:spPr>
          <a:xfrm rot="10800000">
            <a:off x="5325301" y="4827074"/>
            <a:ext cx="105012" cy="331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834253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6DB2B1-A0FF-1340-94D9-7A266D69EE7C}"/>
              </a:ext>
            </a:extLst>
          </p:cNvPr>
          <p:cNvSpPr>
            <a:spLocks noGrp="1"/>
          </p:cNvSpPr>
          <p:nvPr>
            <p:ph type="title"/>
          </p:nvPr>
        </p:nvSpPr>
        <p:spPr>
          <a:xfrm>
            <a:off x="132105" y="925280"/>
            <a:ext cx="6057052" cy="589031"/>
          </a:xfrm>
        </p:spPr>
        <p:txBody>
          <a:bodyPr>
            <a:normAutofit/>
          </a:bodyPr>
          <a:lstStyle/>
          <a:p>
            <a:r>
              <a:rPr lang="es-MX" sz="2700">
                <a:solidFill>
                  <a:srgbClr val="660033"/>
                </a:solidFill>
                <a:latin typeface="Segoe UI" panose="020B0502040204020203" pitchFamily="34" charset="0"/>
                <a:ea typeface="+mn-ea"/>
                <a:cs typeface="+mn-cs"/>
              </a:rPr>
              <a:t>Instalación</a:t>
            </a:r>
          </a:p>
        </p:txBody>
      </p:sp>
      <p:sp>
        <p:nvSpPr>
          <p:cNvPr id="4" name="Marcador de número de diapositiva 3">
            <a:extLst>
              <a:ext uri="{FF2B5EF4-FFF2-40B4-BE49-F238E27FC236}">
                <a16:creationId xmlns:a16="http://schemas.microsoft.com/office/drawing/2014/main" id="{26820900-64A8-1D4A-91B1-5529B69A0D7E}"/>
              </a:ext>
            </a:extLst>
          </p:cNvPr>
          <p:cNvSpPr>
            <a:spLocks noGrp="1"/>
          </p:cNvSpPr>
          <p:nvPr>
            <p:ph type="sldNum" sz="quarter" idx="12"/>
          </p:nvPr>
        </p:nvSpPr>
        <p:spPr>
          <a:xfrm>
            <a:off x="8252737" y="5519152"/>
            <a:ext cx="734363" cy="312845"/>
          </a:xfrm>
        </p:spPr>
        <p:txBody>
          <a:bodyPr>
            <a:normAutofit/>
          </a:bodyPr>
          <a:lstStyle/>
          <a:p>
            <a:pPr>
              <a:spcAft>
                <a:spcPts val="450"/>
              </a:spcAft>
            </a:pPr>
            <a:fld id="{BE15108C-154A-4A5A-9C05-91A49A422BA7}" type="slidenum">
              <a:rPr lang="en-US" smtClean="0"/>
              <a:pPr>
                <a:spcAft>
                  <a:spcPts val="450"/>
                </a:spcAft>
              </a:pPr>
              <a:t>11</a:t>
            </a:fld>
            <a:endParaRPr lang="en-US"/>
          </a:p>
        </p:txBody>
      </p:sp>
      <p:pic>
        <p:nvPicPr>
          <p:cNvPr id="5" name="Picture 4">
            <a:extLst>
              <a:ext uri="{FF2B5EF4-FFF2-40B4-BE49-F238E27FC236}">
                <a16:creationId xmlns:a16="http://schemas.microsoft.com/office/drawing/2014/main" id="{1A30E60B-CED8-7122-6A01-0A1DA8E1B630}"/>
              </a:ext>
            </a:extLst>
          </p:cNvPr>
          <p:cNvPicPr>
            <a:picLocks noChangeAspect="1"/>
          </p:cNvPicPr>
          <p:nvPr/>
        </p:nvPicPr>
        <p:blipFill>
          <a:blip r:embed="rId3"/>
          <a:stretch>
            <a:fillRect/>
          </a:stretch>
        </p:blipFill>
        <p:spPr>
          <a:xfrm>
            <a:off x="4824167" y="3199972"/>
            <a:ext cx="4079216" cy="2319181"/>
          </a:xfrm>
          <a:prstGeom prst="rect">
            <a:avLst/>
          </a:prstGeom>
          <a:ln>
            <a:noFill/>
          </a:ln>
          <a:effectLst>
            <a:outerShdw blurRad="292100" dist="139700" dir="2700000" algn="tl" rotWithShape="0">
              <a:srgbClr val="333333">
                <a:alpha val="65000"/>
              </a:srgbClr>
            </a:outerShdw>
          </a:effectLst>
        </p:spPr>
      </p:pic>
      <p:pic>
        <p:nvPicPr>
          <p:cNvPr id="2050" name="Picture 2" descr="Captura de pantalla que muestra la pestaña Paquetes de idiomas del instalador de Visual Studio.">
            <a:extLst>
              <a:ext uri="{FF2B5EF4-FFF2-40B4-BE49-F238E27FC236}">
                <a16:creationId xmlns:a16="http://schemas.microsoft.com/office/drawing/2014/main" id="{9C5FFFD6-AEFC-1F09-C665-020C3246BA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2709" y="1514311"/>
            <a:ext cx="4469627" cy="22301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3" name="Grupo 2">
            <a:extLst>
              <a:ext uri="{FF2B5EF4-FFF2-40B4-BE49-F238E27FC236}">
                <a16:creationId xmlns:a16="http://schemas.microsoft.com/office/drawing/2014/main" id="{7B3A0F50-BC9A-69F8-C66A-419567E22F02}"/>
              </a:ext>
            </a:extLst>
          </p:cNvPr>
          <p:cNvGrpSpPr/>
          <p:nvPr/>
        </p:nvGrpSpPr>
        <p:grpSpPr>
          <a:xfrm>
            <a:off x="2676698" y="266006"/>
            <a:ext cx="6467302" cy="277000"/>
            <a:chOff x="2676698" y="266006"/>
            <a:chExt cx="6467302" cy="277000"/>
          </a:xfrm>
        </p:grpSpPr>
        <p:sp>
          <p:nvSpPr>
            <p:cNvPr id="6" name="Rectángulo 5">
              <a:extLst>
                <a:ext uri="{FF2B5EF4-FFF2-40B4-BE49-F238E27FC236}">
                  <a16:creationId xmlns:a16="http://schemas.microsoft.com/office/drawing/2014/main" id="{69786567-A24C-1F57-63F9-D0D6D992FF11}"/>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FDAAEB00-6A77-5D27-5C7F-1D4C4B918692}"/>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17180409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110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5" y="1472899"/>
            <a:ext cx="7852482" cy="1169551"/>
          </a:xfrm>
          <a:prstGeom prst="rect">
            <a:avLst/>
          </a:prstGeom>
          <a:noFill/>
        </p:spPr>
        <p:txBody>
          <a:bodyPr wrap="square">
            <a:spAutoFit/>
          </a:bodyPr>
          <a:lstStyle/>
          <a:p>
            <a:pPr algn="just"/>
            <a:r>
              <a:rPr lang="es-ES" sz="1400" err="1">
                <a:latin typeface="Segoe UI" panose="020B0502040204020203" pitchFamily="34" charset="0"/>
                <a:cs typeface="Segoe UI" panose="020B0502040204020203" pitchFamily="34" charset="0"/>
              </a:rPr>
              <a:t>Xamarin</a:t>
            </a:r>
            <a:r>
              <a:rPr lang="es-ES" sz="1400">
                <a:latin typeface="Segoe UI" panose="020B0502040204020203" pitchFamily="34" charset="0"/>
                <a:cs typeface="Segoe UI" panose="020B0502040204020203" pitchFamily="34" charset="0"/>
              </a:rPr>
              <a:t> administra la navegación entre otras páginas mediante una arquitectura basada en pila. Al usar la navegación por páginas en la aplicación, se debe pasar una instancia de la página principal. En otras palabras.</a:t>
            </a: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7" y="101444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err="1">
                <a:solidFill>
                  <a:srgbClr val="660033"/>
                </a:solidFill>
                <a:latin typeface="Segoe UI" panose="020B0502040204020203" pitchFamily="34" charset="0"/>
                <a:cs typeface="Segoe UI" panose="020B0502040204020203" pitchFamily="34" charset="0"/>
              </a:rPr>
              <a:t>NavigationPage</a:t>
            </a:r>
            <a:endParaRPr lang="es-MX" sz="2400">
              <a:solidFill>
                <a:srgbClr val="660033"/>
              </a:solidFill>
              <a:latin typeface="Segoe UI" panose="020B0502040204020203" pitchFamily="34" charset="0"/>
              <a:cs typeface="Segoe UI" panose="020B0502040204020203" pitchFamily="34" charset="0"/>
            </a:endParaRPr>
          </a:p>
        </p:txBody>
      </p:sp>
      <p:pic>
        <p:nvPicPr>
          <p:cNvPr id="6" name="Imagen 5">
            <a:extLst>
              <a:ext uri="{FF2B5EF4-FFF2-40B4-BE49-F238E27FC236}">
                <a16:creationId xmlns:a16="http://schemas.microsoft.com/office/drawing/2014/main" id="{384E5849-0518-25EB-59E6-F11B105299E9}"/>
              </a:ext>
            </a:extLst>
          </p:cNvPr>
          <p:cNvPicPr>
            <a:picLocks noChangeAspect="1"/>
          </p:cNvPicPr>
          <p:nvPr/>
        </p:nvPicPr>
        <p:blipFill>
          <a:blip r:embed="rId3"/>
          <a:stretch>
            <a:fillRect/>
          </a:stretch>
        </p:blipFill>
        <p:spPr>
          <a:xfrm>
            <a:off x="840105" y="3444816"/>
            <a:ext cx="2952985" cy="1169551"/>
          </a:xfrm>
          <a:prstGeom prst="rect">
            <a:avLst/>
          </a:prstGeom>
          <a:ln>
            <a:noFill/>
          </a:ln>
          <a:effectLst>
            <a:outerShdw blurRad="292100" dist="139700" dir="2700000" algn="tl" rotWithShape="0">
              <a:srgbClr val="333333">
                <a:alpha val="65000"/>
              </a:srgbClr>
            </a:outerShdw>
          </a:effectLst>
        </p:spPr>
      </p:pic>
      <p:pic>
        <p:nvPicPr>
          <p:cNvPr id="10" name="Imagen 9">
            <a:extLst>
              <a:ext uri="{FF2B5EF4-FFF2-40B4-BE49-F238E27FC236}">
                <a16:creationId xmlns:a16="http://schemas.microsoft.com/office/drawing/2014/main" id="{E8ECDE9E-D3B4-A973-7698-7631B5A701BA}"/>
              </a:ext>
            </a:extLst>
          </p:cNvPr>
          <p:cNvPicPr>
            <a:picLocks noChangeAspect="1"/>
          </p:cNvPicPr>
          <p:nvPr/>
        </p:nvPicPr>
        <p:blipFill>
          <a:blip r:embed="rId4"/>
          <a:stretch>
            <a:fillRect/>
          </a:stretch>
        </p:blipFill>
        <p:spPr>
          <a:xfrm>
            <a:off x="4329370" y="2339187"/>
            <a:ext cx="1810548" cy="3965494"/>
          </a:xfrm>
          <a:prstGeom prst="rect">
            <a:avLst/>
          </a:prstGeom>
          <a:ln>
            <a:noFill/>
          </a:ln>
          <a:effectLst>
            <a:outerShdw blurRad="292100" dist="139700" dir="2700000" algn="tl" rotWithShape="0">
              <a:srgbClr val="333333">
                <a:alpha val="65000"/>
              </a:srgbClr>
            </a:outerShdw>
          </a:effectLst>
        </p:spPr>
      </p:pic>
      <p:sp>
        <p:nvSpPr>
          <p:cNvPr id="12" name="Flecha: a la derecha 11">
            <a:extLst>
              <a:ext uri="{FF2B5EF4-FFF2-40B4-BE49-F238E27FC236}">
                <a16:creationId xmlns:a16="http://schemas.microsoft.com/office/drawing/2014/main" id="{8C82B66D-B3A4-6E5D-C59B-519FCEDD6FA2}"/>
              </a:ext>
            </a:extLst>
          </p:cNvPr>
          <p:cNvSpPr/>
          <p:nvPr/>
        </p:nvSpPr>
        <p:spPr>
          <a:xfrm>
            <a:off x="6313872" y="4072170"/>
            <a:ext cx="318652" cy="369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 name="Imagen 13">
            <a:extLst>
              <a:ext uri="{FF2B5EF4-FFF2-40B4-BE49-F238E27FC236}">
                <a16:creationId xmlns:a16="http://schemas.microsoft.com/office/drawing/2014/main" id="{B5F8A238-1332-0DC6-2E85-64AE8E73C27D}"/>
              </a:ext>
            </a:extLst>
          </p:cNvPr>
          <p:cNvPicPr>
            <a:picLocks noChangeAspect="1"/>
          </p:cNvPicPr>
          <p:nvPr/>
        </p:nvPicPr>
        <p:blipFill>
          <a:blip r:embed="rId5"/>
          <a:stretch>
            <a:fillRect/>
          </a:stretch>
        </p:blipFill>
        <p:spPr>
          <a:xfrm>
            <a:off x="6806478" y="2339187"/>
            <a:ext cx="1814054" cy="3965494"/>
          </a:xfrm>
          <a:prstGeom prst="rect">
            <a:avLst/>
          </a:prstGeom>
          <a:ln>
            <a:noFill/>
          </a:ln>
          <a:effectLst>
            <a:outerShdw blurRad="292100" dist="139700" dir="2700000" algn="tl" rotWithShape="0">
              <a:srgbClr val="333333">
                <a:alpha val="65000"/>
              </a:srgbClr>
            </a:outerShdw>
          </a:effectLst>
        </p:spPr>
      </p:pic>
      <p:sp>
        <p:nvSpPr>
          <p:cNvPr id="4" name="Flecha: a la derecha 3">
            <a:extLst>
              <a:ext uri="{FF2B5EF4-FFF2-40B4-BE49-F238E27FC236}">
                <a16:creationId xmlns:a16="http://schemas.microsoft.com/office/drawing/2014/main" id="{4F37D1F8-2595-B868-2238-CB77847AD8CD}"/>
              </a:ext>
            </a:extLst>
          </p:cNvPr>
          <p:cNvSpPr/>
          <p:nvPr/>
        </p:nvSpPr>
        <p:spPr>
          <a:xfrm>
            <a:off x="3901904" y="4072170"/>
            <a:ext cx="318652" cy="369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8931899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111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B4D46BF2-86E4-6AC4-4083-563279B5B113}"/>
              </a:ext>
            </a:extLst>
          </p:cNvPr>
          <p:cNvSpPr txBox="1"/>
          <p:nvPr/>
        </p:nvSpPr>
        <p:spPr>
          <a:xfrm>
            <a:off x="311179" y="778723"/>
            <a:ext cx="628442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a:solidFill>
                  <a:srgbClr val="660033"/>
                </a:solidFill>
                <a:latin typeface="Segoe UI" panose="020B0502040204020203" pitchFamily="34" charset="0"/>
                <a:cs typeface="Segoe UI" panose="020B0502040204020203" pitchFamily="34" charset="0"/>
              </a:rPr>
              <a:t>Shell Page</a:t>
            </a:r>
            <a:endParaRPr lang="es-MX" sz="2400">
              <a:solidFill>
                <a:srgbClr val="660033"/>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784B6606-050E-7002-D794-39C35B97148D}"/>
              </a:ext>
            </a:extLst>
          </p:cNvPr>
          <p:cNvSpPr txBox="1"/>
          <p:nvPr/>
        </p:nvSpPr>
        <p:spPr>
          <a:xfrm>
            <a:off x="743103" y="1237182"/>
            <a:ext cx="7830569" cy="954107"/>
          </a:xfrm>
          <a:prstGeom prst="rect">
            <a:avLst/>
          </a:prstGeom>
          <a:noFill/>
        </p:spPr>
        <p:txBody>
          <a:bodyPr wrap="square">
            <a:spAutoFit/>
          </a:bodyPr>
          <a:lstStyle/>
          <a:p>
            <a:pPr algn="just"/>
            <a:r>
              <a:rPr lang="es-MX" sz="1400">
                <a:latin typeface="Segoe UI" panose="020B0502040204020203" pitchFamily="34" charset="0"/>
                <a:cs typeface="Segoe UI" panose="020B0502040204020203" pitchFamily="34" charset="0"/>
              </a:rPr>
              <a:t>La clase Shell define las propiedades adjuntas que se pueden usar para configurar la apariencia de las páginas en las aplicaciones de </a:t>
            </a:r>
            <a:r>
              <a:rPr lang="es-MX" sz="1400" err="1">
                <a:latin typeface="Segoe UI" panose="020B0502040204020203" pitchFamily="34" charset="0"/>
                <a:cs typeface="Segoe UI" panose="020B0502040204020203" pitchFamily="34" charset="0"/>
              </a:rPr>
              <a:t>Xamarin.Forms</a:t>
            </a:r>
            <a:r>
              <a:rPr lang="es-MX" sz="1400">
                <a:latin typeface="Segoe UI" panose="020B0502040204020203" pitchFamily="34" charset="0"/>
                <a:cs typeface="Segoe UI" panose="020B0502040204020203" pitchFamily="34" charset="0"/>
              </a:rPr>
              <a:t> Shell. Esto incluye configurar los colores y el modo de presentación de la página, deshabilitar la barra de navegación y la barra de pestañas y mostrar las vistas en la barra de navegación.</a:t>
            </a:r>
          </a:p>
        </p:txBody>
      </p:sp>
      <p:pic>
        <p:nvPicPr>
          <p:cNvPr id="17" name="Picture 16">
            <a:extLst>
              <a:ext uri="{FF2B5EF4-FFF2-40B4-BE49-F238E27FC236}">
                <a16:creationId xmlns:a16="http://schemas.microsoft.com/office/drawing/2014/main" id="{158C8FA6-B80D-0F6C-5441-72E8DDA18584}"/>
              </a:ext>
            </a:extLst>
          </p:cNvPr>
          <p:cNvPicPr>
            <a:picLocks noChangeAspect="1"/>
          </p:cNvPicPr>
          <p:nvPr/>
        </p:nvPicPr>
        <p:blipFill>
          <a:blip r:embed="rId3"/>
          <a:stretch>
            <a:fillRect/>
          </a:stretch>
        </p:blipFill>
        <p:spPr>
          <a:xfrm>
            <a:off x="743103" y="2885465"/>
            <a:ext cx="4010510" cy="2301923"/>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4F586C46-464A-E39D-9B87-49E3624D631E}"/>
              </a:ext>
            </a:extLst>
          </p:cNvPr>
          <p:cNvPicPr>
            <a:picLocks noChangeAspect="1"/>
          </p:cNvPicPr>
          <p:nvPr/>
        </p:nvPicPr>
        <p:blipFill>
          <a:blip r:embed="rId4"/>
          <a:stretch>
            <a:fillRect/>
          </a:stretch>
        </p:blipFill>
        <p:spPr>
          <a:xfrm>
            <a:off x="4926166" y="2597914"/>
            <a:ext cx="3647506" cy="33852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3132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112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5" y="1553570"/>
            <a:ext cx="7463790" cy="954107"/>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Las </a:t>
            </a:r>
            <a:r>
              <a:rPr lang="es-ES" sz="1400" err="1">
                <a:latin typeface="Segoe UI" panose="020B0502040204020203" pitchFamily="34" charset="0"/>
                <a:cs typeface="Segoe UI" panose="020B0502040204020203" pitchFamily="34" charset="0"/>
              </a:rPr>
              <a:t>Layout</a:t>
            </a:r>
            <a:r>
              <a:rPr lang="es-ES" sz="1400">
                <a:latin typeface="Segoe UI" panose="020B0502040204020203" pitchFamily="34" charset="0"/>
                <a:cs typeface="Segoe UI" panose="020B0502040204020203" pitchFamily="34" charset="0"/>
              </a:rPr>
              <a:t> clases y </a:t>
            </a:r>
            <a:r>
              <a:rPr lang="es-ES" sz="1400" err="1">
                <a:latin typeface="Segoe UI" panose="020B0502040204020203" pitchFamily="34" charset="0"/>
                <a:cs typeface="Segoe UI" panose="020B0502040204020203" pitchFamily="34" charset="0"/>
              </a:rPr>
              <a:t>Layout</a:t>
            </a:r>
            <a:r>
              <a:rPr lang="es-ES" sz="1400">
                <a:latin typeface="Segoe UI" panose="020B0502040204020203" pitchFamily="34" charset="0"/>
                <a:cs typeface="Segoe UI" panose="020B0502040204020203" pitchFamily="34" charset="0"/>
              </a:rPr>
              <a:t>&lt;T&gt; de </a:t>
            </a:r>
            <a:r>
              <a:rPr lang="es-ES" sz="1400" err="1">
                <a:latin typeface="Segoe UI" panose="020B0502040204020203" pitchFamily="34" charset="0"/>
                <a:cs typeface="Segoe UI" panose="020B0502040204020203" pitchFamily="34" charset="0"/>
              </a:rPr>
              <a:t>Xamarin.Forms</a:t>
            </a:r>
            <a:r>
              <a:rPr lang="es-ES" sz="1400">
                <a:latin typeface="Segoe UI" panose="020B0502040204020203" pitchFamily="34" charset="0"/>
                <a:cs typeface="Segoe UI" panose="020B0502040204020203" pitchFamily="34" charset="0"/>
              </a:rPr>
              <a:t> son subtipos especializados de vistas que actúan como contenedores para vistas y otros diseños. La </a:t>
            </a:r>
            <a:r>
              <a:rPr lang="es-ES" sz="1400" err="1">
                <a:latin typeface="Segoe UI" panose="020B0502040204020203" pitchFamily="34" charset="0"/>
                <a:cs typeface="Segoe UI" panose="020B0502040204020203" pitchFamily="34" charset="0"/>
              </a:rPr>
              <a:t>Layout</a:t>
            </a:r>
            <a:r>
              <a:rPr lang="es-ES" sz="1400">
                <a:latin typeface="Segoe UI" panose="020B0502040204020203" pitchFamily="34" charset="0"/>
                <a:cs typeface="Segoe UI" panose="020B0502040204020203" pitchFamily="34" charset="0"/>
              </a:rPr>
              <a:t> propia clase deriva de View. Normalmente, un </a:t>
            </a:r>
            <a:r>
              <a:rPr lang="es-ES" sz="1400" err="1">
                <a:latin typeface="Segoe UI" panose="020B0502040204020203" pitchFamily="34" charset="0"/>
                <a:cs typeface="Segoe UI" panose="020B0502040204020203" pitchFamily="34" charset="0"/>
              </a:rPr>
              <a:t>Layout</a:t>
            </a:r>
            <a:r>
              <a:rPr lang="es-ES" sz="1400">
                <a:latin typeface="Segoe UI" panose="020B0502040204020203" pitchFamily="34" charset="0"/>
                <a:cs typeface="Segoe UI" panose="020B0502040204020203" pitchFamily="34" charset="0"/>
              </a:rPr>
              <a:t> derivado contiene lógica para establecer la posición y el tamaño de los elementos secundarios en </a:t>
            </a:r>
            <a:r>
              <a:rPr lang="es-ES" sz="1400" err="1">
                <a:latin typeface="Segoe UI" panose="020B0502040204020203" pitchFamily="34" charset="0"/>
                <a:cs typeface="Segoe UI" panose="020B0502040204020203" pitchFamily="34" charset="0"/>
              </a:rPr>
              <a:t>Xamarin.Forms</a:t>
            </a:r>
            <a:r>
              <a:rPr lang="es-ES" sz="1400">
                <a:latin typeface="Segoe UI" panose="020B0502040204020203" pitchFamily="34" charset="0"/>
                <a:cs typeface="Segoe UI" panose="020B0502040204020203" pitchFamily="34" charset="0"/>
              </a:rPr>
              <a:t> las aplicaciones.</a:t>
            </a:r>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7" y="101444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err="1">
                <a:solidFill>
                  <a:srgbClr val="660033"/>
                </a:solidFill>
                <a:latin typeface="Segoe UI" panose="020B0502040204020203" pitchFamily="34" charset="0"/>
                <a:cs typeface="Segoe UI" panose="020B0502040204020203" pitchFamily="34" charset="0"/>
              </a:rPr>
              <a:t>Layouts</a:t>
            </a:r>
            <a:endParaRPr lang="es-MX" sz="2400">
              <a:solidFill>
                <a:srgbClr val="660033"/>
              </a:solidFill>
              <a:latin typeface="Segoe UI" panose="020B0502040204020203" pitchFamily="34" charset="0"/>
              <a:cs typeface="Segoe UI" panose="020B0502040204020203" pitchFamily="34" charset="0"/>
            </a:endParaRPr>
          </a:p>
        </p:txBody>
      </p:sp>
      <p:pic>
        <p:nvPicPr>
          <p:cNvPr id="1026" name="Picture 2" descr="diseño TiposXamarin.Forms">
            <a:extLst>
              <a:ext uri="{FF2B5EF4-FFF2-40B4-BE49-F238E27FC236}">
                <a16:creationId xmlns:a16="http://schemas.microsoft.com/office/drawing/2014/main" id="{DDFECFE3-84E5-313B-6764-CC585D5D11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5104" y="2748724"/>
            <a:ext cx="5113792" cy="33665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8409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113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773430" y="1045078"/>
            <a:ext cx="7741920" cy="738664"/>
          </a:xfrm>
          <a:prstGeom prst="rect">
            <a:avLst/>
          </a:prstGeom>
          <a:noFill/>
        </p:spPr>
        <p:txBody>
          <a:bodyPr wrap="square">
            <a:spAutoFit/>
          </a:bodyPr>
          <a:lstStyle/>
          <a:p>
            <a:pPr algn="just"/>
            <a:r>
              <a:rPr lang="es-ES" sz="1400" err="1">
                <a:latin typeface="Segoe UI" panose="020B0502040204020203" pitchFamily="34" charset="0"/>
                <a:cs typeface="Segoe UI" panose="020B0502040204020203" pitchFamily="34" charset="0"/>
              </a:rPr>
              <a:t>StackLayout</a:t>
            </a:r>
            <a:r>
              <a:rPr lang="es-ES" sz="1400">
                <a:latin typeface="Segoe UI" panose="020B0502040204020203" pitchFamily="34" charset="0"/>
                <a:cs typeface="Segoe UI" panose="020B0502040204020203" pitchFamily="34" charset="0"/>
              </a:rPr>
              <a:t> coloca los elementos secundarios en una pila horizontal o verticalmente en función de la </a:t>
            </a:r>
            <a:r>
              <a:rPr lang="es-ES" sz="1400" err="1">
                <a:latin typeface="Segoe UI" panose="020B0502040204020203" pitchFamily="34" charset="0"/>
                <a:cs typeface="Segoe UI" panose="020B0502040204020203" pitchFamily="34" charset="0"/>
              </a:rPr>
              <a:t>Orientation</a:t>
            </a:r>
            <a:r>
              <a:rPr lang="es-ES" sz="1400">
                <a:latin typeface="Segoe UI" panose="020B0502040204020203" pitchFamily="34" charset="0"/>
                <a:cs typeface="Segoe UI" panose="020B0502040204020203" pitchFamily="34" charset="0"/>
              </a:rPr>
              <a:t> propiedad. La propiedad </a:t>
            </a:r>
            <a:r>
              <a:rPr lang="es-ES" sz="1400" err="1">
                <a:latin typeface="Segoe UI" panose="020B0502040204020203" pitchFamily="34" charset="0"/>
                <a:cs typeface="Segoe UI" panose="020B0502040204020203" pitchFamily="34" charset="0"/>
              </a:rPr>
              <a:t>Spacing</a:t>
            </a:r>
            <a:r>
              <a:rPr lang="es-ES" sz="1400">
                <a:latin typeface="Segoe UI" panose="020B0502040204020203" pitchFamily="34" charset="0"/>
                <a:cs typeface="Segoe UI" panose="020B0502040204020203" pitchFamily="34" charset="0"/>
              </a:rPr>
              <a:t> rige el espaciado entre los elementos secundarios y tiene un valor predeterminado de 6.</a:t>
            </a:r>
          </a:p>
        </p:txBody>
      </p:sp>
      <p:sp>
        <p:nvSpPr>
          <p:cNvPr id="9" name="CuadroTexto 8">
            <a:extLst>
              <a:ext uri="{FF2B5EF4-FFF2-40B4-BE49-F238E27FC236}">
                <a16:creationId xmlns:a16="http://schemas.microsoft.com/office/drawing/2014/main" id="{B4D46BF2-86E4-6AC4-4083-563279B5B113}"/>
              </a:ext>
            </a:extLst>
          </p:cNvPr>
          <p:cNvSpPr txBox="1"/>
          <p:nvPr/>
        </p:nvSpPr>
        <p:spPr>
          <a:xfrm>
            <a:off x="352597" y="635716"/>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err="1">
                <a:solidFill>
                  <a:srgbClr val="660033"/>
                </a:solidFill>
                <a:latin typeface="Segoe UI" panose="020B0502040204020203" pitchFamily="34" charset="0"/>
                <a:cs typeface="Segoe UI" panose="020B0502040204020203" pitchFamily="34" charset="0"/>
              </a:rPr>
              <a:t>StackLayout</a:t>
            </a:r>
            <a:endParaRPr lang="es-MX" sz="2400">
              <a:solidFill>
                <a:srgbClr val="660033"/>
              </a:solidFill>
              <a:latin typeface="Segoe UI" panose="020B0502040204020203" pitchFamily="34" charset="0"/>
              <a:cs typeface="Segoe UI" panose="020B0502040204020203" pitchFamily="34" charset="0"/>
            </a:endParaRPr>
          </a:p>
        </p:txBody>
      </p:sp>
      <p:pic>
        <p:nvPicPr>
          <p:cNvPr id="2051" name="Picture 3" descr="StackLayout Example">
            <a:extLst>
              <a:ext uri="{FF2B5EF4-FFF2-40B4-BE49-F238E27FC236}">
                <a16:creationId xmlns:a16="http://schemas.microsoft.com/office/drawing/2014/main" id="{009745B1-0EA0-9661-7DF6-194002067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537" y="2481136"/>
            <a:ext cx="3590925" cy="33317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6719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114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B4D46BF2-86E4-6AC4-4083-563279B5B113}"/>
              </a:ext>
            </a:extLst>
          </p:cNvPr>
          <p:cNvSpPr txBox="1"/>
          <p:nvPr/>
        </p:nvSpPr>
        <p:spPr>
          <a:xfrm>
            <a:off x="352597" y="635716"/>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err="1">
                <a:solidFill>
                  <a:srgbClr val="660033"/>
                </a:solidFill>
                <a:latin typeface="Segoe UI" panose="020B0502040204020203" pitchFamily="34" charset="0"/>
                <a:cs typeface="Segoe UI" panose="020B0502040204020203" pitchFamily="34" charset="0"/>
              </a:rPr>
              <a:t>StackLayout</a:t>
            </a:r>
            <a:endParaRPr lang="es-MX" sz="2400">
              <a:solidFill>
                <a:srgbClr val="660033"/>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5392A1CD-0DBB-0653-B090-060DCDF6AB93}"/>
              </a:ext>
            </a:extLst>
          </p:cNvPr>
          <p:cNvPicPr>
            <a:picLocks noChangeAspect="1"/>
          </p:cNvPicPr>
          <p:nvPr/>
        </p:nvPicPr>
        <p:blipFill>
          <a:blip r:embed="rId3"/>
          <a:stretch>
            <a:fillRect/>
          </a:stretch>
        </p:blipFill>
        <p:spPr>
          <a:xfrm>
            <a:off x="949840" y="1426939"/>
            <a:ext cx="6946605" cy="45156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20397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115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B4D46BF2-86E4-6AC4-4083-563279B5B113}"/>
              </a:ext>
            </a:extLst>
          </p:cNvPr>
          <p:cNvSpPr txBox="1"/>
          <p:nvPr/>
        </p:nvSpPr>
        <p:spPr>
          <a:xfrm>
            <a:off x="352597" y="635716"/>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err="1">
                <a:solidFill>
                  <a:srgbClr val="660033"/>
                </a:solidFill>
                <a:latin typeface="Segoe UI" panose="020B0502040204020203" pitchFamily="34" charset="0"/>
                <a:cs typeface="Segoe UI" panose="020B0502040204020203" pitchFamily="34" charset="0"/>
              </a:rPr>
              <a:t>StackLayout</a:t>
            </a:r>
            <a:endParaRPr lang="es-MX" sz="2400">
              <a:solidFill>
                <a:srgbClr val="660033"/>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F2B8E083-869F-622B-F9C6-BC0F5DADBD2D}"/>
              </a:ext>
            </a:extLst>
          </p:cNvPr>
          <p:cNvPicPr>
            <a:picLocks noChangeAspect="1"/>
          </p:cNvPicPr>
          <p:nvPr/>
        </p:nvPicPr>
        <p:blipFill>
          <a:blip r:embed="rId3"/>
          <a:stretch>
            <a:fillRect/>
          </a:stretch>
        </p:blipFill>
        <p:spPr>
          <a:xfrm>
            <a:off x="1087634" y="1379074"/>
            <a:ext cx="5538283" cy="5057552"/>
          </a:xfrm>
          <a:prstGeom prst="rect">
            <a:avLst/>
          </a:prstGeom>
          <a:ln>
            <a:noFill/>
          </a:ln>
          <a:effectLst>
            <a:outerShdw blurRad="292100" dist="139700" dir="2700000" algn="tl" rotWithShape="0">
              <a:srgbClr val="333333">
                <a:alpha val="65000"/>
              </a:srgbClr>
            </a:outerShdw>
          </a:effectLst>
        </p:spPr>
      </p:pic>
      <p:sp>
        <p:nvSpPr>
          <p:cNvPr id="18" name="Rectangle 17">
            <a:extLst>
              <a:ext uri="{FF2B5EF4-FFF2-40B4-BE49-F238E27FC236}">
                <a16:creationId xmlns:a16="http://schemas.microsoft.com/office/drawing/2014/main" id="{202E69FA-EBA7-7453-346F-55D535A84CAD}"/>
              </a:ext>
            </a:extLst>
          </p:cNvPr>
          <p:cNvSpPr/>
          <p:nvPr/>
        </p:nvSpPr>
        <p:spPr>
          <a:xfrm>
            <a:off x="1620570" y="4644428"/>
            <a:ext cx="1620571" cy="751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IOS</a:t>
            </a:r>
          </a:p>
        </p:txBody>
      </p:sp>
      <p:sp>
        <p:nvSpPr>
          <p:cNvPr id="19" name="Rectangle 18">
            <a:extLst>
              <a:ext uri="{FF2B5EF4-FFF2-40B4-BE49-F238E27FC236}">
                <a16:creationId xmlns:a16="http://schemas.microsoft.com/office/drawing/2014/main" id="{0E53313F-CDA7-3BC7-DE1F-725DD00C6B9A}"/>
              </a:ext>
            </a:extLst>
          </p:cNvPr>
          <p:cNvSpPr/>
          <p:nvPr/>
        </p:nvSpPr>
        <p:spPr>
          <a:xfrm>
            <a:off x="4498063" y="4644427"/>
            <a:ext cx="1620571" cy="751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Android</a:t>
            </a:r>
          </a:p>
        </p:txBody>
      </p:sp>
    </p:spTree>
    <p:extLst>
      <p:ext uri="{BB962C8B-B14F-4D97-AF65-F5344CB8AC3E}">
        <p14:creationId xmlns:p14="http://schemas.microsoft.com/office/powerpoint/2010/main" val="38506104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116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07548" y="1137619"/>
            <a:ext cx="7915275" cy="523220"/>
          </a:xfrm>
          <a:prstGeom prst="rect">
            <a:avLst/>
          </a:prstGeom>
          <a:noFill/>
        </p:spPr>
        <p:txBody>
          <a:bodyPr wrap="square">
            <a:spAutoFit/>
          </a:bodyPr>
          <a:lstStyle/>
          <a:p>
            <a:pPr algn="just"/>
            <a:r>
              <a:rPr lang="es-ES" sz="1400" err="1">
                <a:latin typeface="Segoe UI" panose="020B0502040204020203" pitchFamily="34" charset="0"/>
                <a:cs typeface="Segoe UI" panose="020B0502040204020203" pitchFamily="34" charset="0"/>
              </a:rPr>
              <a:t>Grid</a:t>
            </a:r>
            <a:r>
              <a:rPr lang="es-ES" sz="1400">
                <a:latin typeface="Segoe UI" panose="020B0502040204020203" pitchFamily="34" charset="0"/>
                <a:cs typeface="Segoe UI" panose="020B0502040204020203" pitchFamily="34" charset="0"/>
              </a:rPr>
              <a:t> coloca sus elementos secundarios en una cuadrícula de filas y columnas. La posición de un elemento secundario se indica mediante las propiedades</a:t>
            </a:r>
            <a:r>
              <a:rPr lang="en-US" sz="1400">
                <a:latin typeface="Segoe UI" panose="020B0502040204020203" pitchFamily="34" charset="0"/>
                <a:cs typeface="Segoe UI" panose="020B0502040204020203" pitchFamily="34" charset="0"/>
              </a:rPr>
              <a:t> Row, Column, </a:t>
            </a:r>
            <a:r>
              <a:rPr lang="en-US" sz="1400" err="1">
                <a:latin typeface="Segoe UI" panose="020B0502040204020203" pitchFamily="34" charset="0"/>
                <a:cs typeface="Segoe UI" panose="020B0502040204020203" pitchFamily="34" charset="0"/>
              </a:rPr>
              <a:t>RowSpan</a:t>
            </a:r>
            <a:r>
              <a:rPr lang="en-US" sz="1400">
                <a:latin typeface="Segoe UI" panose="020B0502040204020203" pitchFamily="34" charset="0"/>
                <a:cs typeface="Segoe UI" panose="020B0502040204020203" pitchFamily="34" charset="0"/>
              </a:rPr>
              <a:t>  y </a:t>
            </a:r>
            <a:r>
              <a:rPr lang="es-ES" sz="1400" err="1">
                <a:latin typeface="Segoe UI" panose="020B0502040204020203" pitchFamily="34" charset="0"/>
                <a:cs typeface="Segoe UI" panose="020B0502040204020203" pitchFamily="34" charset="0"/>
              </a:rPr>
              <a:t>ColumnSpan</a:t>
            </a:r>
            <a:r>
              <a:rPr lang="es-ES" sz="1400">
                <a:latin typeface="Segoe UI" panose="020B0502040204020203" pitchFamily="34" charset="0"/>
                <a:cs typeface="Segoe UI" panose="020B0502040204020203" pitchFamily="34" charset="0"/>
              </a:rPr>
              <a:t>.</a:t>
            </a:r>
          </a:p>
        </p:txBody>
      </p:sp>
      <p:sp>
        <p:nvSpPr>
          <p:cNvPr id="9" name="CuadroTexto 8">
            <a:extLst>
              <a:ext uri="{FF2B5EF4-FFF2-40B4-BE49-F238E27FC236}">
                <a16:creationId xmlns:a16="http://schemas.microsoft.com/office/drawing/2014/main" id="{B4D46BF2-86E4-6AC4-4083-563279B5B113}"/>
              </a:ext>
            </a:extLst>
          </p:cNvPr>
          <p:cNvSpPr txBox="1"/>
          <p:nvPr/>
        </p:nvSpPr>
        <p:spPr>
          <a:xfrm>
            <a:off x="322117" y="67916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err="1">
                <a:solidFill>
                  <a:srgbClr val="660033"/>
                </a:solidFill>
                <a:latin typeface="Segoe UI" panose="020B0502040204020203" pitchFamily="34" charset="0"/>
                <a:cs typeface="Segoe UI" panose="020B0502040204020203" pitchFamily="34" charset="0"/>
              </a:rPr>
              <a:t>Grid</a:t>
            </a:r>
            <a:endParaRPr lang="es-MX" sz="2400">
              <a:solidFill>
                <a:srgbClr val="660033"/>
              </a:solidFill>
              <a:latin typeface="Segoe UI" panose="020B0502040204020203" pitchFamily="34" charset="0"/>
              <a:cs typeface="Segoe UI" panose="020B0502040204020203" pitchFamily="34" charset="0"/>
            </a:endParaRPr>
          </a:p>
        </p:txBody>
      </p:sp>
      <p:pic>
        <p:nvPicPr>
          <p:cNvPr id="3075" name="Picture 3" descr="Grid Example">
            <a:extLst>
              <a:ext uri="{FF2B5EF4-FFF2-40B4-BE49-F238E27FC236}">
                <a16:creationId xmlns:a16="http://schemas.microsoft.com/office/drawing/2014/main" id="{494BAAB9-125A-D111-1973-8A0FB247C6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9760" y="2255452"/>
            <a:ext cx="4044479" cy="3791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7245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117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B4D46BF2-86E4-6AC4-4083-563279B5B113}"/>
              </a:ext>
            </a:extLst>
          </p:cNvPr>
          <p:cNvSpPr txBox="1"/>
          <p:nvPr/>
        </p:nvSpPr>
        <p:spPr>
          <a:xfrm>
            <a:off x="266873" y="680191"/>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err="1">
                <a:solidFill>
                  <a:srgbClr val="660033"/>
                </a:solidFill>
                <a:latin typeface="Segoe UI" panose="020B0502040204020203" pitchFamily="34" charset="0"/>
                <a:cs typeface="Segoe UI" panose="020B0502040204020203" pitchFamily="34" charset="0"/>
              </a:rPr>
              <a:t>Grid</a:t>
            </a:r>
            <a:endParaRPr lang="es-MX" sz="2400">
              <a:solidFill>
                <a:srgbClr val="660033"/>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A9529040-9028-660B-21E0-657247398F15}"/>
              </a:ext>
            </a:extLst>
          </p:cNvPr>
          <p:cNvPicPr>
            <a:picLocks noChangeAspect="1"/>
          </p:cNvPicPr>
          <p:nvPr/>
        </p:nvPicPr>
        <p:blipFill>
          <a:blip r:embed="rId3"/>
          <a:stretch>
            <a:fillRect/>
          </a:stretch>
        </p:blipFill>
        <p:spPr>
          <a:xfrm>
            <a:off x="902208" y="1474381"/>
            <a:ext cx="7050946" cy="40877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7953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118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B4D46BF2-86E4-6AC4-4083-563279B5B113}"/>
              </a:ext>
            </a:extLst>
          </p:cNvPr>
          <p:cNvSpPr txBox="1"/>
          <p:nvPr/>
        </p:nvSpPr>
        <p:spPr>
          <a:xfrm>
            <a:off x="322117" y="67916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err="1">
                <a:solidFill>
                  <a:srgbClr val="660033"/>
                </a:solidFill>
                <a:latin typeface="Segoe UI" panose="020B0502040204020203" pitchFamily="34" charset="0"/>
                <a:cs typeface="Segoe UI" panose="020B0502040204020203" pitchFamily="34" charset="0"/>
              </a:rPr>
              <a:t>Grid</a:t>
            </a:r>
            <a:endParaRPr lang="es-MX" sz="2400">
              <a:solidFill>
                <a:srgbClr val="660033"/>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126299ED-8F35-5A3F-9A2E-03685402B8F5}"/>
              </a:ext>
            </a:extLst>
          </p:cNvPr>
          <p:cNvPicPr>
            <a:picLocks noChangeAspect="1"/>
          </p:cNvPicPr>
          <p:nvPr/>
        </p:nvPicPr>
        <p:blipFill>
          <a:blip r:embed="rId3"/>
          <a:stretch>
            <a:fillRect/>
          </a:stretch>
        </p:blipFill>
        <p:spPr>
          <a:xfrm>
            <a:off x="1750827" y="1366877"/>
            <a:ext cx="5795969" cy="4811963"/>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764E7561-11B5-D7C1-D14F-64AA5AE83652}"/>
              </a:ext>
            </a:extLst>
          </p:cNvPr>
          <p:cNvSpPr/>
          <p:nvPr/>
        </p:nvSpPr>
        <p:spPr>
          <a:xfrm>
            <a:off x="1750827" y="643794"/>
            <a:ext cx="2487969" cy="6222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IOS</a:t>
            </a:r>
          </a:p>
        </p:txBody>
      </p:sp>
      <p:sp>
        <p:nvSpPr>
          <p:cNvPr id="16" name="Rectangle 15">
            <a:extLst>
              <a:ext uri="{FF2B5EF4-FFF2-40B4-BE49-F238E27FC236}">
                <a16:creationId xmlns:a16="http://schemas.microsoft.com/office/drawing/2014/main" id="{7700D4C4-56C7-0E6E-6661-06D55C727BD5}"/>
              </a:ext>
            </a:extLst>
          </p:cNvPr>
          <p:cNvSpPr/>
          <p:nvPr/>
        </p:nvSpPr>
        <p:spPr>
          <a:xfrm>
            <a:off x="5162424" y="643794"/>
            <a:ext cx="2487969" cy="6222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Android</a:t>
            </a:r>
          </a:p>
        </p:txBody>
      </p:sp>
    </p:spTree>
    <p:extLst>
      <p:ext uri="{BB962C8B-B14F-4D97-AF65-F5344CB8AC3E}">
        <p14:creationId xmlns:p14="http://schemas.microsoft.com/office/powerpoint/2010/main" val="27081191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119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4" y="1119884"/>
            <a:ext cx="7785735" cy="738664"/>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La </a:t>
            </a:r>
            <a:r>
              <a:rPr lang="es-ES" sz="1400" err="1">
                <a:latin typeface="Segoe UI" panose="020B0502040204020203" pitchFamily="34" charset="0"/>
                <a:cs typeface="Segoe UI" panose="020B0502040204020203" pitchFamily="34" charset="0"/>
              </a:rPr>
              <a:t>Frame</a:t>
            </a:r>
            <a:r>
              <a:rPr lang="es-ES" sz="1400">
                <a:latin typeface="Segoe UI" panose="020B0502040204020203" pitchFamily="34" charset="0"/>
                <a:cs typeface="Segoe UI" panose="020B0502040204020203" pitchFamily="34" charset="0"/>
              </a:rPr>
              <a:t> clase deriva de </a:t>
            </a:r>
            <a:r>
              <a:rPr lang="es-ES" sz="1400" err="1">
                <a:latin typeface="Segoe UI" panose="020B0502040204020203" pitchFamily="34" charset="0"/>
                <a:cs typeface="Segoe UI" panose="020B0502040204020203" pitchFamily="34" charset="0"/>
              </a:rPr>
              <a:t>ContentView</a:t>
            </a:r>
            <a:r>
              <a:rPr lang="es-ES" sz="1400">
                <a:latin typeface="Segoe UI" panose="020B0502040204020203" pitchFamily="34" charset="0"/>
                <a:cs typeface="Segoe UI" panose="020B0502040204020203" pitchFamily="34" charset="0"/>
              </a:rPr>
              <a:t> y muestra un borde, o marco, alrededor de su elemento secundario. La </a:t>
            </a:r>
            <a:r>
              <a:rPr lang="es-ES" sz="1400" err="1">
                <a:latin typeface="Segoe UI" panose="020B0502040204020203" pitchFamily="34" charset="0"/>
                <a:cs typeface="Segoe UI" panose="020B0502040204020203" pitchFamily="34" charset="0"/>
              </a:rPr>
              <a:t>Frame</a:t>
            </a:r>
            <a:r>
              <a:rPr lang="es-ES" sz="1400">
                <a:latin typeface="Segoe UI" panose="020B0502040204020203" pitchFamily="34" charset="0"/>
                <a:cs typeface="Segoe UI" panose="020B0502040204020203" pitchFamily="34" charset="0"/>
              </a:rPr>
              <a:t> clase tiene un valor predeterminado </a:t>
            </a:r>
            <a:r>
              <a:rPr lang="es-ES" sz="1400" err="1">
                <a:latin typeface="Segoe UI" panose="020B0502040204020203" pitchFamily="34" charset="0"/>
                <a:cs typeface="Segoe UI" panose="020B0502040204020203" pitchFamily="34" charset="0"/>
              </a:rPr>
              <a:t>Padding</a:t>
            </a:r>
            <a:r>
              <a:rPr lang="es-ES" sz="1400">
                <a:latin typeface="Segoe UI" panose="020B0502040204020203" pitchFamily="34" charset="0"/>
                <a:cs typeface="Segoe UI" panose="020B0502040204020203" pitchFamily="34" charset="0"/>
              </a:rPr>
              <a:t> de 20 y también define </a:t>
            </a:r>
            <a:r>
              <a:rPr lang="es-ES" sz="1400" err="1">
                <a:latin typeface="Segoe UI" panose="020B0502040204020203" pitchFamily="34" charset="0"/>
                <a:cs typeface="Segoe UI" panose="020B0502040204020203" pitchFamily="34" charset="0"/>
              </a:rPr>
              <a:t>BorderColorlas</a:t>
            </a:r>
            <a:r>
              <a:rPr lang="es-ES" sz="1400">
                <a:latin typeface="Segoe UI" panose="020B0502040204020203" pitchFamily="34" charset="0"/>
                <a:cs typeface="Segoe UI" panose="020B0502040204020203" pitchFamily="34" charset="0"/>
              </a:rPr>
              <a:t> propiedades , </a:t>
            </a:r>
            <a:r>
              <a:rPr lang="es-ES" sz="1400" err="1">
                <a:latin typeface="Segoe UI" panose="020B0502040204020203" pitchFamily="34" charset="0"/>
                <a:cs typeface="Segoe UI" panose="020B0502040204020203" pitchFamily="34" charset="0"/>
              </a:rPr>
              <a:t>CornerRadiusy</a:t>
            </a:r>
            <a:r>
              <a:rPr lang="es-ES" sz="1400">
                <a:latin typeface="Segoe UI" panose="020B0502040204020203" pitchFamily="34" charset="0"/>
                <a:cs typeface="Segoe UI" panose="020B0502040204020203" pitchFamily="34" charset="0"/>
              </a:rPr>
              <a:t> </a:t>
            </a:r>
            <a:r>
              <a:rPr lang="es-ES" sz="1400" err="1">
                <a:latin typeface="Segoe UI" panose="020B0502040204020203" pitchFamily="34" charset="0"/>
                <a:cs typeface="Segoe UI" panose="020B0502040204020203" pitchFamily="34" charset="0"/>
              </a:rPr>
              <a:t>HasShadow</a:t>
            </a:r>
            <a:r>
              <a:rPr lang="es-ES" sz="1400">
                <a:latin typeface="Segoe UI" panose="020B0502040204020203" pitchFamily="34" charset="0"/>
                <a:cs typeface="Segoe UI" panose="020B0502040204020203" pitchFamily="34" charset="0"/>
              </a:rPr>
              <a:t> .</a:t>
            </a:r>
          </a:p>
        </p:txBody>
      </p:sp>
      <p:sp>
        <p:nvSpPr>
          <p:cNvPr id="9" name="CuadroTexto 8">
            <a:extLst>
              <a:ext uri="{FF2B5EF4-FFF2-40B4-BE49-F238E27FC236}">
                <a16:creationId xmlns:a16="http://schemas.microsoft.com/office/drawing/2014/main" id="{B4D46BF2-86E4-6AC4-4083-563279B5B113}"/>
              </a:ext>
            </a:extLst>
          </p:cNvPr>
          <p:cNvSpPr txBox="1"/>
          <p:nvPr/>
        </p:nvSpPr>
        <p:spPr>
          <a:xfrm>
            <a:off x="344977" y="67916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err="1">
                <a:solidFill>
                  <a:srgbClr val="660033"/>
                </a:solidFill>
                <a:latin typeface="Segoe UI" panose="020B0502040204020203" pitchFamily="34" charset="0"/>
                <a:cs typeface="Segoe UI" panose="020B0502040204020203" pitchFamily="34" charset="0"/>
              </a:rPr>
              <a:t>Frame</a:t>
            </a:r>
            <a:endParaRPr lang="es-MX" sz="2400">
              <a:solidFill>
                <a:srgbClr val="660033"/>
              </a:solidFill>
              <a:latin typeface="Segoe UI" panose="020B0502040204020203" pitchFamily="34" charset="0"/>
              <a:cs typeface="Segoe UI" panose="020B0502040204020203" pitchFamily="34" charset="0"/>
            </a:endParaRPr>
          </a:p>
        </p:txBody>
      </p:sp>
      <p:pic>
        <p:nvPicPr>
          <p:cNvPr id="21" name="Imagen 20">
            <a:extLst>
              <a:ext uri="{FF2B5EF4-FFF2-40B4-BE49-F238E27FC236}">
                <a16:creationId xmlns:a16="http://schemas.microsoft.com/office/drawing/2014/main" id="{90F9037B-CCC9-615D-A985-0FE5B3BF8C56}"/>
              </a:ext>
            </a:extLst>
          </p:cNvPr>
          <p:cNvPicPr>
            <a:picLocks noChangeAspect="1"/>
          </p:cNvPicPr>
          <p:nvPr/>
        </p:nvPicPr>
        <p:blipFill>
          <a:blip r:embed="rId3"/>
          <a:stretch>
            <a:fillRect/>
          </a:stretch>
        </p:blipFill>
        <p:spPr>
          <a:xfrm>
            <a:off x="2790423" y="2299272"/>
            <a:ext cx="3885096" cy="36002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790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8D6F3EB-4846-68B6-7C2E-57EFCDEC910A}"/>
              </a:ext>
            </a:extLst>
          </p:cNvPr>
          <p:cNvSpPr>
            <a:spLocks noGrp="1"/>
          </p:cNvSpPr>
          <p:nvPr>
            <p:ph type="sldNum" sz="quarter" idx="12"/>
          </p:nvPr>
        </p:nvSpPr>
        <p:spPr/>
        <p:txBody>
          <a:bodyPr/>
          <a:lstStyle/>
          <a:p>
            <a:fld id="{BE15108C-154A-4A5A-9C05-91A49A422BA7}" type="slidenum">
              <a:rPr lang="en-US" smtClean="0"/>
              <a:t>12</a:t>
            </a:fld>
            <a:endParaRPr lang="en-US"/>
          </a:p>
        </p:txBody>
      </p:sp>
      <p:pic>
        <p:nvPicPr>
          <p:cNvPr id="3074" name="Picture 2" descr="Captura de pantalla que muestra la pestaña Ubicaciones de instalación del instalador de Visual Studio.">
            <a:extLst>
              <a:ext uri="{FF2B5EF4-FFF2-40B4-BE49-F238E27FC236}">
                <a16:creationId xmlns:a16="http://schemas.microsoft.com/office/drawing/2014/main" id="{F75E51A9-DD14-FFCB-683F-752DB4C68D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8722" y="1580918"/>
            <a:ext cx="7386556" cy="36961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 name="Grupo 1">
            <a:extLst>
              <a:ext uri="{FF2B5EF4-FFF2-40B4-BE49-F238E27FC236}">
                <a16:creationId xmlns:a16="http://schemas.microsoft.com/office/drawing/2014/main" id="{2C0C49FB-2552-C9CF-3548-91CBAE2D4B95}"/>
              </a:ext>
            </a:extLst>
          </p:cNvPr>
          <p:cNvGrpSpPr/>
          <p:nvPr/>
        </p:nvGrpSpPr>
        <p:grpSpPr>
          <a:xfrm>
            <a:off x="2676698" y="266006"/>
            <a:ext cx="6467302" cy="277000"/>
            <a:chOff x="2676698" y="266006"/>
            <a:chExt cx="6467302" cy="277000"/>
          </a:xfrm>
        </p:grpSpPr>
        <p:sp>
          <p:nvSpPr>
            <p:cNvPr id="3" name="Rectángulo 2">
              <a:extLst>
                <a:ext uri="{FF2B5EF4-FFF2-40B4-BE49-F238E27FC236}">
                  <a16:creationId xmlns:a16="http://schemas.microsoft.com/office/drawing/2014/main" id="{77686D57-70AB-52CD-A488-7482DA5734D2}"/>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D7BFB137-A02E-9606-0B85-53A62BD1870F}"/>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38538343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120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B4D46BF2-86E4-6AC4-4083-563279B5B113}"/>
              </a:ext>
            </a:extLst>
          </p:cNvPr>
          <p:cNvSpPr txBox="1"/>
          <p:nvPr/>
        </p:nvSpPr>
        <p:spPr>
          <a:xfrm>
            <a:off x="344977" y="67916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err="1">
                <a:solidFill>
                  <a:srgbClr val="660033"/>
                </a:solidFill>
                <a:latin typeface="Segoe UI" panose="020B0502040204020203" pitchFamily="34" charset="0"/>
                <a:cs typeface="Segoe UI" panose="020B0502040204020203" pitchFamily="34" charset="0"/>
              </a:rPr>
              <a:t>Frame</a:t>
            </a:r>
            <a:endParaRPr lang="es-MX" sz="2400">
              <a:solidFill>
                <a:srgbClr val="660033"/>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87F73D3E-8A9A-BE27-1614-69122A2CDD2B}"/>
              </a:ext>
            </a:extLst>
          </p:cNvPr>
          <p:cNvPicPr>
            <a:picLocks noChangeAspect="1"/>
          </p:cNvPicPr>
          <p:nvPr/>
        </p:nvPicPr>
        <p:blipFill>
          <a:blip r:embed="rId3"/>
          <a:stretch>
            <a:fillRect/>
          </a:stretch>
        </p:blipFill>
        <p:spPr>
          <a:xfrm>
            <a:off x="1461653" y="1947656"/>
            <a:ext cx="6220693" cy="29626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143682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121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B4D46BF2-86E4-6AC4-4083-563279B5B113}"/>
              </a:ext>
            </a:extLst>
          </p:cNvPr>
          <p:cNvSpPr txBox="1"/>
          <p:nvPr/>
        </p:nvSpPr>
        <p:spPr>
          <a:xfrm>
            <a:off x="344977" y="67916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err="1">
                <a:solidFill>
                  <a:srgbClr val="660033"/>
                </a:solidFill>
                <a:latin typeface="Segoe UI" panose="020B0502040204020203" pitchFamily="34" charset="0"/>
                <a:cs typeface="Segoe UI" panose="020B0502040204020203" pitchFamily="34" charset="0"/>
              </a:rPr>
              <a:t>Frame</a:t>
            </a:r>
            <a:endParaRPr lang="es-MX" sz="2400">
              <a:solidFill>
                <a:srgbClr val="660033"/>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FC3D192E-1CBE-7D7A-056A-70954079410F}"/>
              </a:ext>
            </a:extLst>
          </p:cNvPr>
          <p:cNvPicPr>
            <a:picLocks noChangeAspect="1"/>
          </p:cNvPicPr>
          <p:nvPr/>
        </p:nvPicPr>
        <p:blipFill>
          <a:blip r:embed="rId3"/>
          <a:stretch>
            <a:fillRect/>
          </a:stretch>
        </p:blipFill>
        <p:spPr>
          <a:xfrm>
            <a:off x="1295572" y="1399035"/>
            <a:ext cx="6191078" cy="51398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75856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122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771525" y="1129999"/>
            <a:ext cx="7463790" cy="954107"/>
          </a:xfrm>
          <a:prstGeom prst="rect">
            <a:avLst/>
          </a:prstGeom>
          <a:noFill/>
        </p:spPr>
        <p:txBody>
          <a:bodyPr wrap="square">
            <a:spAutoFit/>
          </a:bodyPr>
          <a:lstStyle/>
          <a:p>
            <a:pPr algn="just"/>
            <a:r>
              <a:rPr lang="es-ES" sz="1400" err="1">
                <a:latin typeface="Segoe UI" panose="020B0502040204020203" pitchFamily="34" charset="0"/>
                <a:cs typeface="Segoe UI" panose="020B0502040204020203" pitchFamily="34" charset="0"/>
              </a:rPr>
              <a:t>ContentView</a:t>
            </a:r>
            <a:r>
              <a:rPr lang="es-ES" sz="1400">
                <a:latin typeface="Segoe UI" panose="020B0502040204020203" pitchFamily="34" charset="0"/>
                <a:cs typeface="Segoe UI" panose="020B0502040204020203" pitchFamily="34" charset="0"/>
              </a:rPr>
              <a:t> contiene un único elemento secundario que se establece con la propiedad Content. La propiedad Content  se puede establecer en cualquier View derivado, incluidos otros </a:t>
            </a:r>
            <a:r>
              <a:rPr lang="es-ES" sz="1400" err="1">
                <a:latin typeface="Segoe UI" panose="020B0502040204020203" pitchFamily="34" charset="0"/>
                <a:cs typeface="Segoe UI" panose="020B0502040204020203" pitchFamily="34" charset="0"/>
              </a:rPr>
              <a:t>Layout</a:t>
            </a:r>
            <a:r>
              <a:rPr lang="es-ES" sz="1400">
                <a:latin typeface="Segoe UI" panose="020B0502040204020203" pitchFamily="34" charset="0"/>
                <a:cs typeface="Segoe UI" panose="020B0502040204020203" pitchFamily="34" charset="0"/>
              </a:rPr>
              <a:t> derivados. </a:t>
            </a:r>
            <a:r>
              <a:rPr lang="es-ES" sz="1400" err="1">
                <a:latin typeface="Segoe UI" panose="020B0502040204020203" pitchFamily="34" charset="0"/>
                <a:cs typeface="Segoe UI" panose="020B0502040204020203" pitchFamily="34" charset="0"/>
              </a:rPr>
              <a:t>ContentView</a:t>
            </a:r>
            <a:r>
              <a:rPr lang="es-ES" sz="1400">
                <a:latin typeface="Segoe UI" panose="020B0502040204020203" pitchFamily="34" charset="0"/>
                <a:cs typeface="Segoe UI" panose="020B0502040204020203" pitchFamily="34" charset="0"/>
              </a:rPr>
              <a:t> se usa principalmente como un elemento estructural y actúa como una clase base para </a:t>
            </a:r>
            <a:r>
              <a:rPr lang="es-ES" sz="1400" err="1">
                <a:latin typeface="Segoe UI" panose="020B0502040204020203" pitchFamily="34" charset="0"/>
                <a:cs typeface="Segoe UI" panose="020B0502040204020203" pitchFamily="34" charset="0"/>
              </a:rPr>
              <a:t>Frame</a:t>
            </a:r>
            <a:r>
              <a:rPr lang="es-ES" sz="1400">
                <a:latin typeface="Segoe UI" panose="020B0502040204020203" pitchFamily="34" charset="0"/>
                <a:cs typeface="Segoe UI" panose="020B0502040204020203" pitchFamily="34" charset="0"/>
              </a:rPr>
              <a:t>.</a:t>
            </a:r>
          </a:p>
        </p:txBody>
      </p:sp>
      <p:sp>
        <p:nvSpPr>
          <p:cNvPr id="9" name="CuadroTexto 8">
            <a:extLst>
              <a:ext uri="{FF2B5EF4-FFF2-40B4-BE49-F238E27FC236}">
                <a16:creationId xmlns:a16="http://schemas.microsoft.com/office/drawing/2014/main" id="{B4D46BF2-86E4-6AC4-4083-563279B5B113}"/>
              </a:ext>
            </a:extLst>
          </p:cNvPr>
          <p:cNvSpPr txBox="1"/>
          <p:nvPr/>
        </p:nvSpPr>
        <p:spPr>
          <a:xfrm>
            <a:off x="322117" y="67154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err="1">
                <a:solidFill>
                  <a:srgbClr val="660033"/>
                </a:solidFill>
                <a:latin typeface="Segoe UI" panose="020B0502040204020203" pitchFamily="34" charset="0"/>
                <a:cs typeface="Segoe UI" panose="020B0502040204020203" pitchFamily="34" charset="0"/>
              </a:rPr>
              <a:t>ContentView</a:t>
            </a:r>
            <a:endParaRPr lang="es-MX" sz="2400">
              <a:solidFill>
                <a:srgbClr val="660033"/>
              </a:solidFill>
              <a:latin typeface="Segoe UI" panose="020B0502040204020203" pitchFamily="34" charset="0"/>
              <a:cs typeface="Segoe UI" panose="020B0502040204020203" pitchFamily="34" charset="0"/>
            </a:endParaRPr>
          </a:p>
        </p:txBody>
      </p:sp>
      <p:pic>
        <p:nvPicPr>
          <p:cNvPr id="8194" name="Picture 2" descr="ContentView Example">
            <a:extLst>
              <a:ext uri="{FF2B5EF4-FFF2-40B4-BE49-F238E27FC236}">
                <a16:creationId xmlns:a16="http://schemas.microsoft.com/office/drawing/2014/main" id="{F316113D-337F-A67D-E41E-D323E2E0B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4239" y="2671099"/>
            <a:ext cx="3516930" cy="32885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7254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123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B4D46BF2-86E4-6AC4-4083-563279B5B113}"/>
              </a:ext>
            </a:extLst>
          </p:cNvPr>
          <p:cNvSpPr txBox="1"/>
          <p:nvPr/>
        </p:nvSpPr>
        <p:spPr>
          <a:xfrm>
            <a:off x="322117" y="67154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err="1">
                <a:solidFill>
                  <a:srgbClr val="660033"/>
                </a:solidFill>
                <a:latin typeface="Segoe UI" panose="020B0502040204020203" pitchFamily="34" charset="0"/>
                <a:cs typeface="Segoe UI" panose="020B0502040204020203" pitchFamily="34" charset="0"/>
              </a:rPr>
              <a:t>ContentView</a:t>
            </a:r>
            <a:endParaRPr lang="es-MX" sz="2400">
              <a:solidFill>
                <a:srgbClr val="660033"/>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BEC9EB95-0931-A59B-C946-3E678EB9CC26}"/>
              </a:ext>
            </a:extLst>
          </p:cNvPr>
          <p:cNvPicPr>
            <a:picLocks noChangeAspect="1"/>
          </p:cNvPicPr>
          <p:nvPr/>
        </p:nvPicPr>
        <p:blipFill>
          <a:blip r:embed="rId3"/>
          <a:stretch>
            <a:fillRect/>
          </a:stretch>
        </p:blipFill>
        <p:spPr>
          <a:xfrm>
            <a:off x="947231" y="1966708"/>
            <a:ext cx="7249537" cy="29245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89833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124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B4D46BF2-86E4-6AC4-4083-563279B5B113}"/>
              </a:ext>
            </a:extLst>
          </p:cNvPr>
          <p:cNvSpPr txBox="1"/>
          <p:nvPr/>
        </p:nvSpPr>
        <p:spPr>
          <a:xfrm>
            <a:off x="322117" y="67154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err="1">
                <a:solidFill>
                  <a:srgbClr val="660033"/>
                </a:solidFill>
                <a:latin typeface="Segoe UI" panose="020B0502040204020203" pitchFamily="34" charset="0"/>
                <a:cs typeface="Segoe UI" panose="020B0502040204020203" pitchFamily="34" charset="0"/>
              </a:rPr>
              <a:t>ContentView</a:t>
            </a:r>
            <a:endParaRPr lang="es-MX" sz="2400">
              <a:solidFill>
                <a:srgbClr val="660033"/>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CEC0490C-9AD9-A515-88E6-30AAABFCE038}"/>
              </a:ext>
            </a:extLst>
          </p:cNvPr>
          <p:cNvPicPr>
            <a:picLocks noChangeAspect="1"/>
          </p:cNvPicPr>
          <p:nvPr/>
        </p:nvPicPr>
        <p:blipFill>
          <a:blip r:embed="rId3"/>
          <a:stretch>
            <a:fillRect/>
          </a:stretch>
        </p:blipFill>
        <p:spPr>
          <a:xfrm>
            <a:off x="1601973" y="1258533"/>
            <a:ext cx="6317952" cy="53309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51636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125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786764" y="1186432"/>
            <a:ext cx="7816215" cy="954107"/>
          </a:xfrm>
          <a:prstGeom prst="rect">
            <a:avLst/>
          </a:prstGeom>
          <a:noFill/>
        </p:spPr>
        <p:txBody>
          <a:bodyPr wrap="square">
            <a:spAutoFit/>
          </a:bodyPr>
          <a:lstStyle/>
          <a:p>
            <a:pPr algn="just"/>
            <a:r>
              <a:rPr lang="es-ES" sz="1400" err="1">
                <a:latin typeface="Segoe UI" panose="020B0502040204020203" pitchFamily="34" charset="0"/>
                <a:cs typeface="Segoe UI" panose="020B0502040204020203" pitchFamily="34" charset="0"/>
              </a:rPr>
              <a:t>ScrollView</a:t>
            </a:r>
            <a:r>
              <a:rPr lang="es-ES" sz="1400">
                <a:latin typeface="Segoe UI" panose="020B0502040204020203" pitchFamily="34" charset="0"/>
                <a:cs typeface="Segoe UI" panose="020B0502040204020203" pitchFamily="34" charset="0"/>
              </a:rPr>
              <a:t> es capaz de desplazar su contenido. Establezca la Content propiedad en una vista o diseño demasiado grande para caber en la pantalla. (El contenido de un </a:t>
            </a:r>
            <a:r>
              <a:rPr lang="es-ES" sz="1400" err="1">
                <a:latin typeface="Segoe UI" panose="020B0502040204020203" pitchFamily="34" charset="0"/>
                <a:cs typeface="Segoe UI" panose="020B0502040204020203" pitchFamily="34" charset="0"/>
              </a:rPr>
              <a:t>ScrollView</a:t>
            </a:r>
            <a:r>
              <a:rPr lang="es-ES" sz="1400">
                <a:latin typeface="Segoe UI" panose="020B0502040204020203" pitchFamily="34" charset="0"/>
                <a:cs typeface="Segoe UI" panose="020B0502040204020203" pitchFamily="34" charset="0"/>
              </a:rPr>
              <a:t> es muy a menudo un </a:t>
            </a:r>
            <a:r>
              <a:rPr lang="es-ES" sz="1400" err="1">
                <a:latin typeface="Segoe UI" panose="020B0502040204020203" pitchFamily="34" charset="0"/>
                <a:cs typeface="Segoe UI" panose="020B0502040204020203" pitchFamily="34" charset="0"/>
              </a:rPr>
              <a:t>StackLayout</a:t>
            </a:r>
            <a:r>
              <a:rPr lang="es-ES" sz="1400">
                <a:latin typeface="Segoe UI" panose="020B0502040204020203" pitchFamily="34" charset="0"/>
                <a:cs typeface="Segoe UI" panose="020B0502040204020203" pitchFamily="34" charset="0"/>
              </a:rPr>
              <a:t>). Establezca la propiedad para indicar si el </a:t>
            </a:r>
            <a:r>
              <a:rPr lang="es-ES" sz="1400" err="1">
                <a:latin typeface="Segoe UI" panose="020B0502040204020203" pitchFamily="34" charset="0"/>
                <a:cs typeface="Segoe UI" panose="020B0502040204020203" pitchFamily="34" charset="0"/>
              </a:rPr>
              <a:t>Orientation</a:t>
            </a:r>
            <a:r>
              <a:rPr lang="es-ES" sz="1400">
                <a:latin typeface="Segoe UI" panose="020B0502040204020203" pitchFamily="34" charset="0"/>
                <a:cs typeface="Segoe UI" panose="020B0502040204020203" pitchFamily="34" charset="0"/>
              </a:rPr>
              <a:t> desplazamiento debe ser vertical, horizontal o ambos.</a:t>
            </a:r>
          </a:p>
        </p:txBody>
      </p:sp>
      <p:sp>
        <p:nvSpPr>
          <p:cNvPr id="9" name="CuadroTexto 8">
            <a:extLst>
              <a:ext uri="{FF2B5EF4-FFF2-40B4-BE49-F238E27FC236}">
                <a16:creationId xmlns:a16="http://schemas.microsoft.com/office/drawing/2014/main" id="{B4D46BF2-86E4-6AC4-4083-563279B5B113}"/>
              </a:ext>
            </a:extLst>
          </p:cNvPr>
          <p:cNvSpPr txBox="1"/>
          <p:nvPr/>
        </p:nvSpPr>
        <p:spPr>
          <a:xfrm>
            <a:off x="362123" y="712434"/>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err="1">
                <a:solidFill>
                  <a:srgbClr val="660033"/>
                </a:solidFill>
                <a:latin typeface="Segoe UI" panose="020B0502040204020203" pitchFamily="34" charset="0"/>
                <a:cs typeface="Segoe UI" panose="020B0502040204020203" pitchFamily="34" charset="0"/>
              </a:rPr>
              <a:t>ScrollView</a:t>
            </a:r>
            <a:endParaRPr lang="es-MX" sz="2400">
              <a:solidFill>
                <a:srgbClr val="660033"/>
              </a:solidFill>
              <a:latin typeface="Segoe UI" panose="020B0502040204020203" pitchFamily="34" charset="0"/>
              <a:cs typeface="Segoe UI" panose="020B0502040204020203" pitchFamily="34" charset="0"/>
            </a:endParaRPr>
          </a:p>
        </p:txBody>
      </p:sp>
      <p:pic>
        <p:nvPicPr>
          <p:cNvPr id="7170" name="Picture 2" descr="ScrollView ScrollView Ejemplo">
            <a:extLst>
              <a:ext uri="{FF2B5EF4-FFF2-40B4-BE49-F238E27FC236}">
                <a16:creationId xmlns:a16="http://schemas.microsoft.com/office/drawing/2014/main" id="{74790317-8C74-91F5-98A3-AD33B6257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1909" y="2546035"/>
            <a:ext cx="3660181" cy="34048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0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126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B4D46BF2-86E4-6AC4-4083-563279B5B113}"/>
              </a:ext>
            </a:extLst>
          </p:cNvPr>
          <p:cNvSpPr txBox="1"/>
          <p:nvPr/>
        </p:nvSpPr>
        <p:spPr>
          <a:xfrm>
            <a:off x="362123" y="712434"/>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err="1">
                <a:solidFill>
                  <a:srgbClr val="660033"/>
                </a:solidFill>
                <a:latin typeface="Segoe UI" panose="020B0502040204020203" pitchFamily="34" charset="0"/>
                <a:cs typeface="Segoe UI" panose="020B0502040204020203" pitchFamily="34" charset="0"/>
              </a:rPr>
              <a:t>ScrollView</a:t>
            </a:r>
            <a:endParaRPr lang="es-MX" sz="2400">
              <a:solidFill>
                <a:srgbClr val="660033"/>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A268079E-A975-BEA1-0B46-817BCA8BAD02}"/>
              </a:ext>
            </a:extLst>
          </p:cNvPr>
          <p:cNvPicPr>
            <a:picLocks noChangeAspect="1"/>
          </p:cNvPicPr>
          <p:nvPr/>
        </p:nvPicPr>
        <p:blipFill>
          <a:blip r:embed="rId3"/>
          <a:stretch>
            <a:fillRect/>
          </a:stretch>
        </p:blipFill>
        <p:spPr>
          <a:xfrm>
            <a:off x="2606348" y="1536064"/>
            <a:ext cx="4143953" cy="48774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21516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127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B4D46BF2-86E4-6AC4-4083-563279B5B113}"/>
              </a:ext>
            </a:extLst>
          </p:cNvPr>
          <p:cNvSpPr txBox="1"/>
          <p:nvPr/>
        </p:nvSpPr>
        <p:spPr>
          <a:xfrm>
            <a:off x="362123" y="712434"/>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err="1">
                <a:solidFill>
                  <a:srgbClr val="660033"/>
                </a:solidFill>
                <a:latin typeface="Segoe UI" panose="020B0502040204020203" pitchFamily="34" charset="0"/>
                <a:cs typeface="Segoe UI" panose="020B0502040204020203" pitchFamily="34" charset="0"/>
              </a:rPr>
              <a:t>ScrollView</a:t>
            </a:r>
            <a:endParaRPr lang="es-MX" sz="2400">
              <a:solidFill>
                <a:srgbClr val="660033"/>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3A5FEF6A-2A00-D695-E6D6-5FA89351C6DD}"/>
              </a:ext>
            </a:extLst>
          </p:cNvPr>
          <p:cNvPicPr>
            <a:picLocks noChangeAspect="1"/>
          </p:cNvPicPr>
          <p:nvPr/>
        </p:nvPicPr>
        <p:blipFill>
          <a:blip r:embed="rId3"/>
          <a:stretch>
            <a:fillRect/>
          </a:stretch>
        </p:blipFill>
        <p:spPr>
          <a:xfrm>
            <a:off x="1235842" y="1254532"/>
            <a:ext cx="6513915" cy="52843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76063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128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3074" name="Picture 2" descr="About Xamarin Segmented Control | Syncfusion">
            <a:extLst>
              <a:ext uri="{FF2B5EF4-FFF2-40B4-BE49-F238E27FC236}">
                <a16:creationId xmlns:a16="http://schemas.microsoft.com/office/drawing/2014/main" id="{56182EB5-0C38-FC7B-2BD3-755B16E84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49" y="673101"/>
            <a:ext cx="7429500" cy="6048375"/>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A8A473CF-8ED1-48A2-3F3E-D17B22F1B6B8}"/>
              </a:ext>
            </a:extLst>
          </p:cNvPr>
          <p:cNvSpPr>
            <a:spLocks noGrp="1"/>
          </p:cNvSpPr>
          <p:nvPr>
            <p:ph type="title"/>
          </p:nvPr>
        </p:nvSpPr>
        <p:spPr>
          <a:xfrm>
            <a:off x="3045141" y="4709318"/>
            <a:ext cx="3053715" cy="1325563"/>
          </a:xfrm>
        </p:spPr>
        <p:txBody>
          <a:bodyPr>
            <a:normAutofit/>
          </a:bodyPr>
          <a:lstStyle/>
          <a:p>
            <a:r>
              <a:rPr lang="es-MX" sz="4800" b="1">
                <a:solidFill>
                  <a:srgbClr val="660033"/>
                </a:solidFill>
                <a:latin typeface="Segoe UI" panose="020B0502040204020203" pitchFamily="34" charset="0"/>
                <a:ea typeface="+mn-ea"/>
                <a:cs typeface="Segoe UI" panose="020B0502040204020203" pitchFamily="34" charset="0"/>
              </a:rPr>
              <a:t>Controles</a:t>
            </a:r>
          </a:p>
        </p:txBody>
      </p:sp>
    </p:spTree>
    <p:extLst>
      <p:ext uri="{BB962C8B-B14F-4D97-AF65-F5344CB8AC3E}">
        <p14:creationId xmlns:p14="http://schemas.microsoft.com/office/powerpoint/2010/main" val="41279242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129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4572000"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err="1">
                <a:solidFill>
                  <a:srgbClr val="660033"/>
                </a:solidFill>
                <a:latin typeface="Segoe UI" panose="020B0502040204020203" pitchFamily="34" charset="0"/>
                <a:cs typeface="Segoe UI" panose="020B0502040204020203" pitchFamily="34" charset="0"/>
              </a:rPr>
              <a:t>Label</a:t>
            </a:r>
            <a:endParaRPr lang="es-MX" sz="2400">
              <a:solidFill>
                <a:srgbClr val="660033"/>
              </a:solidFill>
              <a:latin typeface="Segoe UI" panose="020B0502040204020203" pitchFamily="34" charset="0"/>
              <a:cs typeface="Segoe UI" panose="020B0502040204020203" pitchFamily="34" charset="0"/>
            </a:endParaRPr>
          </a:p>
        </p:txBody>
      </p:sp>
      <p:sp>
        <p:nvSpPr>
          <p:cNvPr id="4" name="Rectangle 1">
            <a:extLst>
              <a:ext uri="{FF2B5EF4-FFF2-40B4-BE49-F238E27FC236}">
                <a16:creationId xmlns:a16="http://schemas.microsoft.com/office/drawing/2014/main" id="{C7617CBF-34E8-1C46-6A8E-E19AF4EAADB1}"/>
              </a:ext>
            </a:extLst>
          </p:cNvPr>
          <p:cNvSpPr>
            <a:spLocks noChangeArrowheads="1"/>
          </p:cNvSpPr>
          <p:nvPr/>
        </p:nvSpPr>
        <p:spPr bwMode="auto">
          <a:xfrm>
            <a:off x="1309687" y="1874957"/>
            <a:ext cx="6524625" cy="738664"/>
          </a:xfrm>
          <a:prstGeom prst="rect">
            <a:avLst/>
          </a:prstGeom>
          <a:noFill/>
        </p:spPr>
        <p:txBody>
          <a:bodyPr wrap="square">
            <a:spAutoFit/>
          </a:bodyPr>
          <a:lstStyle/>
          <a:p>
            <a:r>
              <a:rPr lang="es-MX" altLang="es-MX" sz="1400">
                <a:solidFill>
                  <a:srgbClr val="333333"/>
                </a:solidFill>
                <a:latin typeface="Segoe UI" panose="020B0502040204020203" pitchFamily="34" charset="0"/>
                <a:cs typeface="Segoe UI" panose="020B0502040204020203" pitchFamily="34" charset="0"/>
              </a:rPr>
              <a:t>El control </a:t>
            </a:r>
            <a:r>
              <a:rPr lang="es-MX" altLang="es-MX" sz="1400" err="1">
                <a:solidFill>
                  <a:srgbClr val="333333"/>
                </a:solidFill>
                <a:latin typeface="Segoe UI" panose="020B0502040204020203" pitchFamily="34" charset="0"/>
                <a:cs typeface="Segoe UI" panose="020B0502040204020203" pitchFamily="34" charset="0"/>
              </a:rPr>
              <a:t>Label</a:t>
            </a:r>
            <a:r>
              <a:rPr lang="es-MX" altLang="es-MX" sz="1400">
                <a:solidFill>
                  <a:srgbClr val="333333"/>
                </a:solidFill>
                <a:latin typeface="Segoe UI" panose="020B0502040204020203" pitchFamily="34" charset="0"/>
                <a:cs typeface="Segoe UI" panose="020B0502040204020203" pitchFamily="34" charset="0"/>
              </a:rPr>
              <a:t> se utiliza para mostrar texto, tanto de una sola línea como de varias líneas. Las etiquetas pueden tener decoraciones de texto, texto en color y usar fuentes personalizadas (familias, tamaños y opciones). </a:t>
            </a:r>
          </a:p>
        </p:txBody>
      </p:sp>
      <p:pic>
        <p:nvPicPr>
          <p:cNvPr id="12" name="Imagen 11">
            <a:extLst>
              <a:ext uri="{FF2B5EF4-FFF2-40B4-BE49-F238E27FC236}">
                <a16:creationId xmlns:a16="http://schemas.microsoft.com/office/drawing/2014/main" id="{3219E5F4-DC80-5308-801B-2E2F2ADDF0D2}"/>
              </a:ext>
            </a:extLst>
          </p:cNvPr>
          <p:cNvPicPr>
            <a:picLocks noChangeAspect="1"/>
          </p:cNvPicPr>
          <p:nvPr/>
        </p:nvPicPr>
        <p:blipFill>
          <a:blip r:embed="rId3"/>
          <a:stretch>
            <a:fillRect/>
          </a:stretch>
        </p:blipFill>
        <p:spPr>
          <a:xfrm>
            <a:off x="638348" y="3154891"/>
            <a:ext cx="3791479" cy="381053"/>
          </a:xfrm>
          <a:prstGeom prst="rect">
            <a:avLst/>
          </a:prstGeom>
          <a:ln>
            <a:noFill/>
          </a:ln>
          <a:effectLst>
            <a:outerShdw blurRad="292100" dist="139700" dir="2700000" algn="tl" rotWithShape="0">
              <a:srgbClr val="333333">
                <a:alpha val="65000"/>
              </a:srgbClr>
            </a:outerShdw>
          </a:effectLst>
        </p:spPr>
      </p:pic>
      <p:pic>
        <p:nvPicPr>
          <p:cNvPr id="14" name="Imagen 13">
            <a:extLst>
              <a:ext uri="{FF2B5EF4-FFF2-40B4-BE49-F238E27FC236}">
                <a16:creationId xmlns:a16="http://schemas.microsoft.com/office/drawing/2014/main" id="{D4D2C795-F6EA-8964-F4D2-73888F7F25D5}"/>
              </a:ext>
            </a:extLst>
          </p:cNvPr>
          <p:cNvPicPr>
            <a:picLocks noChangeAspect="1"/>
          </p:cNvPicPr>
          <p:nvPr/>
        </p:nvPicPr>
        <p:blipFill>
          <a:blip r:embed="rId4"/>
          <a:stretch>
            <a:fillRect/>
          </a:stretch>
        </p:blipFill>
        <p:spPr>
          <a:xfrm>
            <a:off x="2846694" y="4295613"/>
            <a:ext cx="5944430" cy="15623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3566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1F6FED-709F-C443-2E9F-FC4E8296F052}"/>
              </a:ext>
            </a:extLst>
          </p:cNvPr>
          <p:cNvSpPr>
            <a:spLocks noGrp="1"/>
          </p:cNvSpPr>
          <p:nvPr>
            <p:ph type="title"/>
          </p:nvPr>
        </p:nvSpPr>
        <p:spPr>
          <a:xfrm>
            <a:off x="435606" y="1401714"/>
            <a:ext cx="4138724" cy="1081847"/>
          </a:xfrm>
        </p:spPr>
        <p:txBody>
          <a:bodyPr>
            <a:normAutofit/>
          </a:bodyPr>
          <a:lstStyle/>
          <a:p>
            <a:r>
              <a:rPr lang="es-MX" sz="2700">
                <a:solidFill>
                  <a:srgbClr val="660033"/>
                </a:solidFill>
                <a:latin typeface="Segoe UI" panose="020B0502040204020203" pitchFamily="34" charset="0"/>
                <a:ea typeface="+mn-ea"/>
                <a:cs typeface="+mn-cs"/>
              </a:rPr>
              <a:t>Emuladores y Simuladores </a:t>
            </a:r>
          </a:p>
        </p:txBody>
      </p:sp>
      <p:sp>
        <p:nvSpPr>
          <p:cNvPr id="4222" name="Marcador de contenido 2">
            <a:extLst>
              <a:ext uri="{FF2B5EF4-FFF2-40B4-BE49-F238E27FC236}">
                <a16:creationId xmlns:a16="http://schemas.microsoft.com/office/drawing/2014/main" id="{10759753-BE68-D5D1-1BB5-B0FC61E477AE}"/>
              </a:ext>
            </a:extLst>
          </p:cNvPr>
          <p:cNvSpPr>
            <a:spLocks noGrp="1"/>
          </p:cNvSpPr>
          <p:nvPr>
            <p:ph idx="1"/>
          </p:nvPr>
        </p:nvSpPr>
        <p:spPr>
          <a:xfrm>
            <a:off x="518310" y="2612348"/>
            <a:ext cx="3318475" cy="2843939"/>
          </a:xfrm>
        </p:spPr>
        <p:txBody>
          <a:bodyPr>
            <a:normAutofit/>
          </a:bodyPr>
          <a:lstStyle/>
          <a:p>
            <a:pPr marL="0" indent="0">
              <a:buNone/>
            </a:pPr>
            <a:r>
              <a:rPr lang="es-MX" err="1">
                <a:latin typeface="Segoe UI" panose="020B0502040204020203" pitchFamily="34" charset="0"/>
                <a:cs typeface="Segoe UI" panose="020B0502040204020203" pitchFamily="34" charset="0"/>
              </a:rPr>
              <a:t>Genymotion</a:t>
            </a:r>
            <a:endParaRPr lang="es-MX">
              <a:latin typeface="Segoe UI" panose="020B0502040204020203" pitchFamily="34" charset="0"/>
              <a:cs typeface="Segoe UI" panose="020B0502040204020203" pitchFamily="34" charset="0"/>
            </a:endParaRPr>
          </a:p>
          <a:p>
            <a:pPr marL="0" indent="0">
              <a:buNone/>
            </a:pPr>
            <a:r>
              <a:rPr lang="pt-BR">
                <a:latin typeface="Segoe UI" panose="020B0502040204020203" pitchFamily="34" charset="0"/>
                <a:cs typeface="Segoe UI" panose="020B0502040204020203" pitchFamily="34" charset="0"/>
              </a:rPr>
              <a:t>Visual Studio Emulator para Android</a:t>
            </a:r>
          </a:p>
          <a:p>
            <a:pPr marL="0" indent="0">
              <a:buNone/>
            </a:pPr>
            <a:r>
              <a:rPr lang="pt-BR">
                <a:latin typeface="Segoe UI" panose="020B0502040204020203" pitchFamily="34" charset="0"/>
                <a:cs typeface="Segoe UI" panose="020B0502040204020203" pitchFamily="34" charset="0"/>
              </a:rPr>
              <a:t>Xcode</a:t>
            </a:r>
          </a:p>
          <a:p>
            <a:endParaRPr lang="es-MX"/>
          </a:p>
        </p:txBody>
      </p:sp>
      <p:pic>
        <p:nvPicPr>
          <p:cNvPr id="4098" name="Picture 2" descr="Apps Genymotion Icon | Flatwoken Iconset | alecive">
            <a:extLst>
              <a:ext uri="{FF2B5EF4-FFF2-40B4-BE49-F238E27FC236}">
                <a16:creationId xmlns:a16="http://schemas.microsoft.com/office/drawing/2014/main" id="{9D531FEB-A858-9D78-A83F-A4220B35579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15321" y="1780812"/>
            <a:ext cx="3301241" cy="33012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6916DB64-0857-E9B2-C2F8-52A9E2776606}"/>
              </a:ext>
            </a:extLst>
          </p:cNvPr>
          <p:cNvSpPr>
            <a:spLocks noGrp="1"/>
          </p:cNvSpPr>
          <p:nvPr>
            <p:ph type="sldNum" sz="quarter" idx="12"/>
          </p:nvPr>
        </p:nvSpPr>
        <p:spPr>
          <a:xfrm>
            <a:off x="8226757" y="6319859"/>
            <a:ext cx="734363" cy="312845"/>
          </a:xfrm>
        </p:spPr>
        <p:txBody>
          <a:bodyPr>
            <a:normAutofit/>
          </a:bodyPr>
          <a:lstStyle/>
          <a:p>
            <a:pPr>
              <a:spcAft>
                <a:spcPts val="450"/>
              </a:spcAft>
            </a:pPr>
            <a:fld id="{BE15108C-154A-4A5A-9C05-91A49A422BA7}" type="slidenum">
              <a:rPr lang="en-US" smtClean="0"/>
              <a:pPr>
                <a:spcAft>
                  <a:spcPts val="450"/>
                </a:spcAft>
              </a:pPr>
              <a:t>13</a:t>
            </a:fld>
            <a:endParaRPr lang="en-US"/>
          </a:p>
        </p:txBody>
      </p:sp>
      <p:grpSp>
        <p:nvGrpSpPr>
          <p:cNvPr id="3" name="Grupo 2">
            <a:extLst>
              <a:ext uri="{FF2B5EF4-FFF2-40B4-BE49-F238E27FC236}">
                <a16:creationId xmlns:a16="http://schemas.microsoft.com/office/drawing/2014/main" id="{7178CAE0-A4AE-4FA0-3BF8-38CCFDB97B13}"/>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E808B18-A98D-203C-F7E1-E598B7D55A6E}"/>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91B4941-2FF7-A88C-FA2E-F21E848CCA0C}"/>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33568817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130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666482" y="832211"/>
            <a:ext cx="7095953"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Propiedades principales del control </a:t>
            </a:r>
            <a:r>
              <a:rPr lang="es-MX" sz="2400" err="1">
                <a:solidFill>
                  <a:srgbClr val="660033"/>
                </a:solidFill>
                <a:latin typeface="Segoe UI" panose="020B0502040204020203" pitchFamily="34" charset="0"/>
                <a:cs typeface="Segoe UI" panose="020B0502040204020203" pitchFamily="34" charset="0"/>
              </a:rPr>
              <a:t>Label</a:t>
            </a:r>
            <a:endParaRPr lang="es-MX" sz="2400">
              <a:solidFill>
                <a:srgbClr val="660033"/>
              </a:solidFill>
              <a:latin typeface="Segoe UI" panose="020B0502040204020203" pitchFamily="34" charset="0"/>
              <a:cs typeface="Segoe UI" panose="020B0502040204020203" pitchFamily="34" charset="0"/>
            </a:endParaRPr>
          </a:p>
        </p:txBody>
      </p:sp>
      <p:sp>
        <p:nvSpPr>
          <p:cNvPr id="8" name="CuadroTexto 7">
            <a:extLst>
              <a:ext uri="{FF2B5EF4-FFF2-40B4-BE49-F238E27FC236}">
                <a16:creationId xmlns:a16="http://schemas.microsoft.com/office/drawing/2014/main" id="{5835DF2B-FF71-4062-C7A3-0D53038CC622}"/>
              </a:ext>
            </a:extLst>
          </p:cNvPr>
          <p:cNvSpPr txBox="1"/>
          <p:nvPr/>
        </p:nvSpPr>
        <p:spPr>
          <a:xfrm>
            <a:off x="666482" y="2038336"/>
            <a:ext cx="4572000" cy="1600438"/>
          </a:xfrm>
          <a:prstGeom prst="rect">
            <a:avLst/>
          </a:prstGeom>
          <a:noFill/>
        </p:spPr>
        <p:txBody>
          <a:bodyPr wrap="square">
            <a:spAutoFit/>
          </a:bodyPr>
          <a:lstStyle/>
          <a:p>
            <a:pPr marL="285750" indent="-285750">
              <a:buFont typeface="Arial" panose="020B0604020202020204" pitchFamily="34" charset="0"/>
              <a:buChar char="•"/>
            </a:pPr>
            <a:r>
              <a:rPr lang="es-MX" sz="1400">
                <a:latin typeface="Segoe UI" panose="020B0502040204020203" pitchFamily="34" charset="0"/>
                <a:cs typeface="Segoe UI" panose="020B0502040204020203" pitchFamily="34" charset="0"/>
              </a:rPr>
              <a:t>Text</a:t>
            </a: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FontSize</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TextColor</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HorizontalTextAlignment</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VerticalTextAlignment</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BackgroundColor</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TextDecorations</a:t>
            </a:r>
            <a:endParaRPr lang="es-MX" sz="1400">
              <a:latin typeface="Segoe UI" panose="020B0502040204020203" pitchFamily="34" charset="0"/>
              <a:cs typeface="Segoe UI" panose="020B0502040204020203" pitchFamily="34" charset="0"/>
            </a:endParaRPr>
          </a:p>
        </p:txBody>
      </p:sp>
      <p:pic>
        <p:nvPicPr>
          <p:cNvPr id="6146" name="Picture 2" descr="Xamarin.Forms Views - Xamarin | Microsoft Learn">
            <a:extLst>
              <a:ext uri="{FF2B5EF4-FFF2-40B4-BE49-F238E27FC236}">
                <a16:creationId xmlns:a16="http://schemas.microsoft.com/office/drawing/2014/main" id="{64F8BCA9-3998-98DC-A47E-6C933FC0A7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689" r="1948"/>
          <a:stretch/>
        </p:blipFill>
        <p:spPr bwMode="auto">
          <a:xfrm>
            <a:off x="5987753" y="1579875"/>
            <a:ext cx="2152649" cy="43414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9184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131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666482" y="832211"/>
            <a:ext cx="7095953"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Propiedades principales del control </a:t>
            </a:r>
            <a:r>
              <a:rPr lang="es-MX" sz="2400" err="1">
                <a:solidFill>
                  <a:srgbClr val="660033"/>
                </a:solidFill>
                <a:latin typeface="Segoe UI" panose="020B0502040204020203" pitchFamily="34" charset="0"/>
                <a:cs typeface="Segoe UI" panose="020B0502040204020203" pitchFamily="34" charset="0"/>
              </a:rPr>
              <a:t>Label</a:t>
            </a:r>
            <a:endParaRPr lang="es-MX" sz="2400">
              <a:solidFill>
                <a:srgbClr val="660033"/>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86AD4B1A-256C-11B5-8E1B-26B915396739}"/>
              </a:ext>
            </a:extLst>
          </p:cNvPr>
          <p:cNvPicPr>
            <a:picLocks noChangeAspect="1"/>
          </p:cNvPicPr>
          <p:nvPr/>
        </p:nvPicPr>
        <p:blipFill>
          <a:blip r:embed="rId3"/>
          <a:stretch>
            <a:fillRect/>
          </a:stretch>
        </p:blipFill>
        <p:spPr>
          <a:xfrm>
            <a:off x="1471895" y="1579875"/>
            <a:ext cx="7113724" cy="43350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23110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132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666482" y="832211"/>
            <a:ext cx="7095953"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Label</a:t>
            </a:r>
            <a:endParaRPr lang="es-MX" sz="2400">
              <a:solidFill>
                <a:srgbClr val="660033"/>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CFF3C3D7-99A4-582C-19FC-09F8FFDCA461}"/>
              </a:ext>
            </a:extLst>
          </p:cNvPr>
          <p:cNvPicPr>
            <a:picLocks noChangeAspect="1"/>
          </p:cNvPicPr>
          <p:nvPr/>
        </p:nvPicPr>
        <p:blipFill>
          <a:blip r:embed="rId3"/>
          <a:stretch>
            <a:fillRect/>
          </a:stretch>
        </p:blipFill>
        <p:spPr>
          <a:xfrm>
            <a:off x="3260809" y="1677528"/>
            <a:ext cx="2622382" cy="4678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44587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133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4572000"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err="1">
                <a:solidFill>
                  <a:srgbClr val="660033"/>
                </a:solidFill>
                <a:latin typeface="Segoe UI" panose="020B0502040204020203" pitchFamily="34" charset="0"/>
                <a:cs typeface="Segoe UI" panose="020B0502040204020203" pitchFamily="34" charset="0"/>
              </a:rPr>
              <a:t>Entry</a:t>
            </a:r>
            <a:endParaRPr lang="es-MX" sz="2400">
              <a:solidFill>
                <a:srgbClr val="660033"/>
              </a:solidFill>
              <a:latin typeface="Segoe UI" panose="020B0502040204020203" pitchFamily="34" charset="0"/>
              <a:cs typeface="Segoe UI" panose="020B0502040204020203" pitchFamily="34" charset="0"/>
            </a:endParaRPr>
          </a:p>
        </p:txBody>
      </p:sp>
      <p:sp>
        <p:nvSpPr>
          <p:cNvPr id="4" name="Rectangle 1">
            <a:extLst>
              <a:ext uri="{FF2B5EF4-FFF2-40B4-BE49-F238E27FC236}">
                <a16:creationId xmlns:a16="http://schemas.microsoft.com/office/drawing/2014/main" id="{C7617CBF-34E8-1C46-6A8E-E19AF4EAADB1}"/>
              </a:ext>
            </a:extLst>
          </p:cNvPr>
          <p:cNvSpPr>
            <a:spLocks noChangeArrowheads="1"/>
          </p:cNvSpPr>
          <p:nvPr/>
        </p:nvSpPr>
        <p:spPr bwMode="auto">
          <a:xfrm>
            <a:off x="954790" y="1622310"/>
            <a:ext cx="6524625" cy="738664"/>
          </a:xfrm>
          <a:prstGeom prst="rect">
            <a:avLst/>
          </a:prstGeom>
          <a:noFill/>
        </p:spPr>
        <p:txBody>
          <a:bodyPr wrap="square">
            <a:spAutoFit/>
          </a:bodyPr>
          <a:lstStyle/>
          <a:p>
            <a:r>
              <a:rPr lang="es-MX" altLang="es-MX" sz="1400">
                <a:solidFill>
                  <a:srgbClr val="333333"/>
                </a:solidFill>
                <a:latin typeface="Segoe UI" panose="020B0502040204020203" pitchFamily="34" charset="0"/>
                <a:cs typeface="Segoe UI" panose="020B0502040204020203" pitchFamily="34" charset="0"/>
              </a:rPr>
              <a:t>El </a:t>
            </a:r>
            <a:r>
              <a:rPr lang="es-MX" altLang="es-MX" sz="1400" err="1">
                <a:solidFill>
                  <a:srgbClr val="333333"/>
                </a:solidFill>
                <a:latin typeface="Segoe UI" panose="020B0502040204020203" pitchFamily="34" charset="0"/>
                <a:cs typeface="Segoe UI" panose="020B0502040204020203" pitchFamily="34" charset="0"/>
              </a:rPr>
              <a:t>Entry</a:t>
            </a:r>
            <a:r>
              <a:rPr lang="es-MX" altLang="es-MX" sz="1400">
                <a:solidFill>
                  <a:srgbClr val="333333"/>
                </a:solidFill>
                <a:latin typeface="Segoe UI" panose="020B0502040204020203" pitchFamily="34" charset="0"/>
                <a:cs typeface="Segoe UI" panose="020B0502040204020203" pitchFamily="34" charset="0"/>
              </a:rPr>
              <a:t> de </a:t>
            </a:r>
            <a:r>
              <a:rPr lang="es-MX" altLang="es-MX" sz="1400" err="1">
                <a:solidFill>
                  <a:srgbClr val="333333"/>
                </a:solidFill>
                <a:latin typeface="Segoe UI" panose="020B0502040204020203" pitchFamily="34" charset="0"/>
                <a:cs typeface="Segoe UI" panose="020B0502040204020203" pitchFamily="34" charset="0"/>
              </a:rPr>
              <a:t>Xamarin.Forms</a:t>
            </a:r>
            <a:r>
              <a:rPr lang="es-MX" altLang="es-MX" sz="1400">
                <a:solidFill>
                  <a:srgbClr val="333333"/>
                </a:solidFill>
                <a:latin typeface="Segoe UI" panose="020B0502040204020203" pitchFamily="34" charset="0"/>
                <a:cs typeface="Segoe UI" panose="020B0502040204020203" pitchFamily="34" charset="0"/>
              </a:rPr>
              <a:t> se usa para la entrada de texto de una sola línea. El </a:t>
            </a:r>
            <a:r>
              <a:rPr lang="es-MX" altLang="es-MX" sz="1400" err="1">
                <a:solidFill>
                  <a:srgbClr val="333333"/>
                </a:solidFill>
                <a:latin typeface="Segoe UI" panose="020B0502040204020203" pitchFamily="34" charset="0"/>
                <a:cs typeface="Segoe UI" panose="020B0502040204020203" pitchFamily="34" charset="0"/>
              </a:rPr>
              <a:t>Entry</a:t>
            </a:r>
            <a:r>
              <a:rPr lang="es-MX" altLang="es-MX" sz="1400">
                <a:solidFill>
                  <a:srgbClr val="333333"/>
                </a:solidFill>
                <a:latin typeface="Segoe UI" panose="020B0502040204020203" pitchFamily="34" charset="0"/>
                <a:cs typeface="Segoe UI" panose="020B0502040204020203" pitchFamily="34" charset="0"/>
              </a:rPr>
              <a:t> , al igual que la vista Editor, admite varios tipos de teclado. Además, la entrada se puede utilizar como campo de contraseña.</a:t>
            </a:r>
          </a:p>
        </p:txBody>
      </p:sp>
      <p:pic>
        <p:nvPicPr>
          <p:cNvPr id="8" name="Imagen 7">
            <a:extLst>
              <a:ext uri="{FF2B5EF4-FFF2-40B4-BE49-F238E27FC236}">
                <a16:creationId xmlns:a16="http://schemas.microsoft.com/office/drawing/2014/main" id="{6C6E3602-C4C2-1E41-EE1B-296F3906D46A}"/>
              </a:ext>
            </a:extLst>
          </p:cNvPr>
          <p:cNvPicPr>
            <a:picLocks noChangeAspect="1"/>
          </p:cNvPicPr>
          <p:nvPr/>
        </p:nvPicPr>
        <p:blipFill>
          <a:blip r:embed="rId3"/>
          <a:stretch>
            <a:fillRect/>
          </a:stretch>
        </p:blipFill>
        <p:spPr>
          <a:xfrm>
            <a:off x="445203" y="3290868"/>
            <a:ext cx="3353268" cy="276264"/>
          </a:xfrm>
          <a:prstGeom prst="rect">
            <a:avLst/>
          </a:prstGeom>
          <a:ln>
            <a:noFill/>
          </a:ln>
          <a:effectLst>
            <a:outerShdw blurRad="292100" dist="139700" dir="2700000" algn="tl" rotWithShape="0">
              <a:srgbClr val="333333">
                <a:alpha val="65000"/>
              </a:srgbClr>
            </a:outerShdw>
          </a:effectLst>
        </p:spPr>
      </p:pic>
      <p:pic>
        <p:nvPicPr>
          <p:cNvPr id="11" name="Imagen 10">
            <a:extLst>
              <a:ext uri="{FF2B5EF4-FFF2-40B4-BE49-F238E27FC236}">
                <a16:creationId xmlns:a16="http://schemas.microsoft.com/office/drawing/2014/main" id="{DDA0FF70-D4B3-51F0-445F-D14DA706CDD6}"/>
              </a:ext>
            </a:extLst>
          </p:cNvPr>
          <p:cNvPicPr>
            <a:picLocks noChangeAspect="1"/>
          </p:cNvPicPr>
          <p:nvPr/>
        </p:nvPicPr>
        <p:blipFill>
          <a:blip r:embed="rId4"/>
          <a:stretch>
            <a:fillRect/>
          </a:stretch>
        </p:blipFill>
        <p:spPr>
          <a:xfrm>
            <a:off x="4217103" y="2813283"/>
            <a:ext cx="4481694" cy="33882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551298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134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Propiedades principales del control </a:t>
            </a:r>
            <a:r>
              <a:rPr lang="es-MX" sz="2400" err="1">
                <a:solidFill>
                  <a:srgbClr val="660033"/>
                </a:solidFill>
                <a:latin typeface="Segoe UI" panose="020B0502040204020203" pitchFamily="34" charset="0"/>
                <a:cs typeface="Segoe UI" panose="020B0502040204020203" pitchFamily="34" charset="0"/>
              </a:rPr>
              <a:t>Entry</a:t>
            </a:r>
            <a:endParaRPr lang="es-MX" sz="2400">
              <a:solidFill>
                <a:srgbClr val="660033"/>
              </a:solidFill>
              <a:latin typeface="Segoe UI" panose="020B0502040204020203" pitchFamily="34" charset="0"/>
              <a:cs typeface="Segoe UI" panose="020B0502040204020203" pitchFamily="34" charset="0"/>
            </a:endParaRPr>
          </a:p>
        </p:txBody>
      </p:sp>
      <p:sp>
        <p:nvSpPr>
          <p:cNvPr id="6" name="CuadroTexto 5">
            <a:extLst>
              <a:ext uri="{FF2B5EF4-FFF2-40B4-BE49-F238E27FC236}">
                <a16:creationId xmlns:a16="http://schemas.microsoft.com/office/drawing/2014/main" id="{54BF5C24-6C52-6255-5F0A-0EAA1EFE6107}"/>
              </a:ext>
            </a:extLst>
          </p:cNvPr>
          <p:cNvSpPr txBox="1"/>
          <p:nvPr/>
        </p:nvSpPr>
        <p:spPr>
          <a:xfrm>
            <a:off x="971549" y="2172933"/>
            <a:ext cx="4572000" cy="1815882"/>
          </a:xfrm>
          <a:prstGeom prst="rect">
            <a:avLst/>
          </a:prstGeom>
          <a:noFill/>
        </p:spPr>
        <p:txBody>
          <a:bodyPr wrap="square">
            <a:spAutoFit/>
          </a:bodyPr>
          <a:lstStyle/>
          <a:p>
            <a:pPr marL="285750" indent="-285750">
              <a:buFont typeface="Arial" panose="020B0604020202020204" pitchFamily="34" charset="0"/>
              <a:buChar char="•"/>
            </a:pPr>
            <a:r>
              <a:rPr lang="es-MX" sz="1400">
                <a:latin typeface="Segoe UI" panose="020B0502040204020203" pitchFamily="34" charset="0"/>
                <a:cs typeface="Segoe UI" panose="020B0502040204020203" pitchFamily="34" charset="0"/>
              </a:rPr>
              <a:t>Text</a:t>
            </a: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TextColor</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FontSize</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BackgroundColor</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Placeholder</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PlaceholderColor</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IsPassword</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IsReadOnly</a:t>
            </a:r>
            <a:endParaRPr lang="es-MX" sz="1400">
              <a:latin typeface="Segoe UI" panose="020B0502040204020203" pitchFamily="34" charset="0"/>
              <a:cs typeface="Segoe UI" panose="020B0502040204020203" pitchFamily="34" charset="0"/>
            </a:endParaRPr>
          </a:p>
        </p:txBody>
      </p:sp>
      <p:pic>
        <p:nvPicPr>
          <p:cNvPr id="8194" name="Picture 2" descr="Xamarin.Forms Administrador de estado visual - Xamarin | Microsoft Learn">
            <a:extLst>
              <a:ext uri="{FF2B5EF4-FFF2-40B4-BE49-F238E27FC236}">
                <a16:creationId xmlns:a16="http://schemas.microsoft.com/office/drawing/2014/main" id="{4CD6F042-D962-0E3F-DF52-931EA4770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8049" y="2839214"/>
            <a:ext cx="5362575" cy="30043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0964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135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Entry</a:t>
            </a:r>
            <a:endParaRPr lang="es-MX" sz="2400">
              <a:solidFill>
                <a:srgbClr val="660033"/>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A6328A59-2DB2-2C80-01A3-F13C109C1715}"/>
              </a:ext>
            </a:extLst>
          </p:cNvPr>
          <p:cNvPicPr>
            <a:picLocks noChangeAspect="1"/>
          </p:cNvPicPr>
          <p:nvPr/>
        </p:nvPicPr>
        <p:blipFill>
          <a:blip r:embed="rId3"/>
          <a:stretch>
            <a:fillRect/>
          </a:stretch>
        </p:blipFill>
        <p:spPr>
          <a:xfrm>
            <a:off x="1010538" y="1835124"/>
            <a:ext cx="6793907" cy="37571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06621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136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Entry</a:t>
            </a:r>
            <a:endParaRPr lang="es-MX" sz="2400">
              <a:solidFill>
                <a:srgbClr val="660033"/>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5A2B84AF-F68B-6FBB-57FE-D4FF20B8027B}"/>
              </a:ext>
            </a:extLst>
          </p:cNvPr>
          <p:cNvPicPr>
            <a:picLocks noChangeAspect="1"/>
          </p:cNvPicPr>
          <p:nvPr/>
        </p:nvPicPr>
        <p:blipFill>
          <a:blip r:embed="rId3"/>
          <a:stretch>
            <a:fillRect/>
          </a:stretch>
        </p:blipFill>
        <p:spPr>
          <a:xfrm>
            <a:off x="3334286" y="1856990"/>
            <a:ext cx="2475427" cy="44993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359540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137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err="1"/>
              <a:t>BoxView</a:t>
            </a:r>
            <a:endParaRPr lang="es-MX"/>
          </a:p>
        </p:txBody>
      </p:sp>
      <p:sp>
        <p:nvSpPr>
          <p:cNvPr id="8" name="CuadroTexto 7">
            <a:extLst>
              <a:ext uri="{FF2B5EF4-FFF2-40B4-BE49-F238E27FC236}">
                <a16:creationId xmlns:a16="http://schemas.microsoft.com/office/drawing/2014/main" id="{1DE39CBC-C999-3690-FAB5-8D32A106E1B7}"/>
              </a:ext>
            </a:extLst>
          </p:cNvPr>
          <p:cNvSpPr txBox="1"/>
          <p:nvPr/>
        </p:nvSpPr>
        <p:spPr>
          <a:xfrm>
            <a:off x="787223" y="1768052"/>
            <a:ext cx="8356777" cy="523220"/>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err="1"/>
              <a:t>BoxView</a:t>
            </a:r>
            <a:r>
              <a:rPr lang="es-MX"/>
              <a:t> representa un rectángulo simple de un ancho, alto y color especificados. Se puede usar </a:t>
            </a:r>
            <a:r>
              <a:rPr lang="es-MX" err="1"/>
              <a:t>BoxView</a:t>
            </a:r>
            <a:r>
              <a:rPr lang="es-MX"/>
              <a:t> para decoración, gráficos rudimentarios y para la interacción con el usuario a través del tacto.</a:t>
            </a:r>
          </a:p>
        </p:txBody>
      </p:sp>
      <p:pic>
        <p:nvPicPr>
          <p:cNvPr id="11" name="Imagen 10">
            <a:extLst>
              <a:ext uri="{FF2B5EF4-FFF2-40B4-BE49-F238E27FC236}">
                <a16:creationId xmlns:a16="http://schemas.microsoft.com/office/drawing/2014/main" id="{ED479C9A-A48D-1529-1206-A727068D9D05}"/>
              </a:ext>
            </a:extLst>
          </p:cNvPr>
          <p:cNvPicPr>
            <a:picLocks noChangeAspect="1"/>
          </p:cNvPicPr>
          <p:nvPr/>
        </p:nvPicPr>
        <p:blipFill>
          <a:blip r:embed="rId3"/>
          <a:stretch>
            <a:fillRect/>
          </a:stretch>
        </p:blipFill>
        <p:spPr>
          <a:xfrm>
            <a:off x="790047" y="3162263"/>
            <a:ext cx="3781953" cy="266737"/>
          </a:xfrm>
          <a:prstGeom prst="rect">
            <a:avLst/>
          </a:prstGeom>
          <a:ln>
            <a:noFill/>
          </a:ln>
          <a:effectLst>
            <a:outerShdw blurRad="292100" dist="139700" dir="2700000" algn="tl" rotWithShape="0">
              <a:srgbClr val="333333">
                <a:alpha val="65000"/>
              </a:srgbClr>
            </a:outerShdw>
          </a:effectLst>
        </p:spPr>
      </p:pic>
      <p:pic>
        <p:nvPicPr>
          <p:cNvPr id="1026" name="Picture 2" descr="Xamarin.Forms] Novedades de la versión 3.2 pre1 (Preview) | Javier Suárez |  Blog">
            <a:extLst>
              <a:ext uri="{FF2B5EF4-FFF2-40B4-BE49-F238E27FC236}">
                <a16:creationId xmlns:a16="http://schemas.microsoft.com/office/drawing/2014/main" id="{2E0E2140-685E-0969-0A5C-E1440E86EA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634" b="60989"/>
          <a:stretch/>
        </p:blipFill>
        <p:spPr bwMode="auto">
          <a:xfrm>
            <a:off x="4360972" y="3936666"/>
            <a:ext cx="4193956" cy="24196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630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138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Propiedades principales del control </a:t>
            </a:r>
            <a:r>
              <a:rPr lang="es-MX" sz="2400" err="1">
                <a:solidFill>
                  <a:srgbClr val="660033"/>
                </a:solidFill>
                <a:latin typeface="Segoe UI" panose="020B0502040204020203" pitchFamily="34" charset="0"/>
                <a:cs typeface="Segoe UI" panose="020B0502040204020203" pitchFamily="34" charset="0"/>
              </a:rPr>
              <a:t>BoxView</a:t>
            </a:r>
            <a:endParaRPr lang="es-MX" sz="2400">
              <a:solidFill>
                <a:srgbClr val="660033"/>
              </a:solidFill>
              <a:latin typeface="Segoe UI" panose="020B0502040204020203" pitchFamily="34" charset="0"/>
              <a:cs typeface="Segoe UI" panose="020B0502040204020203" pitchFamily="34" charset="0"/>
            </a:endParaRPr>
          </a:p>
        </p:txBody>
      </p:sp>
      <p:sp>
        <p:nvSpPr>
          <p:cNvPr id="6" name="CuadroTexto 5">
            <a:extLst>
              <a:ext uri="{FF2B5EF4-FFF2-40B4-BE49-F238E27FC236}">
                <a16:creationId xmlns:a16="http://schemas.microsoft.com/office/drawing/2014/main" id="{54BF5C24-6C52-6255-5F0A-0EAA1EFE6107}"/>
              </a:ext>
            </a:extLst>
          </p:cNvPr>
          <p:cNvSpPr txBox="1"/>
          <p:nvPr/>
        </p:nvSpPr>
        <p:spPr>
          <a:xfrm>
            <a:off x="843362" y="2087475"/>
            <a:ext cx="4572000" cy="1384995"/>
          </a:xfrm>
          <a:prstGeom prst="rect">
            <a:avLst/>
          </a:prstGeom>
          <a:noFill/>
        </p:spPr>
        <p:txBody>
          <a:bodyPr wrap="square">
            <a:spAutoFit/>
          </a:bodyPr>
          <a:lstStyle/>
          <a:p>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HeightRequest</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BackgroundColor</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WidthRequest</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CornerRadius</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a:latin typeface="Segoe UI" panose="020B0502040204020203" pitchFamily="34" charset="0"/>
                <a:cs typeface="Segoe UI" panose="020B0502040204020203" pitchFamily="34" charset="0"/>
              </a:rPr>
              <a:t>Color</a:t>
            </a:r>
          </a:p>
        </p:txBody>
      </p:sp>
      <p:pic>
        <p:nvPicPr>
          <p:cNvPr id="2050" name="Picture 2" descr="Xamarin.Forms BoxView - Xamarin | Microsoft Learn">
            <a:extLst>
              <a:ext uri="{FF2B5EF4-FFF2-40B4-BE49-F238E27FC236}">
                <a16:creationId xmlns:a16="http://schemas.microsoft.com/office/drawing/2014/main" id="{969D23D3-9F72-76AB-19CC-AA11C02CA5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2779" y="3100707"/>
            <a:ext cx="4992414" cy="28905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6674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139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BoxView</a:t>
            </a:r>
            <a:endParaRPr lang="es-MX" sz="2400">
              <a:solidFill>
                <a:srgbClr val="660033"/>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9E1F34DE-8FA7-97AB-573C-1C46C0A34498}"/>
              </a:ext>
            </a:extLst>
          </p:cNvPr>
          <p:cNvPicPr>
            <a:picLocks noChangeAspect="1"/>
          </p:cNvPicPr>
          <p:nvPr/>
        </p:nvPicPr>
        <p:blipFill>
          <a:blip r:embed="rId3"/>
          <a:stretch>
            <a:fillRect/>
          </a:stretch>
        </p:blipFill>
        <p:spPr>
          <a:xfrm>
            <a:off x="752028" y="1695847"/>
            <a:ext cx="7862131" cy="3916926"/>
          </a:xfrm>
          <a:prstGeom prst="rect">
            <a:avLst/>
          </a:prstGeom>
        </p:spPr>
      </p:pic>
    </p:spTree>
    <p:extLst>
      <p:ext uri="{BB962C8B-B14F-4D97-AF65-F5344CB8AC3E}">
        <p14:creationId xmlns:p14="http://schemas.microsoft.com/office/powerpoint/2010/main" val="359876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C2D22A-8FB5-5BFC-8A49-9285E7A9A8F8}"/>
              </a:ext>
            </a:extLst>
          </p:cNvPr>
          <p:cNvSpPr>
            <a:spLocks noGrp="1"/>
          </p:cNvSpPr>
          <p:nvPr>
            <p:ph type="title"/>
          </p:nvPr>
        </p:nvSpPr>
        <p:spPr>
          <a:xfrm>
            <a:off x="168552" y="1003950"/>
            <a:ext cx="4597759" cy="484237"/>
          </a:xfrm>
        </p:spPr>
        <p:txBody>
          <a:bodyPr/>
          <a:lstStyle/>
          <a:p>
            <a:r>
              <a:rPr lang="es-MX" sz="2700">
                <a:solidFill>
                  <a:srgbClr val="660033"/>
                </a:solidFill>
                <a:latin typeface="Segoe UI" panose="020B0502040204020203" pitchFamily="34" charset="0"/>
                <a:ea typeface="+mn-ea"/>
                <a:cs typeface="+mn-cs"/>
              </a:rPr>
              <a:t>Instalación</a:t>
            </a:r>
          </a:p>
        </p:txBody>
      </p:sp>
      <p:sp>
        <p:nvSpPr>
          <p:cNvPr id="4" name="Marcador de número de diapositiva 3">
            <a:extLst>
              <a:ext uri="{FF2B5EF4-FFF2-40B4-BE49-F238E27FC236}">
                <a16:creationId xmlns:a16="http://schemas.microsoft.com/office/drawing/2014/main" id="{CE5BDB26-407F-C520-074D-1B0980F51ABA}"/>
              </a:ext>
            </a:extLst>
          </p:cNvPr>
          <p:cNvSpPr>
            <a:spLocks noGrp="1"/>
          </p:cNvSpPr>
          <p:nvPr>
            <p:ph type="sldNum" sz="quarter" idx="12"/>
          </p:nvPr>
        </p:nvSpPr>
        <p:spPr/>
        <p:txBody>
          <a:bodyPr/>
          <a:lstStyle/>
          <a:p>
            <a:fld id="{BE15108C-154A-4A5A-9C05-91A49A422BA7}" type="slidenum">
              <a:rPr lang="en-US" smtClean="0"/>
              <a:t>14</a:t>
            </a:fld>
            <a:endParaRPr lang="en-US"/>
          </a:p>
        </p:txBody>
      </p:sp>
      <p:pic>
        <p:nvPicPr>
          <p:cNvPr id="6" name="Imagen 5">
            <a:extLst>
              <a:ext uri="{FF2B5EF4-FFF2-40B4-BE49-F238E27FC236}">
                <a16:creationId xmlns:a16="http://schemas.microsoft.com/office/drawing/2014/main" id="{EAE3E02F-4CB1-549B-91F7-6EF830FE08E4}"/>
              </a:ext>
            </a:extLst>
          </p:cNvPr>
          <p:cNvPicPr>
            <a:picLocks noChangeAspect="1"/>
          </p:cNvPicPr>
          <p:nvPr/>
        </p:nvPicPr>
        <p:blipFill>
          <a:blip r:embed="rId2"/>
          <a:stretch>
            <a:fillRect/>
          </a:stretch>
        </p:blipFill>
        <p:spPr>
          <a:xfrm>
            <a:off x="408368" y="1536193"/>
            <a:ext cx="4112321" cy="2160270"/>
          </a:xfrm>
          <a:prstGeom prst="rect">
            <a:avLst/>
          </a:prstGeom>
          <a:ln>
            <a:noFill/>
          </a:ln>
          <a:effectLst>
            <a:outerShdw blurRad="292100" dist="139700" dir="2700000" algn="tl" rotWithShape="0">
              <a:srgbClr val="333333">
                <a:alpha val="65000"/>
              </a:srgbClr>
            </a:outerShdw>
          </a:effectLst>
        </p:spPr>
      </p:pic>
      <p:pic>
        <p:nvPicPr>
          <p:cNvPr id="8" name="Imagen 7">
            <a:extLst>
              <a:ext uri="{FF2B5EF4-FFF2-40B4-BE49-F238E27FC236}">
                <a16:creationId xmlns:a16="http://schemas.microsoft.com/office/drawing/2014/main" id="{514117E7-0927-25F4-617F-8FB49CE1CEF6}"/>
              </a:ext>
            </a:extLst>
          </p:cNvPr>
          <p:cNvPicPr>
            <a:picLocks noChangeAspect="1"/>
          </p:cNvPicPr>
          <p:nvPr/>
        </p:nvPicPr>
        <p:blipFill>
          <a:blip r:embed="rId3"/>
          <a:stretch>
            <a:fillRect/>
          </a:stretch>
        </p:blipFill>
        <p:spPr>
          <a:xfrm>
            <a:off x="4709160" y="3158397"/>
            <a:ext cx="4081403" cy="2285318"/>
          </a:xfrm>
          <a:prstGeom prst="rect">
            <a:avLst/>
          </a:prstGeom>
          <a:ln>
            <a:noFill/>
          </a:ln>
          <a:effectLst>
            <a:outerShdw blurRad="292100" dist="139700" dir="2700000" algn="tl" rotWithShape="0">
              <a:srgbClr val="333333">
                <a:alpha val="65000"/>
              </a:srgbClr>
            </a:outerShdw>
          </a:effectLst>
        </p:spPr>
      </p:pic>
      <p:sp>
        <p:nvSpPr>
          <p:cNvPr id="9" name="CuadroTexto 8">
            <a:extLst>
              <a:ext uri="{FF2B5EF4-FFF2-40B4-BE49-F238E27FC236}">
                <a16:creationId xmlns:a16="http://schemas.microsoft.com/office/drawing/2014/main" id="{61A6225E-A182-C237-A067-2720EA400FF5}"/>
              </a:ext>
            </a:extLst>
          </p:cNvPr>
          <p:cNvSpPr txBox="1"/>
          <p:nvPr/>
        </p:nvSpPr>
        <p:spPr>
          <a:xfrm>
            <a:off x="658368" y="4670298"/>
            <a:ext cx="2564892" cy="507831"/>
          </a:xfrm>
          <a:prstGeom prst="rect">
            <a:avLst/>
          </a:prstGeom>
          <a:noFill/>
        </p:spPr>
        <p:txBody>
          <a:bodyPr wrap="square" rtlCol="0">
            <a:spAutoFit/>
          </a:bodyPr>
          <a:lstStyle/>
          <a:p>
            <a:r>
              <a:rPr lang="es-MX" sz="1350">
                <a:hlinkClick r:id="rId4"/>
              </a:rPr>
              <a:t>https://www.genymotion.com/</a:t>
            </a:r>
            <a:endParaRPr lang="es-MX" sz="1350"/>
          </a:p>
          <a:p>
            <a:endParaRPr lang="es-MX" sz="1350"/>
          </a:p>
        </p:txBody>
      </p:sp>
      <p:grpSp>
        <p:nvGrpSpPr>
          <p:cNvPr id="3" name="Grupo 2">
            <a:extLst>
              <a:ext uri="{FF2B5EF4-FFF2-40B4-BE49-F238E27FC236}">
                <a16:creationId xmlns:a16="http://schemas.microsoft.com/office/drawing/2014/main" id="{6D51B9C7-5A89-9FC5-7BB6-89A56821467A}"/>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881B2E83-F311-9B43-28EE-254AAA3E3F0E}"/>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3BE93E59-F0D7-9621-1936-79DFE6F20BB5}"/>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15316793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140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BoxView</a:t>
            </a:r>
            <a:endParaRPr lang="es-MX" sz="2400">
              <a:solidFill>
                <a:srgbClr val="660033"/>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5A154B37-9EAB-5ED2-D7A3-465A45BC4380}"/>
              </a:ext>
            </a:extLst>
          </p:cNvPr>
          <p:cNvPicPr>
            <a:picLocks noChangeAspect="1"/>
          </p:cNvPicPr>
          <p:nvPr/>
        </p:nvPicPr>
        <p:blipFill>
          <a:blip r:embed="rId3"/>
          <a:stretch>
            <a:fillRect/>
          </a:stretch>
        </p:blipFill>
        <p:spPr>
          <a:xfrm>
            <a:off x="3261717" y="1856990"/>
            <a:ext cx="2620566" cy="44993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59462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141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err="1"/>
              <a:t>Image</a:t>
            </a:r>
            <a:endParaRPr lang="es-MX"/>
          </a:p>
        </p:txBody>
      </p:sp>
      <p:sp>
        <p:nvSpPr>
          <p:cNvPr id="8" name="CuadroTexto 7">
            <a:extLst>
              <a:ext uri="{FF2B5EF4-FFF2-40B4-BE49-F238E27FC236}">
                <a16:creationId xmlns:a16="http://schemas.microsoft.com/office/drawing/2014/main" id="{1DE39CBC-C999-3690-FAB5-8D32A106E1B7}"/>
              </a:ext>
            </a:extLst>
          </p:cNvPr>
          <p:cNvSpPr txBox="1"/>
          <p:nvPr/>
        </p:nvSpPr>
        <p:spPr>
          <a:xfrm>
            <a:off x="787223" y="1768052"/>
            <a:ext cx="8356777" cy="523220"/>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a:t>Las imágenes se pueden compartir entre plataformas con </a:t>
            </a:r>
            <a:r>
              <a:rPr lang="es-MX" err="1"/>
              <a:t>Xamarin.Forms</a:t>
            </a:r>
            <a:r>
              <a:rPr lang="es-MX"/>
              <a:t>, se pueden cargar específicamente para cada plataforma o se pueden descargar para mostrarlas.</a:t>
            </a:r>
          </a:p>
        </p:txBody>
      </p:sp>
      <p:pic>
        <p:nvPicPr>
          <p:cNvPr id="6" name="Imagen 5">
            <a:extLst>
              <a:ext uri="{FF2B5EF4-FFF2-40B4-BE49-F238E27FC236}">
                <a16:creationId xmlns:a16="http://schemas.microsoft.com/office/drawing/2014/main" id="{3799FDBF-8C3A-FF14-0A2F-5603A05C9CDE}"/>
              </a:ext>
            </a:extLst>
          </p:cNvPr>
          <p:cNvPicPr>
            <a:picLocks noChangeAspect="1"/>
          </p:cNvPicPr>
          <p:nvPr/>
        </p:nvPicPr>
        <p:blipFill>
          <a:blip r:embed="rId3"/>
          <a:stretch>
            <a:fillRect/>
          </a:stretch>
        </p:blipFill>
        <p:spPr>
          <a:xfrm>
            <a:off x="0" y="2867581"/>
            <a:ext cx="9144000" cy="190217"/>
          </a:xfrm>
          <a:prstGeom prst="rect">
            <a:avLst/>
          </a:prstGeom>
          <a:ln>
            <a:noFill/>
          </a:ln>
          <a:effectLst>
            <a:outerShdw blurRad="292100" dist="139700" dir="2700000" algn="tl" rotWithShape="0">
              <a:srgbClr val="333333">
                <a:alpha val="65000"/>
              </a:srgbClr>
            </a:outerShdw>
          </a:effectLst>
        </p:spPr>
      </p:pic>
      <p:pic>
        <p:nvPicPr>
          <p:cNvPr id="12" name="Imagen 11">
            <a:extLst>
              <a:ext uri="{FF2B5EF4-FFF2-40B4-BE49-F238E27FC236}">
                <a16:creationId xmlns:a16="http://schemas.microsoft.com/office/drawing/2014/main" id="{A0EDA4D9-BD25-0A68-9F4C-C0121B5EC95C}"/>
              </a:ext>
            </a:extLst>
          </p:cNvPr>
          <p:cNvPicPr>
            <a:picLocks noChangeAspect="1"/>
          </p:cNvPicPr>
          <p:nvPr/>
        </p:nvPicPr>
        <p:blipFill>
          <a:blip r:embed="rId4"/>
          <a:stretch>
            <a:fillRect/>
          </a:stretch>
        </p:blipFill>
        <p:spPr>
          <a:xfrm>
            <a:off x="1628364" y="3841558"/>
            <a:ext cx="5887272" cy="22005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9643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142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Propiedades principales del control </a:t>
            </a:r>
            <a:r>
              <a:rPr lang="es-MX" sz="2400" err="1">
                <a:solidFill>
                  <a:srgbClr val="660033"/>
                </a:solidFill>
                <a:latin typeface="Segoe UI" panose="020B0502040204020203" pitchFamily="34" charset="0"/>
                <a:cs typeface="Segoe UI" panose="020B0502040204020203" pitchFamily="34" charset="0"/>
              </a:rPr>
              <a:t>Image</a:t>
            </a:r>
            <a:endParaRPr lang="es-MX" sz="2400">
              <a:solidFill>
                <a:srgbClr val="660033"/>
              </a:solidFill>
              <a:latin typeface="Segoe UI" panose="020B0502040204020203" pitchFamily="34" charset="0"/>
              <a:cs typeface="Segoe UI" panose="020B0502040204020203" pitchFamily="34" charset="0"/>
            </a:endParaRPr>
          </a:p>
        </p:txBody>
      </p:sp>
      <p:sp>
        <p:nvSpPr>
          <p:cNvPr id="6" name="CuadroTexto 5">
            <a:extLst>
              <a:ext uri="{FF2B5EF4-FFF2-40B4-BE49-F238E27FC236}">
                <a16:creationId xmlns:a16="http://schemas.microsoft.com/office/drawing/2014/main" id="{54BF5C24-6C52-6255-5F0A-0EAA1EFE6107}"/>
              </a:ext>
            </a:extLst>
          </p:cNvPr>
          <p:cNvSpPr txBox="1"/>
          <p:nvPr/>
        </p:nvSpPr>
        <p:spPr>
          <a:xfrm>
            <a:off x="971549" y="2172933"/>
            <a:ext cx="4572000" cy="1169551"/>
          </a:xfrm>
          <a:prstGeom prst="rect">
            <a:avLst/>
          </a:prstGeom>
          <a:noFill/>
        </p:spPr>
        <p:txBody>
          <a:bodyPr wrap="square">
            <a:spAutoFit/>
          </a:bodyPr>
          <a:lstStyle/>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IsAnimationPlaying</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WidthRequest</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HeightRequest</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Aspect</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Source</a:t>
            </a:r>
            <a:endParaRPr lang="es-MX" sz="1400">
              <a:latin typeface="Segoe UI" panose="020B0502040204020203" pitchFamily="34" charset="0"/>
              <a:cs typeface="Segoe UI" panose="020B0502040204020203" pitchFamily="34" charset="0"/>
            </a:endParaRPr>
          </a:p>
        </p:txBody>
      </p:sp>
      <p:pic>
        <p:nvPicPr>
          <p:cNvPr id="3074" name="Picture 2" descr="Sample application displaying a local image">
            <a:extLst>
              <a:ext uri="{FF2B5EF4-FFF2-40B4-BE49-F238E27FC236}">
                <a16:creationId xmlns:a16="http://schemas.microsoft.com/office/drawing/2014/main" id="{E1F1773C-66C2-3A13-2AF1-BBFF367AD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321" y="2794583"/>
            <a:ext cx="3743258" cy="35617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2180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143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Image</a:t>
            </a:r>
            <a:endParaRPr lang="es-MX" sz="2400">
              <a:solidFill>
                <a:srgbClr val="660033"/>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11D3EBC5-5FC2-6E27-32A5-AF66D7EE8F9D}"/>
              </a:ext>
            </a:extLst>
          </p:cNvPr>
          <p:cNvPicPr>
            <a:picLocks noChangeAspect="1"/>
          </p:cNvPicPr>
          <p:nvPr/>
        </p:nvPicPr>
        <p:blipFill>
          <a:blip r:embed="rId3"/>
          <a:stretch>
            <a:fillRect/>
          </a:stretch>
        </p:blipFill>
        <p:spPr>
          <a:xfrm>
            <a:off x="3110268" y="1839899"/>
            <a:ext cx="2923463" cy="45164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021865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144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err="1"/>
              <a:t>WebView</a:t>
            </a:r>
            <a:endParaRPr lang="es-MX"/>
          </a:p>
        </p:txBody>
      </p:sp>
      <p:sp>
        <p:nvSpPr>
          <p:cNvPr id="8" name="CuadroTexto 7">
            <a:extLst>
              <a:ext uri="{FF2B5EF4-FFF2-40B4-BE49-F238E27FC236}">
                <a16:creationId xmlns:a16="http://schemas.microsoft.com/office/drawing/2014/main" id="{1DE39CBC-C999-3690-FAB5-8D32A106E1B7}"/>
              </a:ext>
            </a:extLst>
          </p:cNvPr>
          <p:cNvSpPr txBox="1"/>
          <p:nvPr/>
        </p:nvSpPr>
        <p:spPr>
          <a:xfrm>
            <a:off x="787223" y="1768052"/>
            <a:ext cx="8356777" cy="307777"/>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err="1"/>
              <a:t>WebView</a:t>
            </a:r>
            <a:r>
              <a:rPr lang="es-MX"/>
              <a:t> es una vista para mostrar contenido web y HTML en su aplicación</a:t>
            </a:r>
          </a:p>
        </p:txBody>
      </p:sp>
      <p:pic>
        <p:nvPicPr>
          <p:cNvPr id="10" name="Imagen 9">
            <a:extLst>
              <a:ext uri="{FF2B5EF4-FFF2-40B4-BE49-F238E27FC236}">
                <a16:creationId xmlns:a16="http://schemas.microsoft.com/office/drawing/2014/main" id="{43F7651B-2257-B1AE-F311-F9931D06C02E}"/>
              </a:ext>
            </a:extLst>
          </p:cNvPr>
          <p:cNvPicPr>
            <a:picLocks noChangeAspect="1"/>
          </p:cNvPicPr>
          <p:nvPr/>
        </p:nvPicPr>
        <p:blipFill>
          <a:blip r:embed="rId3"/>
          <a:stretch>
            <a:fillRect/>
          </a:stretch>
        </p:blipFill>
        <p:spPr>
          <a:xfrm>
            <a:off x="390698" y="2697945"/>
            <a:ext cx="4829849" cy="209579"/>
          </a:xfrm>
          <a:prstGeom prst="rect">
            <a:avLst/>
          </a:prstGeom>
          <a:ln>
            <a:noFill/>
          </a:ln>
          <a:effectLst>
            <a:outerShdw blurRad="292100" dist="139700" dir="2700000" algn="tl" rotWithShape="0">
              <a:srgbClr val="333333">
                <a:alpha val="65000"/>
              </a:srgbClr>
            </a:outerShdw>
          </a:effectLst>
        </p:spPr>
      </p:pic>
      <p:pic>
        <p:nvPicPr>
          <p:cNvPr id="13" name="Imagen 12">
            <a:extLst>
              <a:ext uri="{FF2B5EF4-FFF2-40B4-BE49-F238E27FC236}">
                <a16:creationId xmlns:a16="http://schemas.microsoft.com/office/drawing/2014/main" id="{54E706A6-B641-3460-7275-3C20312EEE40}"/>
              </a:ext>
            </a:extLst>
          </p:cNvPr>
          <p:cNvPicPr>
            <a:picLocks noChangeAspect="1"/>
          </p:cNvPicPr>
          <p:nvPr/>
        </p:nvPicPr>
        <p:blipFill>
          <a:blip r:embed="rId4"/>
          <a:stretch>
            <a:fillRect/>
          </a:stretch>
        </p:blipFill>
        <p:spPr>
          <a:xfrm>
            <a:off x="3690686" y="3048700"/>
            <a:ext cx="4256445" cy="34669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37804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145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Propiedades principales del control </a:t>
            </a:r>
            <a:r>
              <a:rPr lang="es-MX" sz="2400" err="1">
                <a:solidFill>
                  <a:srgbClr val="660033"/>
                </a:solidFill>
                <a:latin typeface="Segoe UI" panose="020B0502040204020203" pitchFamily="34" charset="0"/>
                <a:cs typeface="Segoe UI" panose="020B0502040204020203" pitchFamily="34" charset="0"/>
              </a:rPr>
              <a:t>WebView</a:t>
            </a:r>
            <a:endParaRPr lang="es-MX" sz="2400">
              <a:solidFill>
                <a:srgbClr val="660033"/>
              </a:solidFill>
              <a:latin typeface="Segoe UI" panose="020B0502040204020203" pitchFamily="34" charset="0"/>
              <a:cs typeface="Segoe UI" panose="020B0502040204020203" pitchFamily="34" charset="0"/>
            </a:endParaRPr>
          </a:p>
        </p:txBody>
      </p:sp>
      <p:sp>
        <p:nvSpPr>
          <p:cNvPr id="6" name="CuadroTexto 5">
            <a:extLst>
              <a:ext uri="{FF2B5EF4-FFF2-40B4-BE49-F238E27FC236}">
                <a16:creationId xmlns:a16="http://schemas.microsoft.com/office/drawing/2014/main" id="{54BF5C24-6C52-6255-5F0A-0EAA1EFE6107}"/>
              </a:ext>
            </a:extLst>
          </p:cNvPr>
          <p:cNvSpPr txBox="1"/>
          <p:nvPr/>
        </p:nvSpPr>
        <p:spPr>
          <a:xfrm>
            <a:off x="971549" y="2172933"/>
            <a:ext cx="4572000" cy="1169551"/>
          </a:xfrm>
          <a:prstGeom prst="rect">
            <a:avLst/>
          </a:prstGeom>
          <a:noFill/>
        </p:spPr>
        <p:txBody>
          <a:bodyPr wrap="square">
            <a:spAutoFit/>
          </a:bodyPr>
          <a:lstStyle/>
          <a:p>
            <a:pPr marL="285750" indent="-285750">
              <a:buFont typeface="Arial" panose="020B0604020202020204" pitchFamily="34" charset="0"/>
              <a:buChar char="•"/>
            </a:pP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BackgroundColor</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HeightRequest</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WidthRequest</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Source</a:t>
            </a:r>
            <a:endParaRPr lang="es-MX" sz="1400">
              <a:latin typeface="Segoe UI" panose="020B0502040204020203" pitchFamily="34" charset="0"/>
              <a:cs typeface="Segoe UI" panose="020B0502040204020203" pitchFamily="34" charset="0"/>
            </a:endParaRPr>
          </a:p>
        </p:txBody>
      </p:sp>
      <p:pic>
        <p:nvPicPr>
          <p:cNvPr id="4098" name="Picture 2" descr="In App Browser">
            <a:extLst>
              <a:ext uri="{FF2B5EF4-FFF2-40B4-BE49-F238E27FC236}">
                <a16:creationId xmlns:a16="http://schemas.microsoft.com/office/drawing/2014/main" id="{46D1FA62-C87F-D273-829F-E60BF70D7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570" y="2484535"/>
            <a:ext cx="3996723" cy="37178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3239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146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WebView</a:t>
            </a:r>
            <a:endParaRPr lang="es-MX" sz="2400">
              <a:solidFill>
                <a:srgbClr val="660033"/>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47C1AE28-D670-1DAD-D1A1-164BBED7B403}"/>
              </a:ext>
            </a:extLst>
          </p:cNvPr>
          <p:cNvPicPr>
            <a:picLocks noChangeAspect="1"/>
          </p:cNvPicPr>
          <p:nvPr/>
        </p:nvPicPr>
        <p:blipFill>
          <a:blip r:embed="rId3"/>
          <a:stretch>
            <a:fillRect/>
          </a:stretch>
        </p:blipFill>
        <p:spPr>
          <a:xfrm>
            <a:off x="3105589" y="1807809"/>
            <a:ext cx="2535243" cy="49136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36522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147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err="1"/>
              <a:t>Button</a:t>
            </a:r>
            <a:endParaRPr lang="es-MX"/>
          </a:p>
        </p:txBody>
      </p:sp>
      <p:sp>
        <p:nvSpPr>
          <p:cNvPr id="8" name="CuadroTexto 7">
            <a:extLst>
              <a:ext uri="{FF2B5EF4-FFF2-40B4-BE49-F238E27FC236}">
                <a16:creationId xmlns:a16="http://schemas.microsoft.com/office/drawing/2014/main" id="{1DE39CBC-C999-3690-FAB5-8D32A106E1B7}"/>
              </a:ext>
            </a:extLst>
          </p:cNvPr>
          <p:cNvSpPr txBox="1"/>
          <p:nvPr/>
        </p:nvSpPr>
        <p:spPr>
          <a:xfrm>
            <a:off x="604343" y="1768051"/>
            <a:ext cx="8356777" cy="738664"/>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a:t>El botón es el control interactivo más fundamental en todo </a:t>
            </a:r>
            <a:r>
              <a:rPr lang="es-MX" err="1"/>
              <a:t>Xamarin.Forms</a:t>
            </a:r>
            <a:r>
              <a:rPr lang="es-MX"/>
              <a:t>. </a:t>
            </a:r>
          </a:p>
          <a:p>
            <a:r>
              <a:rPr lang="es-MX"/>
              <a:t>El botón generalmente muestra una cadena de texto breve que indica un comando, pero también puede mostrar una imagen de mapa de bits o una combinación de texto e imagen.</a:t>
            </a:r>
          </a:p>
        </p:txBody>
      </p:sp>
      <p:pic>
        <p:nvPicPr>
          <p:cNvPr id="6" name="Imagen 5">
            <a:extLst>
              <a:ext uri="{FF2B5EF4-FFF2-40B4-BE49-F238E27FC236}">
                <a16:creationId xmlns:a16="http://schemas.microsoft.com/office/drawing/2014/main" id="{2A8378D5-7FD9-588D-7ED1-C1F1FEE80FFB}"/>
              </a:ext>
            </a:extLst>
          </p:cNvPr>
          <p:cNvPicPr>
            <a:picLocks noChangeAspect="1"/>
          </p:cNvPicPr>
          <p:nvPr/>
        </p:nvPicPr>
        <p:blipFill>
          <a:blip r:embed="rId3"/>
          <a:stretch>
            <a:fillRect/>
          </a:stretch>
        </p:blipFill>
        <p:spPr>
          <a:xfrm>
            <a:off x="465508" y="2649445"/>
            <a:ext cx="3315163" cy="304843"/>
          </a:xfrm>
          <a:prstGeom prst="rect">
            <a:avLst/>
          </a:prstGeom>
          <a:ln>
            <a:noFill/>
          </a:ln>
          <a:effectLst>
            <a:outerShdw blurRad="292100" dist="139700" dir="2700000" algn="tl" rotWithShape="0">
              <a:srgbClr val="333333">
                <a:alpha val="65000"/>
              </a:srgbClr>
            </a:outerShdw>
          </a:effectLst>
        </p:spPr>
      </p:pic>
      <p:pic>
        <p:nvPicPr>
          <p:cNvPr id="12" name="Imagen 11">
            <a:extLst>
              <a:ext uri="{FF2B5EF4-FFF2-40B4-BE49-F238E27FC236}">
                <a16:creationId xmlns:a16="http://schemas.microsoft.com/office/drawing/2014/main" id="{F50824C2-D218-0BB1-934D-1837C651C459}"/>
              </a:ext>
            </a:extLst>
          </p:cNvPr>
          <p:cNvPicPr>
            <a:picLocks noChangeAspect="1"/>
          </p:cNvPicPr>
          <p:nvPr/>
        </p:nvPicPr>
        <p:blipFill>
          <a:blip r:embed="rId4"/>
          <a:stretch>
            <a:fillRect/>
          </a:stretch>
        </p:blipFill>
        <p:spPr>
          <a:xfrm>
            <a:off x="3279432" y="3938184"/>
            <a:ext cx="4685265" cy="24614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8583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148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Propiedades principales del control </a:t>
            </a:r>
            <a:r>
              <a:rPr lang="es-MX" sz="2400" err="1">
                <a:solidFill>
                  <a:srgbClr val="660033"/>
                </a:solidFill>
                <a:latin typeface="Segoe UI" panose="020B0502040204020203" pitchFamily="34" charset="0"/>
                <a:cs typeface="Segoe UI" panose="020B0502040204020203" pitchFamily="34" charset="0"/>
              </a:rPr>
              <a:t>Button</a:t>
            </a:r>
            <a:endParaRPr lang="es-MX" sz="2400">
              <a:solidFill>
                <a:srgbClr val="660033"/>
              </a:solidFill>
              <a:latin typeface="Segoe UI" panose="020B0502040204020203" pitchFamily="34" charset="0"/>
              <a:cs typeface="Segoe UI" panose="020B0502040204020203" pitchFamily="34" charset="0"/>
            </a:endParaRPr>
          </a:p>
        </p:txBody>
      </p:sp>
      <p:sp>
        <p:nvSpPr>
          <p:cNvPr id="6" name="CuadroTexto 5">
            <a:extLst>
              <a:ext uri="{FF2B5EF4-FFF2-40B4-BE49-F238E27FC236}">
                <a16:creationId xmlns:a16="http://schemas.microsoft.com/office/drawing/2014/main" id="{54BF5C24-6C52-6255-5F0A-0EAA1EFE6107}"/>
              </a:ext>
            </a:extLst>
          </p:cNvPr>
          <p:cNvSpPr txBox="1"/>
          <p:nvPr/>
        </p:nvSpPr>
        <p:spPr>
          <a:xfrm>
            <a:off x="971549" y="2172933"/>
            <a:ext cx="4572000" cy="1169551"/>
          </a:xfrm>
          <a:prstGeom prst="rect">
            <a:avLst/>
          </a:prstGeom>
          <a:noFill/>
        </p:spPr>
        <p:txBody>
          <a:bodyPr wrap="square">
            <a:spAutoFit/>
          </a:bodyPr>
          <a:lstStyle/>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BorderWidth</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BorderColor</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CornerRadius</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Command</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a:latin typeface="Segoe UI" panose="020B0502040204020203" pitchFamily="34" charset="0"/>
                <a:cs typeface="Segoe UI" panose="020B0502040204020203" pitchFamily="34" charset="0"/>
              </a:rPr>
              <a:t>Evento </a:t>
            </a:r>
            <a:r>
              <a:rPr lang="es-MX" sz="1400" err="1">
                <a:latin typeface="Segoe UI" panose="020B0502040204020203" pitchFamily="34" charset="0"/>
                <a:cs typeface="Segoe UI" panose="020B0502040204020203" pitchFamily="34" charset="0"/>
              </a:rPr>
              <a:t>Clicked</a:t>
            </a:r>
            <a:endParaRPr lang="es-MX" sz="1400">
              <a:latin typeface="Segoe UI" panose="020B0502040204020203" pitchFamily="34" charset="0"/>
              <a:cs typeface="Segoe UI" panose="020B0502040204020203" pitchFamily="34" charset="0"/>
            </a:endParaRPr>
          </a:p>
        </p:txBody>
      </p:sp>
      <p:pic>
        <p:nvPicPr>
          <p:cNvPr id="5124" name="Picture 4" descr="Basic Button Click">
            <a:extLst>
              <a:ext uri="{FF2B5EF4-FFF2-40B4-BE49-F238E27FC236}">
                <a16:creationId xmlns:a16="http://schemas.microsoft.com/office/drawing/2014/main" id="{50A2DD2E-A7DE-FFC3-7471-4C7ACCC4E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729" y="3298469"/>
            <a:ext cx="5202621" cy="29102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61046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149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Button</a:t>
            </a:r>
            <a:endParaRPr lang="es-MX" sz="2400">
              <a:solidFill>
                <a:srgbClr val="660033"/>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5E0CE5BD-35AD-D48B-D4AC-B7FFCE3D4530}"/>
              </a:ext>
            </a:extLst>
          </p:cNvPr>
          <p:cNvPicPr>
            <a:picLocks noChangeAspect="1"/>
          </p:cNvPicPr>
          <p:nvPr/>
        </p:nvPicPr>
        <p:blipFill>
          <a:blip r:embed="rId3"/>
          <a:stretch>
            <a:fillRect/>
          </a:stretch>
        </p:blipFill>
        <p:spPr>
          <a:xfrm>
            <a:off x="1075764" y="1707714"/>
            <a:ext cx="6837727" cy="39858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4552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A09A13B-86C1-D18C-E1C5-FDD39D0D5862}"/>
              </a:ext>
            </a:extLst>
          </p:cNvPr>
          <p:cNvSpPr>
            <a:spLocks noGrp="1"/>
          </p:cNvSpPr>
          <p:nvPr>
            <p:ph type="sldNum" sz="quarter" idx="12"/>
          </p:nvPr>
        </p:nvSpPr>
        <p:spPr/>
        <p:txBody>
          <a:bodyPr/>
          <a:lstStyle/>
          <a:p>
            <a:fld id="{BE15108C-154A-4A5A-9C05-91A49A422BA7}" type="slidenum">
              <a:rPr lang="en-US" smtClean="0"/>
              <a:t>15</a:t>
            </a:fld>
            <a:endParaRPr lang="en-US"/>
          </a:p>
        </p:txBody>
      </p:sp>
      <p:pic>
        <p:nvPicPr>
          <p:cNvPr id="6" name="Imagen 5">
            <a:extLst>
              <a:ext uri="{FF2B5EF4-FFF2-40B4-BE49-F238E27FC236}">
                <a16:creationId xmlns:a16="http://schemas.microsoft.com/office/drawing/2014/main" id="{9935047F-1DE5-2DCF-8951-CE49ED6A91C1}"/>
              </a:ext>
            </a:extLst>
          </p:cNvPr>
          <p:cNvPicPr>
            <a:picLocks noChangeAspect="1"/>
          </p:cNvPicPr>
          <p:nvPr/>
        </p:nvPicPr>
        <p:blipFill>
          <a:blip r:embed="rId2"/>
          <a:stretch>
            <a:fillRect/>
          </a:stretch>
        </p:blipFill>
        <p:spPr>
          <a:xfrm>
            <a:off x="462600" y="1038844"/>
            <a:ext cx="4265130" cy="2033540"/>
          </a:xfrm>
          <a:prstGeom prst="rect">
            <a:avLst/>
          </a:prstGeom>
          <a:ln>
            <a:noFill/>
          </a:ln>
          <a:effectLst>
            <a:outerShdw blurRad="292100" dist="139700" dir="2700000" algn="tl" rotWithShape="0">
              <a:srgbClr val="333333">
                <a:alpha val="65000"/>
              </a:srgbClr>
            </a:outerShdw>
          </a:effectLst>
        </p:spPr>
      </p:pic>
      <p:pic>
        <p:nvPicPr>
          <p:cNvPr id="8" name="Imagen 7">
            <a:extLst>
              <a:ext uri="{FF2B5EF4-FFF2-40B4-BE49-F238E27FC236}">
                <a16:creationId xmlns:a16="http://schemas.microsoft.com/office/drawing/2014/main" id="{F9D41136-ACB9-396F-992D-8885A5035CFE}"/>
              </a:ext>
            </a:extLst>
          </p:cNvPr>
          <p:cNvPicPr>
            <a:picLocks noChangeAspect="1"/>
          </p:cNvPicPr>
          <p:nvPr/>
        </p:nvPicPr>
        <p:blipFill>
          <a:blip r:embed="rId3"/>
          <a:stretch>
            <a:fillRect/>
          </a:stretch>
        </p:blipFill>
        <p:spPr>
          <a:xfrm>
            <a:off x="3937986" y="3240582"/>
            <a:ext cx="4195603" cy="2646559"/>
          </a:xfrm>
          <a:prstGeom prst="rect">
            <a:avLst/>
          </a:prstGeom>
          <a:ln>
            <a:noFill/>
          </a:ln>
          <a:effectLst>
            <a:outerShdw blurRad="292100" dist="139700" dir="2700000" algn="tl" rotWithShape="0">
              <a:srgbClr val="333333">
                <a:alpha val="65000"/>
              </a:srgbClr>
            </a:outerShdw>
          </a:effectLst>
        </p:spPr>
      </p:pic>
      <p:grpSp>
        <p:nvGrpSpPr>
          <p:cNvPr id="2" name="Grupo 1">
            <a:extLst>
              <a:ext uri="{FF2B5EF4-FFF2-40B4-BE49-F238E27FC236}">
                <a16:creationId xmlns:a16="http://schemas.microsoft.com/office/drawing/2014/main" id="{685C948B-2EA6-0897-6246-A7CC2242ADFE}"/>
              </a:ext>
            </a:extLst>
          </p:cNvPr>
          <p:cNvGrpSpPr/>
          <p:nvPr/>
        </p:nvGrpSpPr>
        <p:grpSpPr>
          <a:xfrm>
            <a:off x="2676698" y="266006"/>
            <a:ext cx="6467302" cy="277000"/>
            <a:chOff x="2676698" y="266006"/>
            <a:chExt cx="6467302" cy="277000"/>
          </a:xfrm>
        </p:grpSpPr>
        <p:sp>
          <p:nvSpPr>
            <p:cNvPr id="3" name="Rectángulo 2">
              <a:extLst>
                <a:ext uri="{FF2B5EF4-FFF2-40B4-BE49-F238E27FC236}">
                  <a16:creationId xmlns:a16="http://schemas.microsoft.com/office/drawing/2014/main" id="{3891D485-B51B-370B-0936-C0FFE13E1A47}"/>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EBAC5F3E-13D0-B62F-F031-6A65985F295C}"/>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4089051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150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Button</a:t>
            </a:r>
            <a:endParaRPr lang="es-MX" sz="2400">
              <a:solidFill>
                <a:srgbClr val="660033"/>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26EFC9C9-CEF6-A5AB-EEF0-DE60408EC961}"/>
              </a:ext>
            </a:extLst>
          </p:cNvPr>
          <p:cNvPicPr>
            <a:picLocks noChangeAspect="1"/>
          </p:cNvPicPr>
          <p:nvPr/>
        </p:nvPicPr>
        <p:blipFill>
          <a:blip r:embed="rId3"/>
          <a:stretch>
            <a:fillRect/>
          </a:stretch>
        </p:blipFill>
        <p:spPr>
          <a:xfrm>
            <a:off x="1921133" y="1603015"/>
            <a:ext cx="5301734" cy="48784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71543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151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err="1"/>
              <a:t>ImageButton</a:t>
            </a:r>
            <a:endParaRPr lang="es-MX"/>
          </a:p>
        </p:txBody>
      </p:sp>
      <p:sp>
        <p:nvSpPr>
          <p:cNvPr id="8" name="CuadroTexto 7">
            <a:extLst>
              <a:ext uri="{FF2B5EF4-FFF2-40B4-BE49-F238E27FC236}">
                <a16:creationId xmlns:a16="http://schemas.microsoft.com/office/drawing/2014/main" id="{1DE39CBC-C999-3690-FAB5-8D32A106E1B7}"/>
              </a:ext>
            </a:extLst>
          </p:cNvPr>
          <p:cNvSpPr txBox="1"/>
          <p:nvPr/>
        </p:nvSpPr>
        <p:spPr>
          <a:xfrm>
            <a:off x="604343" y="1768051"/>
            <a:ext cx="8356777" cy="523220"/>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a:t>El </a:t>
            </a:r>
            <a:r>
              <a:rPr lang="es-MX" err="1"/>
              <a:t>ImageButton</a:t>
            </a:r>
            <a:r>
              <a:rPr lang="es-MX"/>
              <a:t> combina la vista Botón y la vista Imagen para crear un botón cuyo contenido es una imagen.</a:t>
            </a:r>
          </a:p>
        </p:txBody>
      </p:sp>
      <p:pic>
        <p:nvPicPr>
          <p:cNvPr id="10" name="Imagen 9">
            <a:extLst>
              <a:ext uri="{FF2B5EF4-FFF2-40B4-BE49-F238E27FC236}">
                <a16:creationId xmlns:a16="http://schemas.microsoft.com/office/drawing/2014/main" id="{BF1A0449-58FD-3CD3-A4A0-A38F968B805E}"/>
              </a:ext>
            </a:extLst>
          </p:cNvPr>
          <p:cNvPicPr>
            <a:picLocks noChangeAspect="1"/>
          </p:cNvPicPr>
          <p:nvPr/>
        </p:nvPicPr>
        <p:blipFill>
          <a:blip r:embed="rId3"/>
          <a:stretch>
            <a:fillRect/>
          </a:stretch>
        </p:blipFill>
        <p:spPr>
          <a:xfrm>
            <a:off x="3512035" y="3825765"/>
            <a:ext cx="5003315" cy="2162723"/>
          </a:xfrm>
          <a:prstGeom prst="rect">
            <a:avLst/>
          </a:prstGeom>
          <a:ln>
            <a:noFill/>
          </a:ln>
          <a:effectLst>
            <a:outerShdw blurRad="292100" dist="139700" dir="2700000" algn="tl" rotWithShape="0">
              <a:srgbClr val="333333">
                <a:alpha val="65000"/>
              </a:srgbClr>
            </a:outerShdw>
          </a:effectLst>
        </p:spPr>
      </p:pic>
      <p:pic>
        <p:nvPicPr>
          <p:cNvPr id="13" name="Imagen 12">
            <a:extLst>
              <a:ext uri="{FF2B5EF4-FFF2-40B4-BE49-F238E27FC236}">
                <a16:creationId xmlns:a16="http://schemas.microsoft.com/office/drawing/2014/main" id="{9F7548AE-60BA-4787-C95C-C18349C89518}"/>
              </a:ext>
            </a:extLst>
          </p:cNvPr>
          <p:cNvPicPr>
            <a:picLocks noChangeAspect="1"/>
          </p:cNvPicPr>
          <p:nvPr/>
        </p:nvPicPr>
        <p:blipFill>
          <a:blip r:embed="rId4"/>
          <a:stretch>
            <a:fillRect/>
          </a:stretch>
        </p:blipFill>
        <p:spPr>
          <a:xfrm>
            <a:off x="604343" y="2733505"/>
            <a:ext cx="4544059" cy="2286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55733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152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Propiedades principales del control </a:t>
            </a:r>
            <a:r>
              <a:rPr lang="es-MX" sz="2400" err="1">
                <a:solidFill>
                  <a:srgbClr val="660033"/>
                </a:solidFill>
                <a:latin typeface="Segoe UI" panose="020B0502040204020203" pitchFamily="34" charset="0"/>
                <a:cs typeface="Segoe UI" panose="020B0502040204020203" pitchFamily="34" charset="0"/>
              </a:rPr>
              <a:t>ImageButton</a:t>
            </a:r>
            <a:endParaRPr lang="es-MX" sz="2400">
              <a:solidFill>
                <a:srgbClr val="660033"/>
              </a:solidFill>
              <a:latin typeface="Segoe UI" panose="020B0502040204020203" pitchFamily="34" charset="0"/>
              <a:cs typeface="Segoe UI" panose="020B0502040204020203" pitchFamily="34" charset="0"/>
            </a:endParaRPr>
          </a:p>
        </p:txBody>
      </p:sp>
      <p:sp>
        <p:nvSpPr>
          <p:cNvPr id="6" name="CuadroTexto 5">
            <a:extLst>
              <a:ext uri="{FF2B5EF4-FFF2-40B4-BE49-F238E27FC236}">
                <a16:creationId xmlns:a16="http://schemas.microsoft.com/office/drawing/2014/main" id="{54BF5C24-6C52-6255-5F0A-0EAA1EFE6107}"/>
              </a:ext>
            </a:extLst>
          </p:cNvPr>
          <p:cNvSpPr txBox="1"/>
          <p:nvPr/>
        </p:nvSpPr>
        <p:spPr>
          <a:xfrm>
            <a:off x="971549" y="2172933"/>
            <a:ext cx="4572000" cy="738664"/>
          </a:xfrm>
          <a:prstGeom prst="rect">
            <a:avLst/>
          </a:prstGeom>
          <a:noFill/>
        </p:spPr>
        <p:txBody>
          <a:bodyPr wrap="square">
            <a:spAutoFit/>
          </a:bodyPr>
          <a:lstStyle/>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Command</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a:latin typeface="Segoe UI" panose="020B0502040204020203" pitchFamily="34" charset="0"/>
                <a:cs typeface="Segoe UI" panose="020B0502040204020203" pitchFamily="34" charset="0"/>
              </a:rPr>
              <a:t>Evento </a:t>
            </a:r>
            <a:r>
              <a:rPr lang="es-MX" sz="1400" err="1">
                <a:latin typeface="Segoe UI" panose="020B0502040204020203" pitchFamily="34" charset="0"/>
                <a:cs typeface="Segoe UI" panose="020B0502040204020203" pitchFamily="34" charset="0"/>
              </a:rPr>
              <a:t>Clicked</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Source</a:t>
            </a:r>
            <a:endParaRPr lang="es-MX" sz="1400">
              <a:latin typeface="Segoe UI" panose="020B0502040204020203" pitchFamily="34" charset="0"/>
              <a:cs typeface="Segoe UI" panose="020B0502040204020203" pitchFamily="34" charset="0"/>
            </a:endParaRPr>
          </a:p>
        </p:txBody>
      </p:sp>
      <p:pic>
        <p:nvPicPr>
          <p:cNvPr id="6146" name="Picture 2" descr="Basic ImageButton">
            <a:extLst>
              <a:ext uri="{FF2B5EF4-FFF2-40B4-BE49-F238E27FC236}">
                <a16:creationId xmlns:a16="http://schemas.microsoft.com/office/drawing/2014/main" id="{5251618B-1F52-DFC0-4CB7-93D2E231A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2900" y="2727325"/>
            <a:ext cx="3886200" cy="36290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6870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153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ImageButton</a:t>
            </a:r>
            <a:endParaRPr lang="es-MX" sz="2400">
              <a:solidFill>
                <a:srgbClr val="660033"/>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C620CF5F-3AFC-C42A-B254-F414F519D30D}"/>
              </a:ext>
            </a:extLst>
          </p:cNvPr>
          <p:cNvPicPr>
            <a:picLocks noChangeAspect="1"/>
          </p:cNvPicPr>
          <p:nvPr/>
        </p:nvPicPr>
        <p:blipFill>
          <a:blip r:embed="rId3"/>
          <a:stretch>
            <a:fillRect/>
          </a:stretch>
        </p:blipFill>
        <p:spPr>
          <a:xfrm>
            <a:off x="1374796" y="2040762"/>
            <a:ext cx="6813729" cy="39801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06286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154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ImageButton</a:t>
            </a:r>
            <a:endParaRPr lang="es-MX" sz="2400">
              <a:solidFill>
                <a:srgbClr val="660033"/>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AEE1047D-ADAC-2E7F-FC00-E86D0DE0F55E}"/>
              </a:ext>
            </a:extLst>
          </p:cNvPr>
          <p:cNvPicPr>
            <a:picLocks noChangeAspect="1"/>
          </p:cNvPicPr>
          <p:nvPr/>
        </p:nvPicPr>
        <p:blipFill>
          <a:blip r:embed="rId3"/>
          <a:stretch>
            <a:fillRect/>
          </a:stretch>
        </p:blipFill>
        <p:spPr>
          <a:xfrm>
            <a:off x="1925065" y="1578869"/>
            <a:ext cx="5637698" cy="49600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1513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155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err="1"/>
              <a:t>RadioButton</a:t>
            </a:r>
            <a:endParaRPr lang="es-MX"/>
          </a:p>
        </p:txBody>
      </p:sp>
      <p:sp>
        <p:nvSpPr>
          <p:cNvPr id="8" name="CuadroTexto 7">
            <a:extLst>
              <a:ext uri="{FF2B5EF4-FFF2-40B4-BE49-F238E27FC236}">
                <a16:creationId xmlns:a16="http://schemas.microsoft.com/office/drawing/2014/main" id="{1DE39CBC-C999-3690-FAB5-8D32A106E1B7}"/>
              </a:ext>
            </a:extLst>
          </p:cNvPr>
          <p:cNvSpPr txBox="1"/>
          <p:nvPr/>
        </p:nvSpPr>
        <p:spPr>
          <a:xfrm>
            <a:off x="604343" y="1768051"/>
            <a:ext cx="8356777" cy="738664"/>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a:t>El RadioButton de Xamarin.Forms es un tipo de botón que permite a los usuarios seleccionar una opción de un conjunto. Cada opción está representada por un botón de opción y solo puede seleccionar un botón de opción en un grupo</a:t>
            </a:r>
          </a:p>
        </p:txBody>
      </p:sp>
      <p:pic>
        <p:nvPicPr>
          <p:cNvPr id="6" name="Imagen 5">
            <a:extLst>
              <a:ext uri="{FF2B5EF4-FFF2-40B4-BE49-F238E27FC236}">
                <a16:creationId xmlns:a16="http://schemas.microsoft.com/office/drawing/2014/main" id="{9D8C726C-5405-4F53-FB41-978282268192}"/>
              </a:ext>
            </a:extLst>
          </p:cNvPr>
          <p:cNvPicPr>
            <a:picLocks noChangeAspect="1"/>
          </p:cNvPicPr>
          <p:nvPr/>
        </p:nvPicPr>
        <p:blipFill>
          <a:blip r:embed="rId3"/>
          <a:stretch>
            <a:fillRect/>
          </a:stretch>
        </p:blipFill>
        <p:spPr>
          <a:xfrm>
            <a:off x="4317021" y="4151586"/>
            <a:ext cx="4285054" cy="1887628"/>
          </a:xfrm>
          <a:prstGeom prst="rect">
            <a:avLst/>
          </a:prstGeom>
        </p:spPr>
      </p:pic>
      <p:pic>
        <p:nvPicPr>
          <p:cNvPr id="12" name="Imagen 11">
            <a:extLst>
              <a:ext uri="{FF2B5EF4-FFF2-40B4-BE49-F238E27FC236}">
                <a16:creationId xmlns:a16="http://schemas.microsoft.com/office/drawing/2014/main" id="{3A14FB17-C8CF-E37A-7F6D-D469F391002F}"/>
              </a:ext>
            </a:extLst>
          </p:cNvPr>
          <p:cNvPicPr>
            <a:picLocks noChangeAspect="1"/>
          </p:cNvPicPr>
          <p:nvPr/>
        </p:nvPicPr>
        <p:blipFill>
          <a:blip r:embed="rId4"/>
          <a:stretch>
            <a:fillRect/>
          </a:stretch>
        </p:blipFill>
        <p:spPr>
          <a:xfrm>
            <a:off x="604343" y="2947920"/>
            <a:ext cx="3648584" cy="962159"/>
          </a:xfrm>
          <a:prstGeom prst="rect">
            <a:avLst/>
          </a:prstGeom>
        </p:spPr>
      </p:pic>
    </p:spTree>
    <p:extLst>
      <p:ext uri="{BB962C8B-B14F-4D97-AF65-F5344CB8AC3E}">
        <p14:creationId xmlns:p14="http://schemas.microsoft.com/office/powerpoint/2010/main" val="32165729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156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Propiedades principales del control </a:t>
            </a:r>
            <a:r>
              <a:rPr lang="es-MX" sz="2400" err="1">
                <a:solidFill>
                  <a:srgbClr val="660033"/>
                </a:solidFill>
                <a:latin typeface="Segoe UI" panose="020B0502040204020203" pitchFamily="34" charset="0"/>
                <a:cs typeface="Segoe UI" panose="020B0502040204020203" pitchFamily="34" charset="0"/>
              </a:rPr>
              <a:t>RadioButton</a:t>
            </a:r>
            <a:endParaRPr lang="es-MX" sz="2400">
              <a:solidFill>
                <a:srgbClr val="660033"/>
              </a:solidFill>
              <a:latin typeface="Segoe UI" panose="020B0502040204020203" pitchFamily="34" charset="0"/>
              <a:cs typeface="Segoe UI" panose="020B0502040204020203" pitchFamily="34" charset="0"/>
            </a:endParaRPr>
          </a:p>
        </p:txBody>
      </p:sp>
      <p:sp>
        <p:nvSpPr>
          <p:cNvPr id="6" name="CuadroTexto 5">
            <a:extLst>
              <a:ext uri="{FF2B5EF4-FFF2-40B4-BE49-F238E27FC236}">
                <a16:creationId xmlns:a16="http://schemas.microsoft.com/office/drawing/2014/main" id="{54BF5C24-6C52-6255-5F0A-0EAA1EFE6107}"/>
              </a:ext>
            </a:extLst>
          </p:cNvPr>
          <p:cNvSpPr txBox="1"/>
          <p:nvPr/>
        </p:nvSpPr>
        <p:spPr>
          <a:xfrm>
            <a:off x="971549" y="2172933"/>
            <a:ext cx="4572000" cy="2031325"/>
          </a:xfrm>
          <a:prstGeom prst="rect">
            <a:avLst/>
          </a:prstGeom>
          <a:noFill/>
        </p:spPr>
        <p:txBody>
          <a:bodyPr wrap="square">
            <a:spAutoFit/>
          </a:bodyPr>
          <a:lstStyle/>
          <a:p>
            <a:pPr marL="285750" indent="-285750">
              <a:buFont typeface="Arial" panose="020B0604020202020204" pitchFamily="34" charset="0"/>
              <a:buChar char="•"/>
            </a:pPr>
            <a:r>
              <a:rPr lang="es-MX" sz="1400">
                <a:latin typeface="Segoe UI" panose="020B0502040204020203" pitchFamily="34" charset="0"/>
                <a:cs typeface="Segoe UI" panose="020B0502040204020203" pitchFamily="34" charset="0"/>
              </a:rPr>
              <a:t>Content</a:t>
            </a: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IsChecked</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GroupName</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Value</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BorderColor</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BorderWidth</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CharacterSpacing</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CornerRadius</a:t>
            </a:r>
            <a:endParaRPr lang="es-MX" sz="1400">
              <a:latin typeface="Segoe UI" panose="020B0502040204020203" pitchFamily="34" charset="0"/>
              <a:cs typeface="Segoe UI" panose="020B0502040204020203" pitchFamily="34" charset="0"/>
            </a:endParaRPr>
          </a:p>
          <a:p>
            <a:endParaRPr lang="es-MX" sz="1400">
              <a:latin typeface="Segoe UI" panose="020B0502040204020203" pitchFamily="34" charset="0"/>
              <a:cs typeface="Segoe UI" panose="020B0502040204020203" pitchFamily="34" charset="0"/>
            </a:endParaRPr>
          </a:p>
        </p:txBody>
      </p:sp>
      <p:pic>
        <p:nvPicPr>
          <p:cNvPr id="7170" name="Picture 2" descr="About Xamarin Radio Button control | Syncfusion">
            <a:extLst>
              <a:ext uri="{FF2B5EF4-FFF2-40B4-BE49-F238E27FC236}">
                <a16:creationId xmlns:a16="http://schemas.microsoft.com/office/drawing/2014/main" id="{5ADF19AA-208E-344B-33BF-0C096BE50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333" y="1953438"/>
            <a:ext cx="5169941" cy="42100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74873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157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RadioButton</a:t>
            </a:r>
            <a:endParaRPr lang="es-MX" sz="2400">
              <a:solidFill>
                <a:srgbClr val="660033"/>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7C8082ED-7B9D-0BBA-0E7D-4F942A3AD1B0}"/>
              </a:ext>
            </a:extLst>
          </p:cNvPr>
          <p:cNvPicPr>
            <a:picLocks noChangeAspect="1"/>
          </p:cNvPicPr>
          <p:nvPr/>
        </p:nvPicPr>
        <p:blipFill>
          <a:blip r:embed="rId3"/>
          <a:stretch>
            <a:fillRect/>
          </a:stretch>
        </p:blipFill>
        <p:spPr>
          <a:xfrm>
            <a:off x="1272057" y="1939601"/>
            <a:ext cx="6997570" cy="39591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68257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158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RadioButton</a:t>
            </a:r>
            <a:endParaRPr lang="es-MX" sz="2400">
              <a:solidFill>
                <a:srgbClr val="660033"/>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0B872148-9481-50FE-605E-8A823C44F6B3}"/>
              </a:ext>
            </a:extLst>
          </p:cNvPr>
          <p:cNvPicPr>
            <a:picLocks noChangeAspect="1"/>
          </p:cNvPicPr>
          <p:nvPr/>
        </p:nvPicPr>
        <p:blipFill>
          <a:blip r:embed="rId3"/>
          <a:stretch>
            <a:fillRect/>
          </a:stretch>
        </p:blipFill>
        <p:spPr>
          <a:xfrm>
            <a:off x="1996751" y="1782728"/>
            <a:ext cx="5294154" cy="4573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6160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159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err="1"/>
              <a:t>RefreshView</a:t>
            </a:r>
            <a:endParaRPr lang="es-MX"/>
          </a:p>
        </p:txBody>
      </p:sp>
      <p:sp>
        <p:nvSpPr>
          <p:cNvPr id="8" name="CuadroTexto 7">
            <a:extLst>
              <a:ext uri="{FF2B5EF4-FFF2-40B4-BE49-F238E27FC236}">
                <a16:creationId xmlns:a16="http://schemas.microsoft.com/office/drawing/2014/main" id="{1DE39CBC-C999-3690-FAB5-8D32A106E1B7}"/>
              </a:ext>
            </a:extLst>
          </p:cNvPr>
          <p:cNvSpPr txBox="1"/>
          <p:nvPr/>
        </p:nvSpPr>
        <p:spPr>
          <a:xfrm>
            <a:off x="604343" y="1768051"/>
            <a:ext cx="8356777" cy="738664"/>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a:t>RefreshView es un control de contenedor que proporciona funcionalidad de actualización para contenido desplazable. Por lo tanto, el elemento secundario de RefreshView debe ser un control desplazable, como ScrollView, CollectionView o ListView.</a:t>
            </a:r>
          </a:p>
        </p:txBody>
      </p:sp>
      <p:pic>
        <p:nvPicPr>
          <p:cNvPr id="10" name="Imagen 9">
            <a:extLst>
              <a:ext uri="{FF2B5EF4-FFF2-40B4-BE49-F238E27FC236}">
                <a16:creationId xmlns:a16="http://schemas.microsoft.com/office/drawing/2014/main" id="{E8030B66-92BE-F2CA-3C51-7E551AAAA936}"/>
              </a:ext>
            </a:extLst>
          </p:cNvPr>
          <p:cNvPicPr>
            <a:picLocks noChangeAspect="1"/>
          </p:cNvPicPr>
          <p:nvPr/>
        </p:nvPicPr>
        <p:blipFill>
          <a:blip r:embed="rId3"/>
          <a:stretch>
            <a:fillRect/>
          </a:stretch>
        </p:blipFill>
        <p:spPr>
          <a:xfrm>
            <a:off x="3878318" y="2644070"/>
            <a:ext cx="4215116" cy="40774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236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4BB3BD2-4CD4-CC4D-403E-9E91D658642F}"/>
              </a:ext>
            </a:extLst>
          </p:cNvPr>
          <p:cNvSpPr>
            <a:spLocks noGrp="1"/>
          </p:cNvSpPr>
          <p:nvPr>
            <p:ph type="sldNum" sz="quarter" idx="12"/>
          </p:nvPr>
        </p:nvSpPr>
        <p:spPr/>
        <p:txBody>
          <a:bodyPr/>
          <a:lstStyle/>
          <a:p>
            <a:fld id="{BE15108C-154A-4A5A-9C05-91A49A422BA7}" type="slidenum">
              <a:rPr lang="en-US" smtClean="0"/>
              <a:t>16</a:t>
            </a:fld>
            <a:endParaRPr lang="en-US"/>
          </a:p>
        </p:txBody>
      </p:sp>
      <p:pic>
        <p:nvPicPr>
          <p:cNvPr id="5122" name="Picture 2" descr="Screenshot showing sample device profiles">
            <a:extLst>
              <a:ext uri="{FF2B5EF4-FFF2-40B4-BE49-F238E27FC236}">
                <a16:creationId xmlns:a16="http://schemas.microsoft.com/office/drawing/2014/main" id="{27D1FA06-D0DF-65CF-3155-2011573776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22" y="1650492"/>
            <a:ext cx="3765591" cy="23682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9F945058-5F5D-843F-56CC-890228456D42}"/>
              </a:ext>
            </a:extLst>
          </p:cNvPr>
          <p:cNvSpPr txBox="1"/>
          <p:nvPr/>
        </p:nvSpPr>
        <p:spPr>
          <a:xfrm>
            <a:off x="400622" y="1063820"/>
            <a:ext cx="5533453" cy="461665"/>
          </a:xfrm>
          <a:prstGeom prst="rect">
            <a:avLst/>
          </a:prstGeom>
          <a:noFill/>
        </p:spPr>
        <p:txBody>
          <a:bodyPr wrap="square">
            <a:spAutoFit/>
          </a:bodyPr>
          <a:lstStyle/>
          <a:p>
            <a:pPr algn="l"/>
            <a:r>
              <a:rPr lang="es-MX" sz="2400">
                <a:solidFill>
                  <a:srgbClr val="660033"/>
                </a:solidFill>
                <a:latin typeface="Segoe UI" panose="020B0502040204020203" pitchFamily="34" charset="0"/>
              </a:rPr>
              <a:t>Visual Studio </a:t>
            </a:r>
            <a:r>
              <a:rPr lang="es-MX" sz="2400" err="1">
                <a:solidFill>
                  <a:srgbClr val="660033"/>
                </a:solidFill>
                <a:latin typeface="Segoe UI" panose="020B0502040204020203" pitchFamily="34" charset="0"/>
              </a:rPr>
              <a:t>Emulator</a:t>
            </a:r>
            <a:r>
              <a:rPr lang="es-MX" sz="2400">
                <a:solidFill>
                  <a:srgbClr val="660033"/>
                </a:solidFill>
                <a:latin typeface="Segoe UI" panose="020B0502040204020203" pitchFamily="34" charset="0"/>
              </a:rPr>
              <a:t> </a:t>
            </a:r>
            <a:r>
              <a:rPr lang="es-MX" sz="2400" err="1">
                <a:solidFill>
                  <a:srgbClr val="660033"/>
                </a:solidFill>
                <a:latin typeface="Segoe UI" panose="020B0502040204020203" pitchFamily="34" charset="0"/>
              </a:rPr>
              <a:t>for</a:t>
            </a:r>
            <a:r>
              <a:rPr lang="es-MX" sz="2400">
                <a:solidFill>
                  <a:srgbClr val="660033"/>
                </a:solidFill>
                <a:latin typeface="Segoe UI" panose="020B0502040204020203" pitchFamily="34" charset="0"/>
              </a:rPr>
              <a:t> Android</a:t>
            </a:r>
          </a:p>
        </p:txBody>
      </p:sp>
      <p:pic>
        <p:nvPicPr>
          <p:cNvPr id="5124" name="Picture 4" descr="Animated Screenshot showing drop-down menu of emulator options">
            <a:extLst>
              <a:ext uri="{FF2B5EF4-FFF2-40B4-BE49-F238E27FC236}">
                <a16:creationId xmlns:a16="http://schemas.microsoft.com/office/drawing/2014/main" id="{33F9927E-B0FF-46F7-D534-6CB306BD0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6540" y="3590208"/>
            <a:ext cx="3987310" cy="18808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 name="Grupo 1">
            <a:extLst>
              <a:ext uri="{FF2B5EF4-FFF2-40B4-BE49-F238E27FC236}">
                <a16:creationId xmlns:a16="http://schemas.microsoft.com/office/drawing/2014/main" id="{98D3B332-575D-71B0-B5B5-22F34447AEE1}"/>
              </a:ext>
            </a:extLst>
          </p:cNvPr>
          <p:cNvGrpSpPr/>
          <p:nvPr/>
        </p:nvGrpSpPr>
        <p:grpSpPr>
          <a:xfrm>
            <a:off x="2676698" y="266006"/>
            <a:ext cx="6467302" cy="277000"/>
            <a:chOff x="2676698" y="266006"/>
            <a:chExt cx="6467302" cy="277000"/>
          </a:xfrm>
        </p:grpSpPr>
        <p:sp>
          <p:nvSpPr>
            <p:cNvPr id="3" name="Rectángulo 2">
              <a:extLst>
                <a:ext uri="{FF2B5EF4-FFF2-40B4-BE49-F238E27FC236}">
                  <a16:creationId xmlns:a16="http://schemas.microsoft.com/office/drawing/2014/main" id="{2908A455-E3B9-0D6A-3F20-91D51DC3DC0A}"/>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93521E56-CC94-1103-ECA4-D4392BD5D0E4}"/>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2715837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160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Propiedades principales del control </a:t>
            </a:r>
            <a:r>
              <a:rPr lang="es-MX" sz="2400" err="1">
                <a:solidFill>
                  <a:srgbClr val="660033"/>
                </a:solidFill>
                <a:latin typeface="Segoe UI" panose="020B0502040204020203" pitchFamily="34" charset="0"/>
                <a:cs typeface="Segoe UI" panose="020B0502040204020203" pitchFamily="34" charset="0"/>
              </a:rPr>
              <a:t>RefreshView</a:t>
            </a:r>
            <a:endParaRPr lang="es-MX" sz="2400">
              <a:solidFill>
                <a:srgbClr val="660033"/>
              </a:solidFill>
              <a:latin typeface="Segoe UI" panose="020B0502040204020203" pitchFamily="34" charset="0"/>
              <a:cs typeface="Segoe UI" panose="020B0502040204020203" pitchFamily="34" charset="0"/>
            </a:endParaRPr>
          </a:p>
        </p:txBody>
      </p:sp>
      <p:sp>
        <p:nvSpPr>
          <p:cNvPr id="6" name="CuadroTexto 5">
            <a:extLst>
              <a:ext uri="{FF2B5EF4-FFF2-40B4-BE49-F238E27FC236}">
                <a16:creationId xmlns:a16="http://schemas.microsoft.com/office/drawing/2014/main" id="{54BF5C24-6C52-6255-5F0A-0EAA1EFE6107}"/>
              </a:ext>
            </a:extLst>
          </p:cNvPr>
          <p:cNvSpPr txBox="1"/>
          <p:nvPr/>
        </p:nvSpPr>
        <p:spPr>
          <a:xfrm>
            <a:off x="1415613" y="1860547"/>
            <a:ext cx="4572000" cy="738664"/>
          </a:xfrm>
          <a:prstGeom prst="rect">
            <a:avLst/>
          </a:prstGeom>
          <a:noFill/>
        </p:spPr>
        <p:txBody>
          <a:bodyPr wrap="square">
            <a:spAutoFit/>
          </a:bodyPr>
          <a:lstStyle>
            <a:defPPr>
              <a:defRPr lang="es-MX"/>
            </a:defPPr>
            <a:lvl1pPr marL="285750" indent="-285750">
              <a:buFont typeface="Arial" panose="020B0604020202020204" pitchFamily="34" charset="0"/>
              <a:buChar char="•"/>
              <a:defRPr sz="1400">
                <a:latin typeface="Segoe UI" panose="020B0502040204020203" pitchFamily="34" charset="0"/>
                <a:cs typeface="Segoe UI" panose="020B0502040204020203" pitchFamily="34" charset="0"/>
              </a:defRPr>
            </a:lvl1pPr>
          </a:lstStyle>
          <a:p>
            <a:r>
              <a:rPr lang="es-MX" err="1"/>
              <a:t>Command</a:t>
            </a:r>
            <a:endParaRPr lang="es-MX"/>
          </a:p>
          <a:p>
            <a:r>
              <a:rPr lang="es-MX" err="1"/>
              <a:t>IsRefreshing</a:t>
            </a:r>
            <a:endParaRPr lang="es-MX"/>
          </a:p>
          <a:p>
            <a:r>
              <a:rPr lang="es-MX" err="1"/>
              <a:t>RefreshColor</a:t>
            </a:r>
            <a:endParaRPr lang="es-MX"/>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200" name="Picture 8" descr="Xamarin.Forms - Working With RefreshView">
            <a:extLst>
              <a:ext uri="{FF2B5EF4-FFF2-40B4-BE49-F238E27FC236}">
                <a16:creationId xmlns:a16="http://schemas.microsoft.com/office/drawing/2014/main" id="{3CF68794-27C5-1554-FED7-FA42B7081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388" y="1772344"/>
            <a:ext cx="2400300" cy="4819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14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161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RefreshView</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0" name="Picture 9">
            <a:extLst>
              <a:ext uri="{FF2B5EF4-FFF2-40B4-BE49-F238E27FC236}">
                <a16:creationId xmlns:a16="http://schemas.microsoft.com/office/drawing/2014/main" id="{460AF7D9-A705-4301-2C0B-19BD382A3295}"/>
              </a:ext>
            </a:extLst>
          </p:cNvPr>
          <p:cNvPicPr>
            <a:picLocks noChangeAspect="1"/>
          </p:cNvPicPr>
          <p:nvPr/>
        </p:nvPicPr>
        <p:blipFill>
          <a:blip r:embed="rId3"/>
          <a:stretch>
            <a:fillRect/>
          </a:stretch>
        </p:blipFill>
        <p:spPr>
          <a:xfrm>
            <a:off x="1449355" y="2130149"/>
            <a:ext cx="6699380" cy="37134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1406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162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RefreshView</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0" name="Picture 9">
            <a:extLst>
              <a:ext uri="{FF2B5EF4-FFF2-40B4-BE49-F238E27FC236}">
                <a16:creationId xmlns:a16="http://schemas.microsoft.com/office/drawing/2014/main" id="{34F08BD1-8114-18D9-AB16-18BA74C72F22}"/>
              </a:ext>
            </a:extLst>
          </p:cNvPr>
          <p:cNvPicPr>
            <a:picLocks noChangeAspect="1"/>
          </p:cNvPicPr>
          <p:nvPr/>
        </p:nvPicPr>
        <p:blipFill>
          <a:blip r:embed="rId3"/>
          <a:stretch>
            <a:fillRect/>
          </a:stretch>
        </p:blipFill>
        <p:spPr>
          <a:xfrm>
            <a:off x="1754672" y="1694065"/>
            <a:ext cx="5634655" cy="50274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34488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163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a:t>SearchBar</a:t>
            </a:r>
          </a:p>
        </p:txBody>
      </p:sp>
      <p:sp>
        <p:nvSpPr>
          <p:cNvPr id="8" name="CuadroTexto 7">
            <a:extLst>
              <a:ext uri="{FF2B5EF4-FFF2-40B4-BE49-F238E27FC236}">
                <a16:creationId xmlns:a16="http://schemas.microsoft.com/office/drawing/2014/main" id="{1DE39CBC-C999-3690-FAB5-8D32A106E1B7}"/>
              </a:ext>
            </a:extLst>
          </p:cNvPr>
          <p:cNvSpPr txBox="1"/>
          <p:nvPr/>
        </p:nvSpPr>
        <p:spPr>
          <a:xfrm>
            <a:off x="604343" y="1768051"/>
            <a:ext cx="8356777" cy="307777"/>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err="1"/>
              <a:t>SearchBar</a:t>
            </a:r>
            <a:r>
              <a:rPr lang="es-MX"/>
              <a:t> es un control de entrada de usuario que se usa para iniciar una búsqueda</a:t>
            </a:r>
          </a:p>
        </p:txBody>
      </p:sp>
      <p:pic>
        <p:nvPicPr>
          <p:cNvPr id="12" name="Imagen 11">
            <a:extLst>
              <a:ext uri="{FF2B5EF4-FFF2-40B4-BE49-F238E27FC236}">
                <a16:creationId xmlns:a16="http://schemas.microsoft.com/office/drawing/2014/main" id="{69070530-0302-1985-EC0A-4F272FE632E0}"/>
              </a:ext>
            </a:extLst>
          </p:cNvPr>
          <p:cNvPicPr>
            <a:picLocks noChangeAspect="1"/>
          </p:cNvPicPr>
          <p:nvPr/>
        </p:nvPicPr>
        <p:blipFill>
          <a:blip r:embed="rId3"/>
          <a:stretch>
            <a:fillRect/>
          </a:stretch>
        </p:blipFill>
        <p:spPr>
          <a:xfrm>
            <a:off x="3660017" y="3845138"/>
            <a:ext cx="4799300" cy="1998422"/>
          </a:xfrm>
          <a:prstGeom prst="rect">
            <a:avLst/>
          </a:prstGeom>
          <a:ln>
            <a:noFill/>
          </a:ln>
          <a:effectLst>
            <a:outerShdw blurRad="292100" dist="139700" dir="2700000" algn="tl" rotWithShape="0">
              <a:srgbClr val="333333">
                <a:alpha val="65000"/>
              </a:srgbClr>
            </a:outerShdw>
          </a:effectLst>
        </p:spPr>
      </p:pic>
      <p:pic>
        <p:nvPicPr>
          <p:cNvPr id="14" name="Imagen 13">
            <a:extLst>
              <a:ext uri="{FF2B5EF4-FFF2-40B4-BE49-F238E27FC236}">
                <a16:creationId xmlns:a16="http://schemas.microsoft.com/office/drawing/2014/main" id="{E533FFE1-7962-DCB2-F0BF-7100A2268078}"/>
              </a:ext>
            </a:extLst>
          </p:cNvPr>
          <p:cNvPicPr>
            <a:picLocks noChangeAspect="1"/>
          </p:cNvPicPr>
          <p:nvPr/>
        </p:nvPicPr>
        <p:blipFill>
          <a:blip r:embed="rId4"/>
          <a:stretch>
            <a:fillRect/>
          </a:stretch>
        </p:blipFill>
        <p:spPr>
          <a:xfrm>
            <a:off x="649925" y="2759421"/>
            <a:ext cx="3810532" cy="2572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3774129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164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Propiedades principales del control </a:t>
            </a:r>
            <a:r>
              <a:rPr lang="es-MX" sz="2400" err="1">
                <a:solidFill>
                  <a:srgbClr val="660033"/>
                </a:solidFill>
                <a:latin typeface="Segoe UI" panose="020B0502040204020203" pitchFamily="34" charset="0"/>
                <a:cs typeface="Segoe UI" panose="020B0502040204020203" pitchFamily="34" charset="0"/>
              </a:rPr>
              <a:t>SearchBar</a:t>
            </a:r>
            <a:endParaRPr lang="es-MX" sz="2400">
              <a:solidFill>
                <a:srgbClr val="660033"/>
              </a:solidFill>
              <a:latin typeface="Segoe UI" panose="020B0502040204020203" pitchFamily="34" charset="0"/>
              <a:cs typeface="Segoe UI" panose="020B0502040204020203" pitchFamily="34" charset="0"/>
            </a:endParaRPr>
          </a:p>
        </p:txBody>
      </p:sp>
      <p:sp>
        <p:nvSpPr>
          <p:cNvPr id="6" name="CuadroTexto 5">
            <a:extLst>
              <a:ext uri="{FF2B5EF4-FFF2-40B4-BE49-F238E27FC236}">
                <a16:creationId xmlns:a16="http://schemas.microsoft.com/office/drawing/2014/main" id="{54BF5C24-6C52-6255-5F0A-0EAA1EFE6107}"/>
              </a:ext>
            </a:extLst>
          </p:cNvPr>
          <p:cNvSpPr txBox="1"/>
          <p:nvPr/>
        </p:nvSpPr>
        <p:spPr>
          <a:xfrm>
            <a:off x="585296" y="1874728"/>
            <a:ext cx="2630870" cy="1600438"/>
          </a:xfrm>
          <a:prstGeom prst="rect">
            <a:avLst/>
          </a:prstGeom>
          <a:noFill/>
        </p:spPr>
        <p:txBody>
          <a:bodyPr wrap="square">
            <a:spAutoFit/>
          </a:bodyPr>
          <a:lstStyle>
            <a:defPPr>
              <a:defRPr lang="es-MX"/>
            </a:defPPr>
            <a:lvl1pPr marL="285750" indent="-285750">
              <a:buFont typeface="Arial" panose="020B0604020202020204" pitchFamily="34" charset="0"/>
              <a:buChar char="•"/>
              <a:defRPr sz="1400">
                <a:latin typeface="Segoe UI" panose="020B0502040204020203" pitchFamily="34" charset="0"/>
                <a:cs typeface="Segoe UI" panose="020B0502040204020203" pitchFamily="34" charset="0"/>
              </a:defRPr>
            </a:lvl1pPr>
          </a:lstStyle>
          <a:p>
            <a:r>
              <a:rPr lang="es-MX" err="1"/>
              <a:t>CancelButtonColor</a:t>
            </a:r>
            <a:endParaRPr lang="es-MX"/>
          </a:p>
          <a:p>
            <a:r>
              <a:rPr lang="es-MX" err="1"/>
              <a:t>CharacterSpacing</a:t>
            </a:r>
            <a:endParaRPr lang="es-MX"/>
          </a:p>
          <a:p>
            <a:r>
              <a:rPr lang="es-MX" err="1"/>
              <a:t>Placeholder</a:t>
            </a:r>
            <a:r>
              <a:rPr lang="es-MX"/>
              <a:t> </a:t>
            </a:r>
          </a:p>
          <a:p>
            <a:r>
              <a:rPr lang="es-MX" err="1"/>
              <a:t>PlaceholderColor</a:t>
            </a:r>
            <a:r>
              <a:rPr lang="es-MX"/>
              <a:t> </a:t>
            </a:r>
          </a:p>
          <a:p>
            <a:r>
              <a:rPr lang="es-MX" err="1"/>
              <a:t>SearchCommand</a:t>
            </a:r>
            <a:r>
              <a:rPr lang="es-MX"/>
              <a:t> </a:t>
            </a:r>
          </a:p>
          <a:p>
            <a:r>
              <a:rPr lang="es-MX" err="1"/>
              <a:t>SearchCommandParameter</a:t>
            </a:r>
            <a:r>
              <a:rPr lang="es-MX"/>
              <a:t> </a:t>
            </a:r>
          </a:p>
          <a:p>
            <a:r>
              <a:rPr lang="es-MX"/>
              <a:t>Text</a:t>
            </a: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9226" name="Picture 10" descr="Usando la barra de búsqueda (SearchBar) en Xamarin Forms | by Leomaris  Reyes | Medium">
            <a:extLst>
              <a:ext uri="{FF2B5EF4-FFF2-40B4-BE49-F238E27FC236}">
                <a16:creationId xmlns:a16="http://schemas.microsoft.com/office/drawing/2014/main" id="{7455E170-8D20-F534-1134-5421C5835B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645"/>
          <a:stretch/>
        </p:blipFill>
        <p:spPr bwMode="auto">
          <a:xfrm>
            <a:off x="3942666" y="2749768"/>
            <a:ext cx="4769096" cy="33987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75127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165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SearchBar</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1" name="Picture 10">
            <a:extLst>
              <a:ext uri="{FF2B5EF4-FFF2-40B4-BE49-F238E27FC236}">
                <a16:creationId xmlns:a16="http://schemas.microsoft.com/office/drawing/2014/main" id="{6F0A90E6-846F-FC50-CFD7-EF2E83745C87}"/>
              </a:ext>
            </a:extLst>
          </p:cNvPr>
          <p:cNvPicPr>
            <a:picLocks noChangeAspect="1"/>
          </p:cNvPicPr>
          <p:nvPr/>
        </p:nvPicPr>
        <p:blipFill>
          <a:blip r:embed="rId3"/>
          <a:stretch>
            <a:fillRect/>
          </a:stretch>
        </p:blipFill>
        <p:spPr>
          <a:xfrm>
            <a:off x="1210141" y="2244959"/>
            <a:ext cx="7086489" cy="31008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99111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166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SearchBar</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Picture 7">
            <a:extLst>
              <a:ext uri="{FF2B5EF4-FFF2-40B4-BE49-F238E27FC236}">
                <a16:creationId xmlns:a16="http://schemas.microsoft.com/office/drawing/2014/main" id="{DCBC6A32-1EE2-0E1F-C97C-81CDBF93E44B}"/>
              </a:ext>
            </a:extLst>
          </p:cNvPr>
          <p:cNvPicPr>
            <a:picLocks noChangeAspect="1"/>
          </p:cNvPicPr>
          <p:nvPr/>
        </p:nvPicPr>
        <p:blipFill>
          <a:blip r:embed="rId3"/>
          <a:stretch>
            <a:fillRect/>
          </a:stretch>
        </p:blipFill>
        <p:spPr>
          <a:xfrm>
            <a:off x="1817573" y="1819469"/>
            <a:ext cx="5508853" cy="46279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092137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167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err="1"/>
              <a:t>SwipeView</a:t>
            </a:r>
            <a:endParaRPr lang="es-MX"/>
          </a:p>
        </p:txBody>
      </p:sp>
      <p:sp>
        <p:nvSpPr>
          <p:cNvPr id="8" name="CuadroTexto 7">
            <a:extLst>
              <a:ext uri="{FF2B5EF4-FFF2-40B4-BE49-F238E27FC236}">
                <a16:creationId xmlns:a16="http://schemas.microsoft.com/office/drawing/2014/main" id="{1DE39CBC-C999-3690-FAB5-8D32A106E1B7}"/>
              </a:ext>
            </a:extLst>
          </p:cNvPr>
          <p:cNvSpPr txBox="1"/>
          <p:nvPr/>
        </p:nvSpPr>
        <p:spPr>
          <a:xfrm>
            <a:off x="604343" y="1768051"/>
            <a:ext cx="8356777" cy="523220"/>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err="1"/>
              <a:t>SwipeView</a:t>
            </a:r>
            <a:r>
              <a:rPr lang="es-MX"/>
              <a:t> es un control de contenedor que envuelve un elemento de contenido y proporciona elementos de menú contextual que se revelan mediante un gesto de deslizamiento</a:t>
            </a:r>
          </a:p>
        </p:txBody>
      </p:sp>
      <p:pic>
        <p:nvPicPr>
          <p:cNvPr id="6" name="Imagen 5">
            <a:extLst>
              <a:ext uri="{FF2B5EF4-FFF2-40B4-BE49-F238E27FC236}">
                <a16:creationId xmlns:a16="http://schemas.microsoft.com/office/drawing/2014/main" id="{D7E86375-F000-CF1A-5F3A-114401F00DA2}"/>
              </a:ext>
            </a:extLst>
          </p:cNvPr>
          <p:cNvPicPr>
            <a:picLocks noChangeAspect="1"/>
          </p:cNvPicPr>
          <p:nvPr/>
        </p:nvPicPr>
        <p:blipFill>
          <a:blip r:embed="rId3"/>
          <a:stretch>
            <a:fillRect/>
          </a:stretch>
        </p:blipFill>
        <p:spPr>
          <a:xfrm>
            <a:off x="4571222" y="3632894"/>
            <a:ext cx="4322732" cy="1645116"/>
          </a:xfrm>
          <a:prstGeom prst="rect">
            <a:avLst/>
          </a:prstGeom>
          <a:ln>
            <a:noFill/>
          </a:ln>
          <a:effectLst>
            <a:outerShdw blurRad="292100" dist="139700" dir="2700000" algn="tl" rotWithShape="0">
              <a:srgbClr val="333333">
                <a:alpha val="65000"/>
              </a:srgbClr>
            </a:outerShdw>
          </a:effectLst>
        </p:spPr>
      </p:pic>
      <p:pic>
        <p:nvPicPr>
          <p:cNvPr id="11" name="Imagen 10">
            <a:extLst>
              <a:ext uri="{FF2B5EF4-FFF2-40B4-BE49-F238E27FC236}">
                <a16:creationId xmlns:a16="http://schemas.microsoft.com/office/drawing/2014/main" id="{D6BC011F-5DBC-8371-324B-E89ED060F91C}"/>
              </a:ext>
            </a:extLst>
          </p:cNvPr>
          <p:cNvPicPr>
            <a:picLocks noChangeAspect="1"/>
          </p:cNvPicPr>
          <p:nvPr/>
        </p:nvPicPr>
        <p:blipFill>
          <a:blip r:embed="rId4"/>
          <a:stretch>
            <a:fillRect/>
          </a:stretch>
        </p:blipFill>
        <p:spPr>
          <a:xfrm>
            <a:off x="390698" y="2462592"/>
            <a:ext cx="3765958" cy="38569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279644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168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Propiedades principales del control </a:t>
            </a:r>
            <a:r>
              <a:rPr lang="es-MX" sz="2400" err="1">
                <a:solidFill>
                  <a:srgbClr val="660033"/>
                </a:solidFill>
                <a:latin typeface="Segoe UI" panose="020B0502040204020203" pitchFamily="34" charset="0"/>
                <a:cs typeface="Segoe UI" panose="020B0502040204020203" pitchFamily="34" charset="0"/>
              </a:rPr>
              <a:t>SwipeView</a:t>
            </a:r>
            <a:endParaRPr lang="es-MX" sz="2400">
              <a:solidFill>
                <a:srgbClr val="660033"/>
              </a:solidFill>
              <a:latin typeface="Segoe UI" panose="020B0502040204020203" pitchFamily="34" charset="0"/>
              <a:cs typeface="Segoe UI" panose="020B0502040204020203" pitchFamily="34" charset="0"/>
            </a:endParaRPr>
          </a:p>
        </p:txBody>
      </p:sp>
      <p:sp>
        <p:nvSpPr>
          <p:cNvPr id="6" name="CuadroTexto 5">
            <a:extLst>
              <a:ext uri="{FF2B5EF4-FFF2-40B4-BE49-F238E27FC236}">
                <a16:creationId xmlns:a16="http://schemas.microsoft.com/office/drawing/2014/main" id="{54BF5C24-6C52-6255-5F0A-0EAA1EFE6107}"/>
              </a:ext>
            </a:extLst>
          </p:cNvPr>
          <p:cNvSpPr txBox="1"/>
          <p:nvPr/>
        </p:nvSpPr>
        <p:spPr>
          <a:xfrm>
            <a:off x="585296" y="1874728"/>
            <a:ext cx="2630870" cy="1169551"/>
          </a:xfrm>
          <a:prstGeom prst="rect">
            <a:avLst/>
          </a:prstGeom>
          <a:noFill/>
        </p:spPr>
        <p:txBody>
          <a:bodyPr wrap="square">
            <a:spAutoFit/>
          </a:bodyPr>
          <a:lstStyle>
            <a:defPPr>
              <a:defRPr lang="es-MX"/>
            </a:defPPr>
            <a:lvl1pPr marL="285750" indent="-285750">
              <a:buFont typeface="Arial" panose="020B0604020202020204" pitchFamily="34" charset="0"/>
              <a:buChar char="•"/>
              <a:defRPr sz="1400">
                <a:latin typeface="Segoe UI" panose="020B0502040204020203" pitchFamily="34" charset="0"/>
                <a:cs typeface="Segoe UI" panose="020B0502040204020203" pitchFamily="34" charset="0"/>
              </a:defRPr>
            </a:lvl1pPr>
          </a:lstStyle>
          <a:p>
            <a:r>
              <a:rPr lang="en-US" err="1"/>
              <a:t>LeftItems</a:t>
            </a:r>
            <a:endParaRPr lang="en-US"/>
          </a:p>
          <a:p>
            <a:r>
              <a:rPr lang="en-US" err="1"/>
              <a:t>RightItems</a:t>
            </a:r>
            <a:endParaRPr lang="en-US"/>
          </a:p>
          <a:p>
            <a:r>
              <a:rPr lang="en-US" err="1"/>
              <a:t>TopItems</a:t>
            </a:r>
            <a:endParaRPr lang="en-US"/>
          </a:p>
          <a:p>
            <a:r>
              <a:rPr lang="en-US" err="1"/>
              <a:t>BottomItems</a:t>
            </a:r>
            <a:endParaRPr lang="en-US"/>
          </a:p>
          <a:p>
            <a:pPr marL="0" indent="0">
              <a:buNone/>
            </a:pPr>
            <a:endParaRPr lang="es-MX"/>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0242" name="Picture 2" descr="Xamarin.Forms SwipeView - Xamarin | Microsoft Learn">
            <a:extLst>
              <a:ext uri="{FF2B5EF4-FFF2-40B4-BE49-F238E27FC236}">
                <a16:creationId xmlns:a16="http://schemas.microsoft.com/office/drawing/2014/main" id="{5C9B05D7-F7FB-2E89-6985-1CF083FBB5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504" y="2281437"/>
            <a:ext cx="4396664" cy="41771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805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169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SwipeView</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Picture 7">
            <a:extLst>
              <a:ext uri="{FF2B5EF4-FFF2-40B4-BE49-F238E27FC236}">
                <a16:creationId xmlns:a16="http://schemas.microsoft.com/office/drawing/2014/main" id="{087D1988-8018-8E3A-987E-0A406572FD90}"/>
              </a:ext>
            </a:extLst>
          </p:cNvPr>
          <p:cNvPicPr>
            <a:picLocks noChangeAspect="1"/>
          </p:cNvPicPr>
          <p:nvPr/>
        </p:nvPicPr>
        <p:blipFill>
          <a:blip r:embed="rId5"/>
          <a:stretch>
            <a:fillRect/>
          </a:stretch>
        </p:blipFill>
        <p:spPr>
          <a:xfrm>
            <a:off x="1764514" y="2464787"/>
            <a:ext cx="6467302" cy="27824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81608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4BB3BD2-4CD4-CC4D-403E-9E91D658642F}"/>
              </a:ext>
            </a:extLst>
          </p:cNvPr>
          <p:cNvSpPr>
            <a:spLocks noGrp="1"/>
          </p:cNvSpPr>
          <p:nvPr>
            <p:ph type="sldNum" sz="quarter" idx="12"/>
          </p:nvPr>
        </p:nvSpPr>
        <p:spPr/>
        <p:txBody>
          <a:bodyPr/>
          <a:lstStyle/>
          <a:p>
            <a:fld id="{BE15108C-154A-4A5A-9C05-91A49A422BA7}" type="slidenum">
              <a:rPr lang="en-US" smtClean="0"/>
              <a:t>17</a:t>
            </a:fld>
            <a:endParaRPr lang="en-US"/>
          </a:p>
        </p:txBody>
      </p:sp>
      <p:sp>
        <p:nvSpPr>
          <p:cNvPr id="6" name="CuadroTexto 5">
            <a:extLst>
              <a:ext uri="{FF2B5EF4-FFF2-40B4-BE49-F238E27FC236}">
                <a16:creationId xmlns:a16="http://schemas.microsoft.com/office/drawing/2014/main" id="{9F945058-5F5D-843F-56CC-890228456D42}"/>
              </a:ext>
            </a:extLst>
          </p:cNvPr>
          <p:cNvSpPr txBox="1"/>
          <p:nvPr/>
        </p:nvSpPr>
        <p:spPr>
          <a:xfrm>
            <a:off x="277749" y="911537"/>
            <a:ext cx="4433697" cy="523220"/>
          </a:xfrm>
          <a:prstGeom prst="rect">
            <a:avLst/>
          </a:prstGeom>
          <a:noFill/>
        </p:spPr>
        <p:txBody>
          <a:bodyPr wrap="square">
            <a:spAutoFit/>
          </a:bodyPr>
          <a:lstStyle/>
          <a:p>
            <a:pPr algn="l"/>
            <a:r>
              <a:rPr lang="pt-BR" sz="2800">
                <a:solidFill>
                  <a:srgbClr val="660033"/>
                </a:solidFill>
              </a:rPr>
              <a:t>Xcode</a:t>
            </a:r>
            <a:endParaRPr lang="es-MX" sz="1500">
              <a:solidFill>
                <a:srgbClr val="660033"/>
              </a:solidFill>
              <a:latin typeface="Segoe UI" panose="020B0502040204020203" pitchFamily="34" charset="0"/>
            </a:endParaRPr>
          </a:p>
        </p:txBody>
      </p:sp>
      <p:pic>
        <p:nvPicPr>
          <p:cNvPr id="3" name="Picture 2" descr="Graphical user interface&#10;&#10;Description automatically generated">
            <a:extLst>
              <a:ext uri="{FF2B5EF4-FFF2-40B4-BE49-F238E27FC236}">
                <a16:creationId xmlns:a16="http://schemas.microsoft.com/office/drawing/2014/main" id="{D9431A65-871D-B848-967B-9BA551FF01AF}"/>
              </a:ext>
            </a:extLst>
          </p:cNvPr>
          <p:cNvPicPr>
            <a:picLocks noChangeAspect="1"/>
          </p:cNvPicPr>
          <p:nvPr/>
        </p:nvPicPr>
        <p:blipFill>
          <a:blip r:embed="rId2"/>
          <a:stretch>
            <a:fillRect/>
          </a:stretch>
        </p:blipFill>
        <p:spPr>
          <a:xfrm>
            <a:off x="1418175" y="1722150"/>
            <a:ext cx="6586541" cy="3749261"/>
          </a:xfrm>
          <a:prstGeom prst="rect">
            <a:avLst/>
          </a:prstGeom>
          <a:ln>
            <a:noFill/>
          </a:ln>
          <a:effectLst>
            <a:outerShdw blurRad="292100" dist="139700" dir="2700000" algn="tl" rotWithShape="0">
              <a:srgbClr val="333333">
                <a:alpha val="65000"/>
              </a:srgbClr>
            </a:outerShdw>
          </a:effectLst>
        </p:spPr>
      </p:pic>
      <p:grpSp>
        <p:nvGrpSpPr>
          <p:cNvPr id="2" name="Grupo 1">
            <a:extLst>
              <a:ext uri="{FF2B5EF4-FFF2-40B4-BE49-F238E27FC236}">
                <a16:creationId xmlns:a16="http://schemas.microsoft.com/office/drawing/2014/main" id="{037CED44-5B65-07E4-C898-BC52508CD8CB}"/>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CDC34B1D-9501-35AD-461E-666B15769F48}"/>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93808B0-76F1-47CD-D8DE-B075D82D61F0}"/>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26145236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170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SwipeView</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Picture 7">
            <a:extLst>
              <a:ext uri="{FF2B5EF4-FFF2-40B4-BE49-F238E27FC236}">
                <a16:creationId xmlns:a16="http://schemas.microsoft.com/office/drawing/2014/main" id="{7198C623-8498-8077-8261-E1BF2B85EA5E}"/>
              </a:ext>
            </a:extLst>
          </p:cNvPr>
          <p:cNvPicPr>
            <a:picLocks noChangeAspect="1"/>
          </p:cNvPicPr>
          <p:nvPr/>
        </p:nvPicPr>
        <p:blipFill>
          <a:blip r:embed="rId3"/>
          <a:stretch>
            <a:fillRect/>
          </a:stretch>
        </p:blipFill>
        <p:spPr>
          <a:xfrm>
            <a:off x="2353339" y="1979784"/>
            <a:ext cx="4543254" cy="42479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57766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171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a:t>Switch</a:t>
            </a:r>
          </a:p>
        </p:txBody>
      </p:sp>
      <p:sp>
        <p:nvSpPr>
          <p:cNvPr id="8" name="CuadroTexto 7">
            <a:extLst>
              <a:ext uri="{FF2B5EF4-FFF2-40B4-BE49-F238E27FC236}">
                <a16:creationId xmlns:a16="http://schemas.microsoft.com/office/drawing/2014/main" id="{1DE39CBC-C999-3690-FAB5-8D32A106E1B7}"/>
              </a:ext>
            </a:extLst>
          </p:cNvPr>
          <p:cNvSpPr txBox="1"/>
          <p:nvPr/>
        </p:nvSpPr>
        <p:spPr>
          <a:xfrm>
            <a:off x="604343" y="1508058"/>
            <a:ext cx="8356777" cy="523220"/>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a:t>El  </a:t>
            </a:r>
            <a:r>
              <a:rPr lang="es-MX" err="1"/>
              <a:t>Stepper</a:t>
            </a:r>
            <a:r>
              <a:rPr lang="es-MX"/>
              <a:t> consta de dos botones etiquetados con signos menos y más. Estos botones pueden ser manipulados por el usuario para seleccionar incrementalmente un valor doble de un rango de valores.</a:t>
            </a:r>
          </a:p>
        </p:txBody>
      </p:sp>
      <p:pic>
        <p:nvPicPr>
          <p:cNvPr id="10" name="Imagen 9">
            <a:extLst>
              <a:ext uri="{FF2B5EF4-FFF2-40B4-BE49-F238E27FC236}">
                <a16:creationId xmlns:a16="http://schemas.microsoft.com/office/drawing/2014/main" id="{3F680C94-5C6E-7A0F-A293-ECFAAF6AF5D9}"/>
              </a:ext>
            </a:extLst>
          </p:cNvPr>
          <p:cNvPicPr>
            <a:picLocks noChangeAspect="1"/>
          </p:cNvPicPr>
          <p:nvPr/>
        </p:nvPicPr>
        <p:blipFill>
          <a:blip r:embed="rId3"/>
          <a:stretch>
            <a:fillRect/>
          </a:stretch>
        </p:blipFill>
        <p:spPr>
          <a:xfrm>
            <a:off x="2380394" y="3990339"/>
            <a:ext cx="6134956" cy="1152686"/>
          </a:xfrm>
          <a:prstGeom prst="rect">
            <a:avLst/>
          </a:prstGeom>
          <a:ln>
            <a:noFill/>
          </a:ln>
          <a:effectLst>
            <a:outerShdw blurRad="292100" dist="139700" dir="2700000" algn="tl" rotWithShape="0">
              <a:srgbClr val="333333">
                <a:alpha val="65000"/>
              </a:srgbClr>
            </a:outerShdw>
          </a:effectLst>
        </p:spPr>
      </p:pic>
      <p:pic>
        <p:nvPicPr>
          <p:cNvPr id="12" name="Imagen 11">
            <a:extLst>
              <a:ext uri="{FF2B5EF4-FFF2-40B4-BE49-F238E27FC236}">
                <a16:creationId xmlns:a16="http://schemas.microsoft.com/office/drawing/2014/main" id="{C2180611-6C4A-39FA-7A69-E7A064FBF247}"/>
              </a:ext>
            </a:extLst>
          </p:cNvPr>
          <p:cNvPicPr>
            <a:picLocks noChangeAspect="1"/>
          </p:cNvPicPr>
          <p:nvPr/>
        </p:nvPicPr>
        <p:blipFill>
          <a:blip r:embed="rId4"/>
          <a:stretch>
            <a:fillRect/>
          </a:stretch>
        </p:blipFill>
        <p:spPr>
          <a:xfrm>
            <a:off x="604343" y="2410398"/>
            <a:ext cx="2791215" cy="4572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50721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172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Propiedades principales del control Switch</a:t>
            </a:r>
          </a:p>
        </p:txBody>
      </p:sp>
      <p:sp>
        <p:nvSpPr>
          <p:cNvPr id="6" name="CuadroTexto 5">
            <a:extLst>
              <a:ext uri="{FF2B5EF4-FFF2-40B4-BE49-F238E27FC236}">
                <a16:creationId xmlns:a16="http://schemas.microsoft.com/office/drawing/2014/main" id="{54BF5C24-6C52-6255-5F0A-0EAA1EFE6107}"/>
              </a:ext>
            </a:extLst>
          </p:cNvPr>
          <p:cNvSpPr txBox="1"/>
          <p:nvPr/>
        </p:nvSpPr>
        <p:spPr>
          <a:xfrm>
            <a:off x="585296" y="1874728"/>
            <a:ext cx="2630870" cy="738664"/>
          </a:xfrm>
          <a:prstGeom prst="rect">
            <a:avLst/>
          </a:prstGeom>
          <a:noFill/>
        </p:spPr>
        <p:txBody>
          <a:bodyPr wrap="square">
            <a:spAutoFit/>
          </a:bodyPr>
          <a:lstStyle>
            <a:defPPr>
              <a:defRPr lang="es-MX"/>
            </a:defPPr>
            <a:lvl1pPr marL="285750" indent="-285750">
              <a:buFont typeface="Arial" panose="020B0604020202020204" pitchFamily="34" charset="0"/>
              <a:buChar char="•"/>
              <a:defRPr sz="1400">
                <a:latin typeface="Segoe UI" panose="020B0502040204020203" pitchFamily="34" charset="0"/>
                <a:cs typeface="Segoe UI" panose="020B0502040204020203" pitchFamily="34" charset="0"/>
              </a:defRPr>
            </a:lvl1pPr>
          </a:lstStyle>
          <a:p>
            <a:r>
              <a:rPr lang="es-MX"/>
              <a:t>IsToggled</a:t>
            </a:r>
          </a:p>
          <a:p>
            <a:r>
              <a:rPr lang="es-MX"/>
              <a:t>OnColor</a:t>
            </a:r>
          </a:p>
          <a:p>
            <a:r>
              <a:rPr lang="es-MX"/>
              <a:t>ThumbColor </a:t>
            </a: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2050" name="Picture 2" descr="Xamarin.Forms Interruptor - Xamarin | Microsoft Learn">
            <a:extLst>
              <a:ext uri="{FF2B5EF4-FFF2-40B4-BE49-F238E27FC236}">
                <a16:creationId xmlns:a16="http://schemas.microsoft.com/office/drawing/2014/main" id="{13074574-D11F-6025-B369-55FA0ED86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120659"/>
            <a:ext cx="7620000" cy="22479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4030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173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Switch</a:t>
            </a: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0" name="Picture 9">
            <a:extLst>
              <a:ext uri="{FF2B5EF4-FFF2-40B4-BE49-F238E27FC236}">
                <a16:creationId xmlns:a16="http://schemas.microsoft.com/office/drawing/2014/main" id="{A21A234A-8F6F-E889-238D-B2EC8917E443}"/>
              </a:ext>
            </a:extLst>
          </p:cNvPr>
          <p:cNvPicPr>
            <a:picLocks noChangeAspect="1"/>
          </p:cNvPicPr>
          <p:nvPr/>
        </p:nvPicPr>
        <p:blipFill>
          <a:blip r:embed="rId3"/>
          <a:stretch>
            <a:fillRect/>
          </a:stretch>
        </p:blipFill>
        <p:spPr>
          <a:xfrm>
            <a:off x="1319235" y="1946770"/>
            <a:ext cx="7036489" cy="38967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966872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174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Switch</a:t>
            </a: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Picture 7">
            <a:extLst>
              <a:ext uri="{FF2B5EF4-FFF2-40B4-BE49-F238E27FC236}">
                <a16:creationId xmlns:a16="http://schemas.microsoft.com/office/drawing/2014/main" id="{142F55A7-A9E5-588E-A211-72D51B4FF7F9}"/>
              </a:ext>
            </a:extLst>
          </p:cNvPr>
          <p:cNvPicPr>
            <a:picLocks noChangeAspect="1"/>
          </p:cNvPicPr>
          <p:nvPr/>
        </p:nvPicPr>
        <p:blipFill>
          <a:blip r:embed="rId3"/>
          <a:stretch>
            <a:fillRect/>
          </a:stretch>
        </p:blipFill>
        <p:spPr>
          <a:xfrm>
            <a:off x="1850519" y="1516484"/>
            <a:ext cx="5747762" cy="5075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1445037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175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err="1"/>
              <a:t>CheckBox</a:t>
            </a:r>
            <a:endParaRPr lang="es-MX"/>
          </a:p>
        </p:txBody>
      </p:sp>
      <p:sp>
        <p:nvSpPr>
          <p:cNvPr id="8" name="CuadroTexto 7">
            <a:extLst>
              <a:ext uri="{FF2B5EF4-FFF2-40B4-BE49-F238E27FC236}">
                <a16:creationId xmlns:a16="http://schemas.microsoft.com/office/drawing/2014/main" id="{1DE39CBC-C999-3690-FAB5-8D32A106E1B7}"/>
              </a:ext>
            </a:extLst>
          </p:cNvPr>
          <p:cNvSpPr txBox="1"/>
          <p:nvPr/>
        </p:nvSpPr>
        <p:spPr>
          <a:xfrm>
            <a:off x="604343" y="1768051"/>
            <a:ext cx="8356777" cy="738664"/>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a:t>El </a:t>
            </a:r>
            <a:r>
              <a:rPr lang="es-MX" err="1"/>
              <a:t>CheckBox</a:t>
            </a:r>
            <a:r>
              <a:rPr lang="es-MX"/>
              <a:t> es un tipo de botón que puede estar marcado o vacío. Cuando una casilla de verificación está marcada, se considera que está activada. Cuando una casilla de verificación está vacía, se considera que está desactivada.</a:t>
            </a:r>
          </a:p>
        </p:txBody>
      </p:sp>
      <p:pic>
        <p:nvPicPr>
          <p:cNvPr id="10" name="Imagen 9">
            <a:extLst>
              <a:ext uri="{FF2B5EF4-FFF2-40B4-BE49-F238E27FC236}">
                <a16:creationId xmlns:a16="http://schemas.microsoft.com/office/drawing/2014/main" id="{AF5383CD-645B-A64D-E799-E21FD24E7FB2}"/>
              </a:ext>
            </a:extLst>
          </p:cNvPr>
          <p:cNvPicPr>
            <a:picLocks noChangeAspect="1"/>
          </p:cNvPicPr>
          <p:nvPr/>
        </p:nvPicPr>
        <p:blipFill>
          <a:blip r:embed="rId3"/>
          <a:stretch>
            <a:fillRect/>
          </a:stretch>
        </p:blipFill>
        <p:spPr>
          <a:xfrm>
            <a:off x="390698" y="2916637"/>
            <a:ext cx="5868219" cy="962159"/>
          </a:xfrm>
          <a:prstGeom prst="rect">
            <a:avLst/>
          </a:prstGeom>
          <a:ln>
            <a:noFill/>
          </a:ln>
          <a:effectLst>
            <a:outerShdw blurRad="292100" dist="139700" dir="2700000" algn="tl" rotWithShape="0">
              <a:srgbClr val="333333">
                <a:alpha val="65000"/>
              </a:srgbClr>
            </a:outerShdw>
          </a:effectLst>
        </p:spPr>
      </p:pic>
      <p:pic>
        <p:nvPicPr>
          <p:cNvPr id="13" name="Imagen 12">
            <a:extLst>
              <a:ext uri="{FF2B5EF4-FFF2-40B4-BE49-F238E27FC236}">
                <a16:creationId xmlns:a16="http://schemas.microsoft.com/office/drawing/2014/main" id="{8F5845F9-6AAD-A9D1-97B9-26A46A399FCC}"/>
              </a:ext>
            </a:extLst>
          </p:cNvPr>
          <p:cNvPicPr>
            <a:picLocks noChangeAspect="1"/>
          </p:cNvPicPr>
          <p:nvPr/>
        </p:nvPicPr>
        <p:blipFill>
          <a:blip r:embed="rId4"/>
          <a:stretch>
            <a:fillRect/>
          </a:stretch>
        </p:blipFill>
        <p:spPr>
          <a:xfrm>
            <a:off x="2178838" y="4291346"/>
            <a:ext cx="5963482" cy="10002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101400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176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Propiedades principales del control </a:t>
            </a:r>
            <a:r>
              <a:rPr lang="es-MX" sz="2400" err="1">
                <a:solidFill>
                  <a:srgbClr val="660033"/>
                </a:solidFill>
                <a:latin typeface="Segoe UI" panose="020B0502040204020203" pitchFamily="34" charset="0"/>
                <a:cs typeface="Segoe UI" panose="020B0502040204020203" pitchFamily="34" charset="0"/>
              </a:rPr>
              <a:t>CheckBox</a:t>
            </a:r>
            <a:endParaRPr lang="es-MX" sz="2400">
              <a:solidFill>
                <a:srgbClr val="660033"/>
              </a:solidFill>
              <a:latin typeface="Segoe UI" panose="020B0502040204020203" pitchFamily="34" charset="0"/>
              <a:cs typeface="Segoe UI" panose="020B0502040204020203" pitchFamily="34" charset="0"/>
            </a:endParaRPr>
          </a:p>
        </p:txBody>
      </p:sp>
      <p:sp>
        <p:nvSpPr>
          <p:cNvPr id="6" name="CuadroTexto 5">
            <a:extLst>
              <a:ext uri="{FF2B5EF4-FFF2-40B4-BE49-F238E27FC236}">
                <a16:creationId xmlns:a16="http://schemas.microsoft.com/office/drawing/2014/main" id="{54BF5C24-6C52-6255-5F0A-0EAA1EFE6107}"/>
              </a:ext>
            </a:extLst>
          </p:cNvPr>
          <p:cNvSpPr txBox="1"/>
          <p:nvPr/>
        </p:nvSpPr>
        <p:spPr>
          <a:xfrm>
            <a:off x="585296" y="1874728"/>
            <a:ext cx="2630870" cy="738664"/>
          </a:xfrm>
          <a:prstGeom prst="rect">
            <a:avLst/>
          </a:prstGeom>
          <a:noFill/>
        </p:spPr>
        <p:txBody>
          <a:bodyPr wrap="square">
            <a:spAutoFit/>
          </a:bodyPr>
          <a:lstStyle>
            <a:defPPr>
              <a:defRPr lang="es-MX"/>
            </a:defPPr>
            <a:lvl1pPr marL="285750" indent="-285750">
              <a:buFont typeface="Arial" panose="020B0604020202020204" pitchFamily="34" charset="0"/>
              <a:buChar char="•"/>
              <a:defRPr sz="1400">
                <a:latin typeface="Segoe UI" panose="020B0502040204020203" pitchFamily="34" charset="0"/>
                <a:cs typeface="Segoe UI" panose="020B0502040204020203" pitchFamily="34" charset="0"/>
              </a:defRPr>
            </a:lvl1pPr>
          </a:lstStyle>
          <a:p>
            <a:r>
              <a:rPr lang="es-MX" err="1"/>
              <a:t>CheckedChanged</a:t>
            </a:r>
            <a:endParaRPr lang="en-US"/>
          </a:p>
          <a:p>
            <a:r>
              <a:rPr lang="es-MX" err="1"/>
              <a:t>IsChecked</a:t>
            </a:r>
            <a:endParaRPr lang="en-US"/>
          </a:p>
          <a:p>
            <a:r>
              <a:rPr lang="es-MX" err="1"/>
              <a:t>Value</a:t>
            </a:r>
            <a:endParaRPr lang="es-MX"/>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026" name="Picture 2" descr="El nuevo Checkbox en Xamarin.Forms 4.1 y revisando el control de InputKit |  by Enmanuel Toribio | Xamarin Latino">
            <a:extLst>
              <a:ext uri="{FF2B5EF4-FFF2-40B4-BE49-F238E27FC236}">
                <a16:creationId xmlns:a16="http://schemas.microsoft.com/office/drawing/2014/main" id="{434896C8-6A13-1F94-3D9F-4F45BBE9D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49" t="2440" r="2061" b="4767"/>
          <a:stretch/>
        </p:blipFill>
        <p:spPr bwMode="auto">
          <a:xfrm>
            <a:off x="2754631" y="2025221"/>
            <a:ext cx="5345653" cy="4438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5217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177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CheckBox</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Picture 7">
            <a:extLst>
              <a:ext uri="{FF2B5EF4-FFF2-40B4-BE49-F238E27FC236}">
                <a16:creationId xmlns:a16="http://schemas.microsoft.com/office/drawing/2014/main" id="{51EC67BC-986B-DBAA-F2E1-04F49A72878B}"/>
              </a:ext>
            </a:extLst>
          </p:cNvPr>
          <p:cNvPicPr>
            <a:picLocks noChangeAspect="1"/>
          </p:cNvPicPr>
          <p:nvPr/>
        </p:nvPicPr>
        <p:blipFill>
          <a:blip r:embed="rId3"/>
          <a:stretch>
            <a:fillRect/>
          </a:stretch>
        </p:blipFill>
        <p:spPr>
          <a:xfrm>
            <a:off x="800685" y="1892042"/>
            <a:ext cx="6883109" cy="37524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13769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178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CheckBox</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Picture 7">
            <a:extLst>
              <a:ext uri="{FF2B5EF4-FFF2-40B4-BE49-F238E27FC236}">
                <a16:creationId xmlns:a16="http://schemas.microsoft.com/office/drawing/2014/main" id="{A26C2992-2EB9-7FEB-C2C2-C27F9DE11DD1}"/>
              </a:ext>
            </a:extLst>
          </p:cNvPr>
          <p:cNvPicPr>
            <a:picLocks noChangeAspect="1"/>
          </p:cNvPicPr>
          <p:nvPr/>
        </p:nvPicPr>
        <p:blipFill>
          <a:blip r:embed="rId3"/>
          <a:stretch>
            <a:fillRect/>
          </a:stretch>
        </p:blipFill>
        <p:spPr>
          <a:xfrm>
            <a:off x="2001332" y="1775445"/>
            <a:ext cx="5446135" cy="48165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763090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179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a:t>Slider</a:t>
            </a:r>
          </a:p>
        </p:txBody>
      </p:sp>
      <p:sp>
        <p:nvSpPr>
          <p:cNvPr id="8" name="CuadroTexto 7">
            <a:extLst>
              <a:ext uri="{FF2B5EF4-FFF2-40B4-BE49-F238E27FC236}">
                <a16:creationId xmlns:a16="http://schemas.microsoft.com/office/drawing/2014/main" id="{1DE39CBC-C999-3690-FAB5-8D32A106E1B7}"/>
              </a:ext>
            </a:extLst>
          </p:cNvPr>
          <p:cNvSpPr txBox="1"/>
          <p:nvPr/>
        </p:nvSpPr>
        <p:spPr>
          <a:xfrm>
            <a:off x="604343" y="1768051"/>
            <a:ext cx="8356777" cy="523220"/>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a:t>El control Slider es una barra horizontal que el usuario puede manipular para seleccionar un valor doble de un rango continuo.</a:t>
            </a:r>
          </a:p>
        </p:txBody>
      </p:sp>
      <p:pic>
        <p:nvPicPr>
          <p:cNvPr id="10" name="Imagen 9">
            <a:extLst>
              <a:ext uri="{FF2B5EF4-FFF2-40B4-BE49-F238E27FC236}">
                <a16:creationId xmlns:a16="http://schemas.microsoft.com/office/drawing/2014/main" id="{AF5383CD-645B-A64D-E799-E21FD24E7FB2}"/>
              </a:ext>
            </a:extLst>
          </p:cNvPr>
          <p:cNvPicPr>
            <a:picLocks noChangeAspect="1"/>
          </p:cNvPicPr>
          <p:nvPr/>
        </p:nvPicPr>
        <p:blipFill>
          <a:blip r:embed="rId3"/>
          <a:stretch>
            <a:fillRect/>
          </a:stretch>
        </p:blipFill>
        <p:spPr>
          <a:xfrm>
            <a:off x="243554" y="2543279"/>
            <a:ext cx="4664777" cy="962159"/>
          </a:xfrm>
          <a:prstGeom prst="rect">
            <a:avLst/>
          </a:prstGeom>
          <a:ln>
            <a:noFill/>
          </a:ln>
          <a:effectLst>
            <a:outerShdw blurRad="292100" dist="139700" dir="2700000" algn="tl" rotWithShape="0">
              <a:srgbClr val="333333">
                <a:alpha val="65000"/>
              </a:srgbClr>
            </a:outerShdw>
          </a:effectLst>
        </p:spPr>
      </p:pic>
      <p:pic>
        <p:nvPicPr>
          <p:cNvPr id="6" name="Imagen 5">
            <a:extLst>
              <a:ext uri="{FF2B5EF4-FFF2-40B4-BE49-F238E27FC236}">
                <a16:creationId xmlns:a16="http://schemas.microsoft.com/office/drawing/2014/main" id="{B681850B-CF0A-1967-F0E4-288A8E9AC9E5}"/>
              </a:ext>
            </a:extLst>
          </p:cNvPr>
          <p:cNvPicPr>
            <a:picLocks noChangeAspect="1"/>
          </p:cNvPicPr>
          <p:nvPr/>
        </p:nvPicPr>
        <p:blipFill rotWithShape="1">
          <a:blip r:embed="rId4"/>
          <a:srcRect t="11596"/>
          <a:stretch/>
        </p:blipFill>
        <p:spPr>
          <a:xfrm>
            <a:off x="5248587" y="2807284"/>
            <a:ext cx="2760295" cy="37554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4668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4BB3BD2-4CD4-CC4D-403E-9E91D658642F}"/>
              </a:ext>
            </a:extLst>
          </p:cNvPr>
          <p:cNvSpPr>
            <a:spLocks noGrp="1"/>
          </p:cNvSpPr>
          <p:nvPr>
            <p:ph type="sldNum" sz="quarter" idx="12"/>
          </p:nvPr>
        </p:nvSpPr>
        <p:spPr/>
        <p:txBody>
          <a:bodyPr/>
          <a:lstStyle/>
          <a:p>
            <a:fld id="{BE15108C-154A-4A5A-9C05-91A49A422BA7}" type="slidenum">
              <a:rPr lang="en-US" smtClean="0"/>
              <a:t>18</a:t>
            </a:fld>
            <a:endParaRPr lang="en-US"/>
          </a:p>
        </p:txBody>
      </p:sp>
      <p:pic>
        <p:nvPicPr>
          <p:cNvPr id="2" name="Picture 1" descr="A screenshot of a computer&#10;&#10;Description automatically generated with medium confidence">
            <a:extLst>
              <a:ext uri="{FF2B5EF4-FFF2-40B4-BE49-F238E27FC236}">
                <a16:creationId xmlns:a16="http://schemas.microsoft.com/office/drawing/2014/main" id="{6203A7D1-C91B-0095-442A-5BCBF4119672}"/>
              </a:ext>
            </a:extLst>
          </p:cNvPr>
          <p:cNvPicPr>
            <a:picLocks noChangeAspect="1"/>
          </p:cNvPicPr>
          <p:nvPr/>
        </p:nvPicPr>
        <p:blipFill>
          <a:blip r:embed="rId2"/>
          <a:stretch>
            <a:fillRect/>
          </a:stretch>
        </p:blipFill>
        <p:spPr>
          <a:xfrm>
            <a:off x="1221045" y="1540790"/>
            <a:ext cx="6980802" cy="3776420"/>
          </a:xfrm>
          <a:prstGeom prst="rect">
            <a:avLst/>
          </a:prstGeom>
          <a:ln>
            <a:noFill/>
          </a:ln>
          <a:effectLst>
            <a:outerShdw blurRad="292100" dist="139700" dir="2700000" algn="tl" rotWithShape="0">
              <a:srgbClr val="333333">
                <a:alpha val="65000"/>
              </a:srgbClr>
            </a:outerShdw>
          </a:effectLst>
        </p:spPr>
      </p:pic>
      <p:grpSp>
        <p:nvGrpSpPr>
          <p:cNvPr id="3" name="Grupo 2">
            <a:extLst>
              <a:ext uri="{FF2B5EF4-FFF2-40B4-BE49-F238E27FC236}">
                <a16:creationId xmlns:a16="http://schemas.microsoft.com/office/drawing/2014/main" id="{32EA72A1-F485-3E33-B2A2-CE7927499FAA}"/>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FDDDCCAF-8AA8-397E-1DD8-EC7F068E569E}"/>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91218CD2-4940-1690-9CC4-DCBCE8D7C023}"/>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141882628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180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Propiedades principales del control Slider</a:t>
            </a:r>
          </a:p>
        </p:txBody>
      </p:sp>
      <p:sp>
        <p:nvSpPr>
          <p:cNvPr id="6" name="CuadroTexto 5">
            <a:extLst>
              <a:ext uri="{FF2B5EF4-FFF2-40B4-BE49-F238E27FC236}">
                <a16:creationId xmlns:a16="http://schemas.microsoft.com/office/drawing/2014/main" id="{54BF5C24-6C52-6255-5F0A-0EAA1EFE6107}"/>
              </a:ext>
            </a:extLst>
          </p:cNvPr>
          <p:cNvSpPr txBox="1"/>
          <p:nvPr/>
        </p:nvSpPr>
        <p:spPr>
          <a:xfrm>
            <a:off x="585296" y="1874728"/>
            <a:ext cx="2630870" cy="738664"/>
          </a:xfrm>
          <a:prstGeom prst="rect">
            <a:avLst/>
          </a:prstGeom>
          <a:noFill/>
        </p:spPr>
        <p:txBody>
          <a:bodyPr wrap="square">
            <a:spAutoFit/>
          </a:bodyPr>
          <a:lstStyle>
            <a:defPPr>
              <a:defRPr lang="es-MX"/>
            </a:defPPr>
            <a:lvl1pPr marL="285750" indent="-285750">
              <a:buFont typeface="Arial" panose="020B0604020202020204" pitchFamily="34" charset="0"/>
              <a:buChar char="•"/>
              <a:defRPr sz="1400">
                <a:latin typeface="Segoe UI" panose="020B0502040204020203" pitchFamily="34" charset="0"/>
                <a:cs typeface="Segoe UI" panose="020B0502040204020203" pitchFamily="34" charset="0"/>
              </a:defRPr>
            </a:lvl1pPr>
          </a:lstStyle>
          <a:p>
            <a:r>
              <a:rPr lang="es-MX" err="1"/>
              <a:t>Minimum</a:t>
            </a:r>
            <a:r>
              <a:rPr lang="es-MX"/>
              <a:t> </a:t>
            </a:r>
          </a:p>
          <a:p>
            <a:r>
              <a:rPr lang="es-MX" err="1"/>
              <a:t>Maximum</a:t>
            </a:r>
            <a:endParaRPr lang="es-MX"/>
          </a:p>
          <a:p>
            <a:r>
              <a:rPr lang="es-MX" err="1"/>
              <a:t>Value</a:t>
            </a:r>
            <a:endParaRPr lang="es-MX"/>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2294" name="Picture 6" descr="Customizing Xamarin.Forms Controls with Effects - Xamarin Blog">
            <a:extLst>
              <a:ext uri="{FF2B5EF4-FFF2-40B4-BE49-F238E27FC236}">
                <a16:creationId xmlns:a16="http://schemas.microsoft.com/office/drawing/2014/main" id="{37589901-93FC-2D8F-DF71-6A4082E30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5847" y="2543483"/>
            <a:ext cx="6052183" cy="34022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9069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181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Slider</a:t>
            </a: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3" name="Picture 12">
            <a:extLst>
              <a:ext uri="{FF2B5EF4-FFF2-40B4-BE49-F238E27FC236}">
                <a16:creationId xmlns:a16="http://schemas.microsoft.com/office/drawing/2014/main" id="{E4B9E739-849C-885E-7C70-160E2DFB0300}"/>
              </a:ext>
            </a:extLst>
          </p:cNvPr>
          <p:cNvPicPr>
            <a:picLocks noChangeAspect="1"/>
          </p:cNvPicPr>
          <p:nvPr/>
        </p:nvPicPr>
        <p:blipFill>
          <a:blip r:embed="rId3"/>
          <a:stretch>
            <a:fillRect/>
          </a:stretch>
        </p:blipFill>
        <p:spPr>
          <a:xfrm>
            <a:off x="1041991" y="1975841"/>
            <a:ext cx="7194698" cy="32264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795974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182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Slider</a:t>
            </a: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1" name="Picture 10">
            <a:extLst>
              <a:ext uri="{FF2B5EF4-FFF2-40B4-BE49-F238E27FC236}">
                <a16:creationId xmlns:a16="http://schemas.microsoft.com/office/drawing/2014/main" id="{29AB3193-2E4D-0C1F-7A24-A8C0E5417221}"/>
              </a:ext>
            </a:extLst>
          </p:cNvPr>
          <p:cNvPicPr>
            <a:picLocks noChangeAspect="1"/>
          </p:cNvPicPr>
          <p:nvPr/>
        </p:nvPicPr>
        <p:blipFill>
          <a:blip r:embed="rId3"/>
          <a:stretch>
            <a:fillRect/>
          </a:stretch>
        </p:blipFill>
        <p:spPr>
          <a:xfrm>
            <a:off x="2558902" y="1953438"/>
            <a:ext cx="4657198" cy="42829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825060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183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err="1"/>
              <a:t>Stepper</a:t>
            </a:r>
            <a:endParaRPr lang="es-MX"/>
          </a:p>
        </p:txBody>
      </p:sp>
      <p:sp>
        <p:nvSpPr>
          <p:cNvPr id="8" name="CuadroTexto 7">
            <a:extLst>
              <a:ext uri="{FF2B5EF4-FFF2-40B4-BE49-F238E27FC236}">
                <a16:creationId xmlns:a16="http://schemas.microsoft.com/office/drawing/2014/main" id="{1DE39CBC-C999-3690-FAB5-8D32A106E1B7}"/>
              </a:ext>
            </a:extLst>
          </p:cNvPr>
          <p:cNvSpPr txBox="1"/>
          <p:nvPr/>
        </p:nvSpPr>
        <p:spPr>
          <a:xfrm>
            <a:off x="604343" y="1508058"/>
            <a:ext cx="8356777" cy="523220"/>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a:t>El  </a:t>
            </a:r>
            <a:r>
              <a:rPr lang="es-MX" err="1"/>
              <a:t>Stepper</a:t>
            </a:r>
            <a:r>
              <a:rPr lang="es-MX"/>
              <a:t> consta de dos botones etiquetados con signos menos y más. Estos botones pueden ser manipulados por el usuario para seleccionar incrementalmente un valor doble de un rango de valores.</a:t>
            </a:r>
          </a:p>
        </p:txBody>
      </p:sp>
      <p:pic>
        <p:nvPicPr>
          <p:cNvPr id="6" name="Picture 5">
            <a:extLst>
              <a:ext uri="{FF2B5EF4-FFF2-40B4-BE49-F238E27FC236}">
                <a16:creationId xmlns:a16="http://schemas.microsoft.com/office/drawing/2014/main" id="{A09F0254-1C4E-5B38-7562-831564A92F76}"/>
              </a:ext>
            </a:extLst>
          </p:cNvPr>
          <p:cNvPicPr>
            <a:picLocks noChangeAspect="1"/>
          </p:cNvPicPr>
          <p:nvPr/>
        </p:nvPicPr>
        <p:blipFill>
          <a:blip r:embed="rId3"/>
          <a:stretch>
            <a:fillRect/>
          </a:stretch>
        </p:blipFill>
        <p:spPr>
          <a:xfrm>
            <a:off x="4090820" y="3981127"/>
            <a:ext cx="3639058" cy="245779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9C579D4-6144-F47B-1A42-851C623B30E6}"/>
              </a:ext>
            </a:extLst>
          </p:cNvPr>
          <p:cNvPicPr>
            <a:picLocks noChangeAspect="1"/>
          </p:cNvPicPr>
          <p:nvPr/>
        </p:nvPicPr>
        <p:blipFill>
          <a:blip r:embed="rId4"/>
          <a:stretch>
            <a:fillRect/>
          </a:stretch>
        </p:blipFill>
        <p:spPr>
          <a:xfrm>
            <a:off x="455909" y="2468002"/>
            <a:ext cx="4848902" cy="1247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817962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184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a:t>Propiedades principales del control </a:t>
            </a:r>
            <a:r>
              <a:rPr lang="es-MX" err="1"/>
              <a:t>Stepper</a:t>
            </a:r>
            <a:endParaRPr lang="es-MX"/>
          </a:p>
        </p:txBody>
      </p:sp>
      <p:sp>
        <p:nvSpPr>
          <p:cNvPr id="6" name="CuadroTexto 5">
            <a:extLst>
              <a:ext uri="{FF2B5EF4-FFF2-40B4-BE49-F238E27FC236}">
                <a16:creationId xmlns:a16="http://schemas.microsoft.com/office/drawing/2014/main" id="{54BF5C24-6C52-6255-5F0A-0EAA1EFE6107}"/>
              </a:ext>
            </a:extLst>
          </p:cNvPr>
          <p:cNvSpPr txBox="1"/>
          <p:nvPr/>
        </p:nvSpPr>
        <p:spPr>
          <a:xfrm>
            <a:off x="585296" y="1874728"/>
            <a:ext cx="2630870" cy="954107"/>
          </a:xfrm>
          <a:prstGeom prst="rect">
            <a:avLst/>
          </a:prstGeom>
          <a:noFill/>
        </p:spPr>
        <p:txBody>
          <a:bodyPr wrap="square">
            <a:spAutoFit/>
          </a:bodyPr>
          <a:lstStyle>
            <a:defPPr>
              <a:defRPr lang="es-MX"/>
            </a:defPPr>
            <a:lvl1pPr marL="285750" indent="-285750">
              <a:buFont typeface="Arial" panose="020B0604020202020204" pitchFamily="34" charset="0"/>
              <a:buChar char="•"/>
              <a:defRPr sz="1400">
                <a:latin typeface="Segoe UI" panose="020B0502040204020203" pitchFamily="34" charset="0"/>
                <a:cs typeface="Segoe UI" panose="020B0502040204020203" pitchFamily="34" charset="0"/>
              </a:defRPr>
            </a:lvl1pPr>
          </a:lstStyle>
          <a:p>
            <a:r>
              <a:rPr lang="es-MX" err="1"/>
              <a:t>Minimum</a:t>
            </a:r>
            <a:r>
              <a:rPr lang="es-MX"/>
              <a:t> </a:t>
            </a:r>
          </a:p>
          <a:p>
            <a:r>
              <a:rPr lang="es-MX" err="1"/>
              <a:t>Maximum</a:t>
            </a:r>
            <a:endParaRPr lang="es-MX"/>
          </a:p>
          <a:p>
            <a:r>
              <a:rPr lang="es-MX" err="1"/>
              <a:t>Value</a:t>
            </a:r>
            <a:endParaRPr lang="es-MX"/>
          </a:p>
          <a:p>
            <a:r>
              <a:rPr lang="es-MX" err="1"/>
              <a:t>Increment</a:t>
            </a:r>
            <a:endParaRPr lang="es-MX"/>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Imagen 7">
            <a:extLst>
              <a:ext uri="{FF2B5EF4-FFF2-40B4-BE49-F238E27FC236}">
                <a16:creationId xmlns:a16="http://schemas.microsoft.com/office/drawing/2014/main" id="{CB94B5EF-F772-660E-1706-49B8C0E4FB8B}"/>
              </a:ext>
            </a:extLst>
          </p:cNvPr>
          <p:cNvPicPr>
            <a:picLocks noChangeAspect="1"/>
          </p:cNvPicPr>
          <p:nvPr/>
        </p:nvPicPr>
        <p:blipFill>
          <a:blip r:embed="rId3"/>
          <a:stretch>
            <a:fillRect/>
          </a:stretch>
        </p:blipFill>
        <p:spPr>
          <a:xfrm>
            <a:off x="3216166" y="2056543"/>
            <a:ext cx="4789919" cy="44823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208797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185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a:t>Control </a:t>
            </a:r>
            <a:r>
              <a:rPr lang="es-MX" err="1"/>
              <a:t>Stepper</a:t>
            </a:r>
            <a:endParaRPr lang="es-MX"/>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Picture 7">
            <a:extLst>
              <a:ext uri="{FF2B5EF4-FFF2-40B4-BE49-F238E27FC236}">
                <a16:creationId xmlns:a16="http://schemas.microsoft.com/office/drawing/2014/main" id="{7DF6A850-E740-EE53-8EBA-52E5EB9A09F6}"/>
              </a:ext>
            </a:extLst>
          </p:cNvPr>
          <p:cNvPicPr>
            <a:picLocks noChangeAspect="1"/>
          </p:cNvPicPr>
          <p:nvPr/>
        </p:nvPicPr>
        <p:blipFill>
          <a:blip r:embed="rId3"/>
          <a:stretch>
            <a:fillRect/>
          </a:stretch>
        </p:blipFill>
        <p:spPr>
          <a:xfrm>
            <a:off x="1099168" y="2022802"/>
            <a:ext cx="6640864" cy="33059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404032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186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a:t>Control </a:t>
            </a:r>
            <a:r>
              <a:rPr lang="es-MX" err="1"/>
              <a:t>Stepper</a:t>
            </a:r>
            <a:endParaRPr lang="es-MX"/>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Picture 7">
            <a:extLst>
              <a:ext uri="{FF2B5EF4-FFF2-40B4-BE49-F238E27FC236}">
                <a16:creationId xmlns:a16="http://schemas.microsoft.com/office/drawing/2014/main" id="{131D0272-7E50-451D-4690-5A0FB3254BC3}"/>
              </a:ext>
            </a:extLst>
          </p:cNvPr>
          <p:cNvPicPr>
            <a:picLocks noChangeAspect="1"/>
          </p:cNvPicPr>
          <p:nvPr/>
        </p:nvPicPr>
        <p:blipFill>
          <a:blip r:embed="rId3"/>
          <a:stretch>
            <a:fillRect/>
          </a:stretch>
        </p:blipFill>
        <p:spPr>
          <a:xfrm>
            <a:off x="2002963" y="1696927"/>
            <a:ext cx="5343635" cy="47617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711373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187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err="1"/>
              <a:t>DatePicker</a:t>
            </a:r>
            <a:endParaRPr lang="es-MX"/>
          </a:p>
        </p:txBody>
      </p:sp>
      <p:sp>
        <p:nvSpPr>
          <p:cNvPr id="8" name="CuadroTexto 7">
            <a:extLst>
              <a:ext uri="{FF2B5EF4-FFF2-40B4-BE49-F238E27FC236}">
                <a16:creationId xmlns:a16="http://schemas.microsoft.com/office/drawing/2014/main" id="{1DE39CBC-C999-3690-FAB5-8D32A106E1B7}"/>
              </a:ext>
            </a:extLst>
          </p:cNvPr>
          <p:cNvSpPr txBox="1"/>
          <p:nvPr/>
        </p:nvSpPr>
        <p:spPr>
          <a:xfrm>
            <a:off x="604343" y="1508058"/>
            <a:ext cx="8356777" cy="523220"/>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a:t>El </a:t>
            </a:r>
            <a:r>
              <a:rPr lang="es-MX" err="1"/>
              <a:t>DatePicker</a:t>
            </a:r>
            <a:r>
              <a:rPr lang="es-MX"/>
              <a:t> invoca el control del selector de fechas de la plataforma y permite al usuario seleccionar una fecha.</a:t>
            </a:r>
          </a:p>
        </p:txBody>
      </p:sp>
      <p:pic>
        <p:nvPicPr>
          <p:cNvPr id="6" name="Imagen 5">
            <a:extLst>
              <a:ext uri="{FF2B5EF4-FFF2-40B4-BE49-F238E27FC236}">
                <a16:creationId xmlns:a16="http://schemas.microsoft.com/office/drawing/2014/main" id="{B9B90870-9DF1-E420-C994-5CAAF69E479E}"/>
              </a:ext>
            </a:extLst>
          </p:cNvPr>
          <p:cNvPicPr>
            <a:picLocks noChangeAspect="1"/>
          </p:cNvPicPr>
          <p:nvPr/>
        </p:nvPicPr>
        <p:blipFill rotWithShape="1">
          <a:blip r:embed="rId3"/>
          <a:srcRect b="18580"/>
          <a:stretch/>
        </p:blipFill>
        <p:spPr>
          <a:xfrm>
            <a:off x="604343" y="2143212"/>
            <a:ext cx="8116433" cy="294739"/>
          </a:xfrm>
          <a:prstGeom prst="rect">
            <a:avLst/>
          </a:prstGeom>
          <a:ln>
            <a:noFill/>
          </a:ln>
          <a:effectLst>
            <a:outerShdw blurRad="292100" dist="139700" dir="2700000" algn="tl" rotWithShape="0">
              <a:srgbClr val="333333">
                <a:alpha val="65000"/>
              </a:srgbClr>
            </a:outerShdw>
          </a:effectLst>
        </p:spPr>
      </p:pic>
      <p:pic>
        <p:nvPicPr>
          <p:cNvPr id="13" name="Imagen 12">
            <a:extLst>
              <a:ext uri="{FF2B5EF4-FFF2-40B4-BE49-F238E27FC236}">
                <a16:creationId xmlns:a16="http://schemas.microsoft.com/office/drawing/2014/main" id="{3851AF8F-7810-46AB-88C8-7D283D8FB241}"/>
              </a:ext>
            </a:extLst>
          </p:cNvPr>
          <p:cNvPicPr>
            <a:picLocks noChangeAspect="1"/>
          </p:cNvPicPr>
          <p:nvPr/>
        </p:nvPicPr>
        <p:blipFill rotWithShape="1">
          <a:blip r:embed="rId4"/>
          <a:srcRect r="2017"/>
          <a:stretch/>
        </p:blipFill>
        <p:spPr>
          <a:xfrm>
            <a:off x="1690344" y="2832402"/>
            <a:ext cx="5824553" cy="32580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77171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188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Propiedades principales del control </a:t>
            </a:r>
            <a:r>
              <a:rPr lang="es-MX" sz="2400" err="1">
                <a:solidFill>
                  <a:srgbClr val="660033"/>
                </a:solidFill>
                <a:latin typeface="Segoe UI" panose="020B0502040204020203" pitchFamily="34" charset="0"/>
                <a:cs typeface="Segoe UI" panose="020B0502040204020203" pitchFamily="34" charset="0"/>
              </a:rPr>
              <a:t>DatePicker</a:t>
            </a:r>
            <a:endParaRPr lang="es-MX" sz="2400">
              <a:solidFill>
                <a:srgbClr val="660033"/>
              </a:solidFill>
              <a:latin typeface="Segoe UI" panose="020B0502040204020203" pitchFamily="34" charset="0"/>
              <a:cs typeface="Segoe UI" panose="020B0502040204020203" pitchFamily="34" charset="0"/>
            </a:endParaRPr>
          </a:p>
        </p:txBody>
      </p:sp>
      <p:sp>
        <p:nvSpPr>
          <p:cNvPr id="6" name="CuadroTexto 5">
            <a:extLst>
              <a:ext uri="{FF2B5EF4-FFF2-40B4-BE49-F238E27FC236}">
                <a16:creationId xmlns:a16="http://schemas.microsoft.com/office/drawing/2014/main" id="{54BF5C24-6C52-6255-5F0A-0EAA1EFE6107}"/>
              </a:ext>
            </a:extLst>
          </p:cNvPr>
          <p:cNvSpPr txBox="1"/>
          <p:nvPr/>
        </p:nvSpPr>
        <p:spPr>
          <a:xfrm>
            <a:off x="585296" y="1874728"/>
            <a:ext cx="2630870" cy="954107"/>
          </a:xfrm>
          <a:prstGeom prst="rect">
            <a:avLst/>
          </a:prstGeom>
          <a:noFill/>
        </p:spPr>
        <p:txBody>
          <a:bodyPr wrap="square">
            <a:spAutoFit/>
          </a:bodyPr>
          <a:lstStyle>
            <a:defPPr>
              <a:defRPr lang="es-MX"/>
            </a:defPPr>
            <a:lvl1pPr marL="285750" indent="-285750">
              <a:buFont typeface="Arial" panose="020B0604020202020204" pitchFamily="34" charset="0"/>
              <a:buChar char="•"/>
              <a:defRPr sz="1400">
                <a:latin typeface="Segoe UI" panose="020B0502040204020203" pitchFamily="34" charset="0"/>
                <a:cs typeface="Segoe UI" panose="020B0502040204020203" pitchFamily="34" charset="0"/>
              </a:defRPr>
            </a:lvl1pPr>
          </a:lstStyle>
          <a:p>
            <a:r>
              <a:rPr lang="es-MX" err="1"/>
              <a:t>MinimumDate</a:t>
            </a:r>
            <a:r>
              <a:rPr lang="es-MX"/>
              <a:t> </a:t>
            </a:r>
          </a:p>
          <a:p>
            <a:r>
              <a:rPr lang="es-MX" err="1"/>
              <a:t>MaximumDate</a:t>
            </a:r>
            <a:endParaRPr lang="es-MX"/>
          </a:p>
          <a:p>
            <a:r>
              <a:rPr lang="es-MX" err="1"/>
              <a:t>Format</a:t>
            </a:r>
            <a:r>
              <a:rPr lang="es-MX"/>
              <a:t> </a:t>
            </a:r>
          </a:p>
          <a:p>
            <a:r>
              <a:rPr lang="es-MX"/>
              <a:t>Date</a:t>
            </a: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1" name="Imagen 10">
            <a:extLst>
              <a:ext uri="{FF2B5EF4-FFF2-40B4-BE49-F238E27FC236}">
                <a16:creationId xmlns:a16="http://schemas.microsoft.com/office/drawing/2014/main" id="{5BC2F142-DC77-7C86-2F1F-32150C8C9CC1}"/>
              </a:ext>
            </a:extLst>
          </p:cNvPr>
          <p:cNvPicPr>
            <a:picLocks noChangeAspect="1"/>
          </p:cNvPicPr>
          <p:nvPr/>
        </p:nvPicPr>
        <p:blipFill>
          <a:blip r:embed="rId3"/>
          <a:stretch>
            <a:fillRect/>
          </a:stretch>
        </p:blipFill>
        <p:spPr>
          <a:xfrm>
            <a:off x="3216166" y="1877356"/>
            <a:ext cx="4868464" cy="45212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38772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189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DatePicker</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Picture 7">
            <a:extLst>
              <a:ext uri="{FF2B5EF4-FFF2-40B4-BE49-F238E27FC236}">
                <a16:creationId xmlns:a16="http://schemas.microsoft.com/office/drawing/2014/main" id="{800EC02E-10B9-6BE9-008C-0A5B05523D2B}"/>
              </a:ext>
            </a:extLst>
          </p:cNvPr>
          <p:cNvPicPr>
            <a:picLocks noChangeAspect="1"/>
          </p:cNvPicPr>
          <p:nvPr/>
        </p:nvPicPr>
        <p:blipFill>
          <a:blip r:embed="rId3"/>
          <a:stretch>
            <a:fillRect/>
          </a:stretch>
        </p:blipFill>
        <p:spPr>
          <a:xfrm>
            <a:off x="1418304" y="1694120"/>
            <a:ext cx="6612192" cy="43108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7590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15590E7D-F5A4-8AE7-90E3-74B55E8755AA}"/>
              </a:ext>
            </a:extLst>
          </p:cNvPr>
          <p:cNvSpPr>
            <a:spLocks noGrp="1"/>
          </p:cNvSpPr>
          <p:nvPr>
            <p:ph type="title"/>
          </p:nvPr>
        </p:nvSpPr>
        <p:spPr>
          <a:xfrm>
            <a:off x="602762" y="2546387"/>
            <a:ext cx="2947813" cy="529715"/>
          </a:xfrm>
        </p:spPr>
        <p:txBody>
          <a:bodyPr vert="horz" lIns="68580" tIns="34290" rIns="68580" bIns="34290" rtlCol="0" anchor="b">
            <a:normAutofit/>
          </a:bodyPr>
          <a:lstStyle/>
          <a:p>
            <a:r>
              <a:rPr lang="es-MX" sz="3000">
                <a:solidFill>
                  <a:srgbClr val="660033"/>
                </a:solidFill>
                <a:latin typeface="Segoe UI" panose="020B0502040204020203" pitchFamily="34" charset="0"/>
                <a:ea typeface="+mn-ea"/>
                <a:cs typeface="+mn-cs"/>
              </a:rPr>
              <a:t>Lenguaje C# </a:t>
            </a:r>
          </a:p>
        </p:txBody>
      </p:sp>
      <p:pic>
        <p:nvPicPr>
          <p:cNvPr id="6146" name="Picture 2" descr="C#">
            <a:extLst>
              <a:ext uri="{FF2B5EF4-FFF2-40B4-BE49-F238E27FC236}">
                <a16:creationId xmlns:a16="http://schemas.microsoft.com/office/drawing/2014/main" id="{AE565D33-0732-7213-10CE-CD23349A85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29756" y="1989840"/>
            <a:ext cx="4786808" cy="28720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48CA8C55-DE4E-9CF1-EBBB-B6EE912DD261}"/>
              </a:ext>
            </a:extLst>
          </p:cNvPr>
          <p:cNvSpPr>
            <a:spLocks noGrp="1"/>
          </p:cNvSpPr>
          <p:nvPr>
            <p:ph type="sldNum" sz="quarter" idx="12"/>
          </p:nvPr>
        </p:nvSpPr>
        <p:spPr>
          <a:xfrm>
            <a:off x="8249382" y="6435571"/>
            <a:ext cx="734363" cy="312845"/>
          </a:xfrm>
        </p:spPr>
        <p:txBody>
          <a:bodyPr vert="horz" lIns="68580" tIns="34290" rIns="68580" bIns="34290" rtlCol="0" anchor="ctr">
            <a:normAutofit/>
          </a:bodyPr>
          <a:lstStyle/>
          <a:p>
            <a:pPr>
              <a:spcAft>
                <a:spcPts val="450"/>
              </a:spcAft>
            </a:pPr>
            <a:fld id="{BE15108C-154A-4A5A-9C05-91A49A422BA7}" type="slidenum">
              <a:rPr lang="en-US" smtClean="0"/>
              <a:pPr>
                <a:spcAft>
                  <a:spcPts val="450"/>
                </a:spcAft>
              </a:pPr>
              <a:t>19</a:t>
            </a:fld>
            <a:endParaRPr lang="en-US"/>
          </a:p>
        </p:txBody>
      </p:sp>
      <p:grpSp>
        <p:nvGrpSpPr>
          <p:cNvPr id="2" name="Grupo 1">
            <a:extLst>
              <a:ext uri="{FF2B5EF4-FFF2-40B4-BE49-F238E27FC236}">
                <a16:creationId xmlns:a16="http://schemas.microsoft.com/office/drawing/2014/main" id="{B3956E48-768E-AB15-5364-B1EF1B14BE4F}"/>
              </a:ext>
            </a:extLst>
          </p:cNvPr>
          <p:cNvGrpSpPr/>
          <p:nvPr/>
        </p:nvGrpSpPr>
        <p:grpSpPr>
          <a:xfrm>
            <a:off x="2676698" y="266006"/>
            <a:ext cx="6467302" cy="277000"/>
            <a:chOff x="2676698" y="266006"/>
            <a:chExt cx="6467302" cy="277000"/>
          </a:xfrm>
        </p:grpSpPr>
        <p:sp>
          <p:nvSpPr>
            <p:cNvPr id="3" name="Rectángulo 2">
              <a:extLst>
                <a:ext uri="{FF2B5EF4-FFF2-40B4-BE49-F238E27FC236}">
                  <a16:creationId xmlns:a16="http://schemas.microsoft.com/office/drawing/2014/main" id="{8400C6AF-F91A-BA78-FAEF-FB9E936E3E35}"/>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C97180-1564-EE96-C3CA-43545802BF75}"/>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316195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190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DatePicker</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Picture 7">
            <a:extLst>
              <a:ext uri="{FF2B5EF4-FFF2-40B4-BE49-F238E27FC236}">
                <a16:creationId xmlns:a16="http://schemas.microsoft.com/office/drawing/2014/main" id="{F0460223-9F39-6C80-C95C-8A645F7F0CE1}"/>
              </a:ext>
            </a:extLst>
          </p:cNvPr>
          <p:cNvPicPr>
            <a:picLocks noChangeAspect="1"/>
          </p:cNvPicPr>
          <p:nvPr/>
        </p:nvPicPr>
        <p:blipFill>
          <a:blip r:embed="rId3"/>
          <a:stretch>
            <a:fillRect/>
          </a:stretch>
        </p:blipFill>
        <p:spPr>
          <a:xfrm>
            <a:off x="2069282" y="1684261"/>
            <a:ext cx="5310235" cy="48546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629628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191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err="1"/>
              <a:t>TimePicker</a:t>
            </a:r>
            <a:endParaRPr lang="es-MX"/>
          </a:p>
        </p:txBody>
      </p:sp>
      <p:sp>
        <p:nvSpPr>
          <p:cNvPr id="8" name="CuadroTexto 7">
            <a:extLst>
              <a:ext uri="{FF2B5EF4-FFF2-40B4-BE49-F238E27FC236}">
                <a16:creationId xmlns:a16="http://schemas.microsoft.com/office/drawing/2014/main" id="{1DE39CBC-C999-3690-FAB5-8D32A106E1B7}"/>
              </a:ext>
            </a:extLst>
          </p:cNvPr>
          <p:cNvSpPr txBox="1"/>
          <p:nvPr/>
        </p:nvSpPr>
        <p:spPr>
          <a:xfrm>
            <a:off x="604343" y="1508058"/>
            <a:ext cx="8356777" cy="523220"/>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err="1"/>
              <a:t>TimePicker</a:t>
            </a:r>
            <a:r>
              <a:rPr lang="es-MX"/>
              <a:t> es el control del selección de tiempo de la plataforma y permite al usuario seleccionar un tiempo.</a:t>
            </a:r>
          </a:p>
        </p:txBody>
      </p:sp>
      <p:pic>
        <p:nvPicPr>
          <p:cNvPr id="10" name="Imagen 9">
            <a:extLst>
              <a:ext uri="{FF2B5EF4-FFF2-40B4-BE49-F238E27FC236}">
                <a16:creationId xmlns:a16="http://schemas.microsoft.com/office/drawing/2014/main" id="{61A11C9F-4873-F690-0437-ABC307662026}"/>
              </a:ext>
            </a:extLst>
          </p:cNvPr>
          <p:cNvPicPr>
            <a:picLocks noChangeAspect="1"/>
          </p:cNvPicPr>
          <p:nvPr/>
        </p:nvPicPr>
        <p:blipFill>
          <a:blip r:embed="rId3"/>
          <a:stretch>
            <a:fillRect/>
          </a:stretch>
        </p:blipFill>
        <p:spPr>
          <a:xfrm>
            <a:off x="604343" y="2318574"/>
            <a:ext cx="5468113" cy="266737"/>
          </a:xfrm>
          <a:prstGeom prst="rect">
            <a:avLst/>
          </a:prstGeom>
          <a:ln>
            <a:noFill/>
          </a:ln>
          <a:effectLst>
            <a:outerShdw blurRad="292100" dist="139700" dir="2700000" algn="tl" rotWithShape="0">
              <a:srgbClr val="333333">
                <a:alpha val="65000"/>
              </a:srgbClr>
            </a:outerShdw>
          </a:effectLst>
        </p:spPr>
      </p:pic>
      <p:pic>
        <p:nvPicPr>
          <p:cNvPr id="12" name="Imagen 11">
            <a:extLst>
              <a:ext uri="{FF2B5EF4-FFF2-40B4-BE49-F238E27FC236}">
                <a16:creationId xmlns:a16="http://schemas.microsoft.com/office/drawing/2014/main" id="{CC186DAC-C135-E49D-F6C0-4F4A7A9D58F7}"/>
              </a:ext>
            </a:extLst>
          </p:cNvPr>
          <p:cNvPicPr>
            <a:picLocks noChangeAspect="1"/>
          </p:cNvPicPr>
          <p:nvPr/>
        </p:nvPicPr>
        <p:blipFill>
          <a:blip r:embed="rId4"/>
          <a:stretch>
            <a:fillRect/>
          </a:stretch>
        </p:blipFill>
        <p:spPr>
          <a:xfrm>
            <a:off x="3489434" y="2872607"/>
            <a:ext cx="4429330" cy="32524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746380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192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Propiedades principales del control </a:t>
            </a:r>
            <a:r>
              <a:rPr lang="es-MX" sz="2400" err="1">
                <a:solidFill>
                  <a:srgbClr val="660033"/>
                </a:solidFill>
                <a:latin typeface="Segoe UI" panose="020B0502040204020203" pitchFamily="34" charset="0"/>
                <a:cs typeface="Segoe UI" panose="020B0502040204020203" pitchFamily="34" charset="0"/>
              </a:rPr>
              <a:t>TimePicker</a:t>
            </a:r>
            <a:endParaRPr lang="es-MX" sz="2400">
              <a:solidFill>
                <a:srgbClr val="660033"/>
              </a:solidFill>
              <a:latin typeface="Segoe UI" panose="020B0502040204020203" pitchFamily="34" charset="0"/>
              <a:cs typeface="Segoe UI" panose="020B0502040204020203" pitchFamily="34" charset="0"/>
            </a:endParaRPr>
          </a:p>
        </p:txBody>
      </p:sp>
      <p:sp>
        <p:nvSpPr>
          <p:cNvPr id="6" name="CuadroTexto 5">
            <a:extLst>
              <a:ext uri="{FF2B5EF4-FFF2-40B4-BE49-F238E27FC236}">
                <a16:creationId xmlns:a16="http://schemas.microsoft.com/office/drawing/2014/main" id="{54BF5C24-6C52-6255-5F0A-0EAA1EFE6107}"/>
              </a:ext>
            </a:extLst>
          </p:cNvPr>
          <p:cNvSpPr txBox="1"/>
          <p:nvPr/>
        </p:nvSpPr>
        <p:spPr>
          <a:xfrm>
            <a:off x="585296" y="2323806"/>
            <a:ext cx="2630870" cy="523220"/>
          </a:xfrm>
          <a:prstGeom prst="rect">
            <a:avLst/>
          </a:prstGeom>
          <a:noFill/>
        </p:spPr>
        <p:txBody>
          <a:bodyPr wrap="square">
            <a:spAutoFit/>
          </a:bodyPr>
          <a:lstStyle>
            <a:defPPr>
              <a:defRPr lang="es-MX"/>
            </a:defPPr>
            <a:lvl1pPr marL="285750" indent="-285750">
              <a:buFont typeface="Arial" panose="020B0604020202020204" pitchFamily="34" charset="0"/>
              <a:buChar char="•"/>
              <a:defRPr sz="1400">
                <a:latin typeface="Segoe UI" panose="020B0502040204020203" pitchFamily="34" charset="0"/>
                <a:cs typeface="Segoe UI" panose="020B0502040204020203" pitchFamily="34" charset="0"/>
              </a:defRPr>
            </a:lvl1pPr>
          </a:lstStyle>
          <a:p>
            <a:r>
              <a:rPr lang="en-US"/>
              <a:t>Time </a:t>
            </a:r>
          </a:p>
          <a:p>
            <a:r>
              <a:rPr lang="en-US"/>
              <a:t>Format </a:t>
            </a: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0" name="Imagen 9">
            <a:extLst>
              <a:ext uri="{FF2B5EF4-FFF2-40B4-BE49-F238E27FC236}">
                <a16:creationId xmlns:a16="http://schemas.microsoft.com/office/drawing/2014/main" id="{1E891C66-752C-DBCE-435E-0EC5BEEA5BC0}"/>
              </a:ext>
            </a:extLst>
          </p:cNvPr>
          <p:cNvPicPr>
            <a:picLocks noChangeAspect="1"/>
          </p:cNvPicPr>
          <p:nvPr/>
        </p:nvPicPr>
        <p:blipFill>
          <a:blip r:embed="rId3"/>
          <a:stretch>
            <a:fillRect/>
          </a:stretch>
        </p:blipFill>
        <p:spPr>
          <a:xfrm>
            <a:off x="3216166" y="2125594"/>
            <a:ext cx="4751357" cy="4466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592973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193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TimePicker</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Picture 7">
            <a:extLst>
              <a:ext uri="{FF2B5EF4-FFF2-40B4-BE49-F238E27FC236}">
                <a16:creationId xmlns:a16="http://schemas.microsoft.com/office/drawing/2014/main" id="{9D6417B2-DDB9-C8EA-3BFC-8794C85B4DD5}"/>
              </a:ext>
            </a:extLst>
          </p:cNvPr>
          <p:cNvPicPr>
            <a:picLocks noChangeAspect="1"/>
          </p:cNvPicPr>
          <p:nvPr/>
        </p:nvPicPr>
        <p:blipFill>
          <a:blip r:embed="rId3"/>
          <a:stretch>
            <a:fillRect/>
          </a:stretch>
        </p:blipFill>
        <p:spPr>
          <a:xfrm>
            <a:off x="1904628" y="2381104"/>
            <a:ext cx="5334744" cy="20957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925395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194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TimePicker</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Picture 7">
            <a:extLst>
              <a:ext uri="{FF2B5EF4-FFF2-40B4-BE49-F238E27FC236}">
                <a16:creationId xmlns:a16="http://schemas.microsoft.com/office/drawing/2014/main" id="{8B03CC53-F3F6-6FE8-ED76-837A715F31E3}"/>
              </a:ext>
            </a:extLst>
          </p:cNvPr>
          <p:cNvPicPr>
            <a:picLocks noChangeAspect="1"/>
          </p:cNvPicPr>
          <p:nvPr/>
        </p:nvPicPr>
        <p:blipFill>
          <a:blip r:embed="rId3"/>
          <a:stretch>
            <a:fillRect/>
          </a:stretch>
        </p:blipFill>
        <p:spPr>
          <a:xfrm>
            <a:off x="1892594" y="1804929"/>
            <a:ext cx="5245637" cy="47339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975350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195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a:t>Editor</a:t>
            </a:r>
          </a:p>
        </p:txBody>
      </p:sp>
      <p:sp>
        <p:nvSpPr>
          <p:cNvPr id="8" name="CuadroTexto 7">
            <a:extLst>
              <a:ext uri="{FF2B5EF4-FFF2-40B4-BE49-F238E27FC236}">
                <a16:creationId xmlns:a16="http://schemas.microsoft.com/office/drawing/2014/main" id="{1DE39CBC-C999-3690-FAB5-8D32A106E1B7}"/>
              </a:ext>
            </a:extLst>
          </p:cNvPr>
          <p:cNvSpPr txBox="1"/>
          <p:nvPr/>
        </p:nvSpPr>
        <p:spPr>
          <a:xfrm>
            <a:off x="604343" y="1508058"/>
            <a:ext cx="8356777" cy="523220"/>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a:t>El Editor, al igual que otras vistas de presentación de texto, expone la propiedad Text. Esta propiedad se puede utilizar para configurar y leer el texto presentado por el Editor.</a:t>
            </a:r>
          </a:p>
        </p:txBody>
      </p:sp>
      <p:pic>
        <p:nvPicPr>
          <p:cNvPr id="6" name="Imagen 5">
            <a:extLst>
              <a:ext uri="{FF2B5EF4-FFF2-40B4-BE49-F238E27FC236}">
                <a16:creationId xmlns:a16="http://schemas.microsoft.com/office/drawing/2014/main" id="{131E1BED-9171-F24B-37E1-F5DB242B98E5}"/>
              </a:ext>
            </a:extLst>
          </p:cNvPr>
          <p:cNvPicPr>
            <a:picLocks noChangeAspect="1"/>
          </p:cNvPicPr>
          <p:nvPr/>
        </p:nvPicPr>
        <p:blipFill>
          <a:blip r:embed="rId3"/>
          <a:stretch>
            <a:fillRect/>
          </a:stretch>
        </p:blipFill>
        <p:spPr>
          <a:xfrm>
            <a:off x="460589" y="2231618"/>
            <a:ext cx="8356778" cy="219471"/>
          </a:xfrm>
          <a:prstGeom prst="rect">
            <a:avLst/>
          </a:prstGeom>
          <a:ln>
            <a:noFill/>
          </a:ln>
          <a:effectLst>
            <a:outerShdw blurRad="292100" dist="139700" dir="2700000" algn="tl" rotWithShape="0">
              <a:srgbClr val="333333">
                <a:alpha val="65000"/>
              </a:srgbClr>
            </a:outerShdw>
          </a:effectLst>
        </p:spPr>
      </p:pic>
      <p:pic>
        <p:nvPicPr>
          <p:cNvPr id="13" name="Imagen 12">
            <a:extLst>
              <a:ext uri="{FF2B5EF4-FFF2-40B4-BE49-F238E27FC236}">
                <a16:creationId xmlns:a16="http://schemas.microsoft.com/office/drawing/2014/main" id="{A285EF47-A0CC-D48F-8DB4-7E096A226400}"/>
              </a:ext>
            </a:extLst>
          </p:cNvPr>
          <p:cNvPicPr>
            <a:picLocks noChangeAspect="1"/>
          </p:cNvPicPr>
          <p:nvPr/>
        </p:nvPicPr>
        <p:blipFill>
          <a:blip r:embed="rId4"/>
          <a:stretch>
            <a:fillRect/>
          </a:stretch>
        </p:blipFill>
        <p:spPr>
          <a:xfrm>
            <a:off x="1872437" y="3381318"/>
            <a:ext cx="5820587" cy="21338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24301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196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Propiedades principales del control Editor</a:t>
            </a: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8" name="CuadroTexto 7">
            <a:extLst>
              <a:ext uri="{FF2B5EF4-FFF2-40B4-BE49-F238E27FC236}">
                <a16:creationId xmlns:a16="http://schemas.microsoft.com/office/drawing/2014/main" id="{443E031D-887F-8C2B-4519-674AAC515FF7}"/>
              </a:ext>
            </a:extLst>
          </p:cNvPr>
          <p:cNvSpPr txBox="1"/>
          <p:nvPr/>
        </p:nvSpPr>
        <p:spPr>
          <a:xfrm>
            <a:off x="940018" y="2045493"/>
            <a:ext cx="2604168" cy="2031325"/>
          </a:xfrm>
          <a:prstGeom prst="rect">
            <a:avLst/>
          </a:prstGeom>
          <a:noFill/>
        </p:spPr>
        <p:txBody>
          <a:bodyPr wrap="square">
            <a:spAutoFit/>
          </a:bodyPr>
          <a:lstStyle/>
          <a:p>
            <a:pPr marL="285750" indent="-285750">
              <a:buFont typeface="Arial" panose="020B0604020202020204" pitchFamily="34" charset="0"/>
              <a:buChar char="•"/>
            </a:pPr>
            <a:r>
              <a:rPr lang="es-MX" sz="1400">
                <a:latin typeface="Segoe UI" panose="020B0502040204020203" pitchFamily="34" charset="0"/>
                <a:cs typeface="Segoe UI" panose="020B0502040204020203" pitchFamily="34" charset="0"/>
              </a:rPr>
              <a:t>Text</a:t>
            </a: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FontSize</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BackgroundColor</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Placeholder</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IsReadOnly</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PlaceholderColor</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TextColor</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AutoSize</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Keyboard</a:t>
            </a:r>
            <a:endParaRPr lang="es-MX" sz="1400">
              <a:latin typeface="Segoe UI" panose="020B0502040204020203" pitchFamily="34" charset="0"/>
              <a:cs typeface="Segoe UI" panose="020B0502040204020203" pitchFamily="34" charset="0"/>
            </a:endParaRPr>
          </a:p>
        </p:txBody>
      </p:sp>
      <p:pic>
        <p:nvPicPr>
          <p:cNvPr id="12" name="Imagen 11">
            <a:extLst>
              <a:ext uri="{FF2B5EF4-FFF2-40B4-BE49-F238E27FC236}">
                <a16:creationId xmlns:a16="http://schemas.microsoft.com/office/drawing/2014/main" id="{EB4E45EA-F785-CFCC-5CF4-7E49264D5EE4}"/>
              </a:ext>
            </a:extLst>
          </p:cNvPr>
          <p:cNvPicPr>
            <a:picLocks noChangeAspect="1"/>
          </p:cNvPicPr>
          <p:nvPr/>
        </p:nvPicPr>
        <p:blipFill>
          <a:blip r:embed="rId3"/>
          <a:stretch>
            <a:fillRect/>
          </a:stretch>
        </p:blipFill>
        <p:spPr>
          <a:xfrm>
            <a:off x="3732919" y="2238703"/>
            <a:ext cx="4201174" cy="39871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722300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197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Editor</a:t>
            </a: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Picture 7">
            <a:extLst>
              <a:ext uri="{FF2B5EF4-FFF2-40B4-BE49-F238E27FC236}">
                <a16:creationId xmlns:a16="http://schemas.microsoft.com/office/drawing/2014/main" id="{E3E68987-CEC4-AA9B-D11A-E14ADBB15F6B}"/>
              </a:ext>
            </a:extLst>
          </p:cNvPr>
          <p:cNvPicPr>
            <a:picLocks noChangeAspect="1"/>
          </p:cNvPicPr>
          <p:nvPr/>
        </p:nvPicPr>
        <p:blipFill>
          <a:blip r:embed="rId3"/>
          <a:stretch>
            <a:fillRect/>
          </a:stretch>
        </p:blipFill>
        <p:spPr>
          <a:xfrm>
            <a:off x="881717" y="2351415"/>
            <a:ext cx="7474007" cy="24599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426571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198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Editor</a:t>
            </a: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Picture 7">
            <a:extLst>
              <a:ext uri="{FF2B5EF4-FFF2-40B4-BE49-F238E27FC236}">
                <a16:creationId xmlns:a16="http://schemas.microsoft.com/office/drawing/2014/main" id="{BA96B516-A413-8845-3C9C-C83431274911}"/>
              </a:ext>
            </a:extLst>
          </p:cNvPr>
          <p:cNvPicPr>
            <a:picLocks noChangeAspect="1"/>
          </p:cNvPicPr>
          <p:nvPr/>
        </p:nvPicPr>
        <p:blipFill>
          <a:blip r:embed="rId3"/>
          <a:stretch>
            <a:fillRect/>
          </a:stretch>
        </p:blipFill>
        <p:spPr>
          <a:xfrm>
            <a:off x="1884121" y="1658035"/>
            <a:ext cx="5375758" cy="48808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785480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199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err="1"/>
              <a:t>ProgressBar</a:t>
            </a:r>
            <a:endParaRPr lang="es-MX"/>
          </a:p>
        </p:txBody>
      </p:sp>
      <p:sp>
        <p:nvSpPr>
          <p:cNvPr id="8" name="CuadroTexto 7">
            <a:extLst>
              <a:ext uri="{FF2B5EF4-FFF2-40B4-BE49-F238E27FC236}">
                <a16:creationId xmlns:a16="http://schemas.microsoft.com/office/drawing/2014/main" id="{1DE39CBC-C999-3690-FAB5-8D32A106E1B7}"/>
              </a:ext>
            </a:extLst>
          </p:cNvPr>
          <p:cNvSpPr txBox="1"/>
          <p:nvPr/>
        </p:nvSpPr>
        <p:spPr>
          <a:xfrm>
            <a:off x="604343" y="1508058"/>
            <a:ext cx="8356777" cy="523220"/>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a:t>El control </a:t>
            </a:r>
            <a:r>
              <a:rPr lang="es-MX" err="1"/>
              <a:t>ProgressBar</a:t>
            </a:r>
            <a:r>
              <a:rPr lang="es-MX"/>
              <a:t> representa visualmente el progreso como una barra horizontal que se llena hasta un porcentaje representado por un valor flotante.</a:t>
            </a:r>
          </a:p>
        </p:txBody>
      </p:sp>
      <p:pic>
        <p:nvPicPr>
          <p:cNvPr id="10" name="Imagen 9">
            <a:extLst>
              <a:ext uri="{FF2B5EF4-FFF2-40B4-BE49-F238E27FC236}">
                <a16:creationId xmlns:a16="http://schemas.microsoft.com/office/drawing/2014/main" id="{A09453B3-954C-233E-7A2E-01ABF6429B22}"/>
              </a:ext>
            </a:extLst>
          </p:cNvPr>
          <p:cNvPicPr>
            <a:picLocks noChangeAspect="1"/>
          </p:cNvPicPr>
          <p:nvPr/>
        </p:nvPicPr>
        <p:blipFill>
          <a:blip r:embed="rId3"/>
          <a:stretch>
            <a:fillRect/>
          </a:stretch>
        </p:blipFill>
        <p:spPr>
          <a:xfrm>
            <a:off x="1013916" y="3736366"/>
            <a:ext cx="7116168" cy="1505160"/>
          </a:xfrm>
          <a:prstGeom prst="rect">
            <a:avLst/>
          </a:prstGeom>
          <a:ln>
            <a:noFill/>
          </a:ln>
          <a:effectLst>
            <a:outerShdw blurRad="292100" dist="139700" dir="2700000" algn="tl" rotWithShape="0">
              <a:srgbClr val="333333">
                <a:alpha val="65000"/>
              </a:srgbClr>
            </a:outerShdw>
          </a:effectLst>
        </p:spPr>
      </p:pic>
      <p:pic>
        <p:nvPicPr>
          <p:cNvPr id="12" name="Imagen 11">
            <a:extLst>
              <a:ext uri="{FF2B5EF4-FFF2-40B4-BE49-F238E27FC236}">
                <a16:creationId xmlns:a16="http://schemas.microsoft.com/office/drawing/2014/main" id="{B6EC1F74-C3C9-1160-ABB7-F5D50AF95505}"/>
              </a:ext>
            </a:extLst>
          </p:cNvPr>
          <p:cNvPicPr>
            <a:picLocks noChangeAspect="1"/>
          </p:cNvPicPr>
          <p:nvPr/>
        </p:nvPicPr>
        <p:blipFill>
          <a:blip r:embed="rId4"/>
          <a:stretch>
            <a:fillRect/>
          </a:stretch>
        </p:blipFill>
        <p:spPr>
          <a:xfrm>
            <a:off x="1780785" y="2653226"/>
            <a:ext cx="5582429" cy="2286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5682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p:cNvGrpSpPr/>
          <p:nvPr/>
        </p:nvGrpSpPr>
        <p:grpSpPr>
          <a:xfrm>
            <a:off x="2676698" y="266006"/>
            <a:ext cx="6467302" cy="277000"/>
            <a:chOff x="2676698" y="266006"/>
            <a:chExt cx="6467302" cy="277000"/>
          </a:xfrm>
        </p:grpSpPr>
        <p:sp>
          <p:nvSpPr>
            <p:cNvPr id="5" name="Rectángulo 4"/>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2" name="Título 1">
            <a:extLst>
              <a:ext uri="{FF2B5EF4-FFF2-40B4-BE49-F238E27FC236}">
                <a16:creationId xmlns:a16="http://schemas.microsoft.com/office/drawing/2014/main" id="{D488D905-7709-D660-0F14-13A0BCF7C527}"/>
              </a:ext>
            </a:extLst>
          </p:cNvPr>
          <p:cNvSpPr>
            <a:spLocks noGrp="1"/>
          </p:cNvSpPr>
          <p:nvPr>
            <p:ph type="title"/>
          </p:nvPr>
        </p:nvSpPr>
        <p:spPr>
          <a:xfrm>
            <a:off x="583718" y="2382593"/>
            <a:ext cx="7976564" cy="1442463"/>
          </a:xfrm>
          <a:noFill/>
        </p:spPr>
        <p:txBody>
          <a:bodyPr>
            <a:normAutofit/>
          </a:bodyPr>
          <a:lstStyle/>
          <a:p>
            <a:pPr algn="ctr"/>
            <a:r>
              <a:rPr lang="es-MX" sz="8000">
                <a:solidFill>
                  <a:srgbClr val="660033"/>
                </a:solidFill>
                <a:latin typeface="Segoe UI" panose="020B0502040204020203" pitchFamily="34" charset="0"/>
                <a:ea typeface="+mn-ea"/>
                <a:cs typeface="+mn-cs"/>
              </a:rPr>
              <a:t>Bienvenidos</a:t>
            </a:r>
          </a:p>
        </p:txBody>
      </p:sp>
    </p:spTree>
    <p:extLst>
      <p:ext uri="{BB962C8B-B14F-4D97-AF65-F5344CB8AC3E}">
        <p14:creationId xmlns:p14="http://schemas.microsoft.com/office/powerpoint/2010/main" val="1302418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389C1F-87A7-E1B9-D858-7AF616D27769}"/>
              </a:ext>
            </a:extLst>
          </p:cNvPr>
          <p:cNvSpPr>
            <a:spLocks noGrp="1"/>
          </p:cNvSpPr>
          <p:nvPr>
            <p:ph type="title"/>
          </p:nvPr>
        </p:nvSpPr>
        <p:spPr>
          <a:xfrm>
            <a:off x="881464" y="1401714"/>
            <a:ext cx="7380596" cy="1013402"/>
          </a:xfrm>
        </p:spPr>
        <p:txBody>
          <a:bodyPr vert="horz" lIns="68580" tIns="34290" rIns="68580" bIns="34290" rtlCol="0" anchor="b">
            <a:normAutofit/>
          </a:bodyPr>
          <a:lstStyle/>
          <a:p>
            <a:pPr algn="ctr"/>
            <a:r>
              <a:rPr lang="es-MX" sz="3000">
                <a:solidFill>
                  <a:srgbClr val="660033"/>
                </a:solidFill>
                <a:latin typeface="Segoe UI" panose="020B0502040204020203" pitchFamily="34" charset="0"/>
                <a:ea typeface="+mn-ea"/>
                <a:cs typeface="+mn-cs"/>
              </a:rPr>
              <a:t>¿Qué es C#?</a:t>
            </a:r>
          </a:p>
        </p:txBody>
      </p:sp>
      <p:sp>
        <p:nvSpPr>
          <p:cNvPr id="6" name="CuadroTexto 5">
            <a:extLst>
              <a:ext uri="{FF2B5EF4-FFF2-40B4-BE49-F238E27FC236}">
                <a16:creationId xmlns:a16="http://schemas.microsoft.com/office/drawing/2014/main" id="{11E18795-E9DD-7C9D-941C-E708FD37150D}"/>
              </a:ext>
            </a:extLst>
          </p:cNvPr>
          <p:cNvSpPr txBox="1"/>
          <p:nvPr/>
        </p:nvSpPr>
        <p:spPr>
          <a:xfrm>
            <a:off x="881464" y="2612348"/>
            <a:ext cx="7576736" cy="1024245"/>
          </a:xfrm>
          <a:prstGeom prst="rect">
            <a:avLst/>
          </a:prstGeom>
        </p:spPr>
        <p:txBody>
          <a:bodyPr vert="horz" lIns="68580" tIns="34290" rIns="68580" bIns="34290" rtlCol="0">
            <a:normAutofit/>
          </a:bodyPr>
          <a:lstStyle/>
          <a:p>
            <a:pPr>
              <a:lnSpc>
                <a:spcPct val="110000"/>
              </a:lnSpc>
              <a:spcBef>
                <a:spcPts val="750"/>
              </a:spcBef>
              <a:spcAft>
                <a:spcPts val="450"/>
              </a:spcAft>
              <a:buClr>
                <a:schemeClr val="tx2">
                  <a:lumMod val="50000"/>
                  <a:lumOff val="50000"/>
                </a:schemeClr>
              </a:buClr>
              <a:buSzPct val="75000"/>
            </a:pPr>
            <a:r>
              <a:rPr lang="es-MX" sz="1500">
                <a:solidFill>
                  <a:schemeClr val="accent3">
                    <a:lumMod val="50000"/>
                  </a:schemeClr>
                </a:solidFill>
              </a:rPr>
              <a:t>Es un producto desarrollado por Microsoft, tomando lo mejor de los lenguajes C y C++, y ha continuado añadiéndole funcionalidades, tomando de otros lenguajes, como java, algo de su sintaxis evolucionada.</a:t>
            </a:r>
          </a:p>
        </p:txBody>
      </p:sp>
      <p:pic>
        <p:nvPicPr>
          <p:cNvPr id="7170" name="Picture 2" descr="c · GitHub Topics · GitHub">
            <a:extLst>
              <a:ext uri="{FF2B5EF4-FFF2-40B4-BE49-F238E27FC236}">
                <a16:creationId xmlns:a16="http://schemas.microsoft.com/office/drawing/2014/main" id="{AF76ABB5-FC06-2E11-5AEF-6E442F5B26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88187" y="3833824"/>
            <a:ext cx="1622462" cy="16224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4" name="Picture 6" descr="Java API y Ejemplos">
            <a:extLst>
              <a:ext uri="{FF2B5EF4-FFF2-40B4-BE49-F238E27FC236}">
                <a16:creationId xmlns:a16="http://schemas.microsoft.com/office/drawing/2014/main" id="{CF3416F8-4220-7F3D-6D32-BFB2A2E3E7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32871" y="3833824"/>
            <a:ext cx="1622462" cy="16224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C++ Enum Class: Enumerations in C/C++ (traditional enum vs enum class) Part  1 - DEV Community 👩‍💻👨‍💻">
            <a:extLst>
              <a:ext uri="{FF2B5EF4-FFF2-40B4-BE49-F238E27FC236}">
                <a16:creationId xmlns:a16="http://schemas.microsoft.com/office/drawing/2014/main" id="{01A2DB5E-920B-5F1D-86E8-1D65CD802D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239159" y="3899027"/>
            <a:ext cx="2652546" cy="14920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7D8C55A-CA25-F609-46E0-DFEB0B81AD53}"/>
              </a:ext>
            </a:extLst>
          </p:cNvPr>
          <p:cNvSpPr>
            <a:spLocks noGrp="1"/>
          </p:cNvSpPr>
          <p:nvPr>
            <p:ph type="sldNum" sz="quarter" idx="12"/>
          </p:nvPr>
        </p:nvSpPr>
        <p:spPr>
          <a:xfrm>
            <a:off x="8262060" y="6435571"/>
            <a:ext cx="734363" cy="312845"/>
          </a:xfrm>
        </p:spPr>
        <p:txBody>
          <a:bodyPr vert="horz" lIns="68580" tIns="34290" rIns="68580" bIns="34290" rtlCol="0" anchor="ctr">
            <a:normAutofit/>
          </a:bodyPr>
          <a:lstStyle/>
          <a:p>
            <a:pPr>
              <a:spcAft>
                <a:spcPts val="450"/>
              </a:spcAft>
            </a:pPr>
            <a:fld id="{BE15108C-154A-4A5A-9C05-91A49A422BA7}" type="slidenum">
              <a:rPr lang="en-US" smtClean="0"/>
              <a:pPr>
                <a:spcAft>
                  <a:spcPts val="450"/>
                </a:spcAft>
              </a:pPr>
              <a:t>20</a:t>
            </a:fld>
            <a:endParaRPr lang="en-US"/>
          </a:p>
        </p:txBody>
      </p:sp>
      <p:grpSp>
        <p:nvGrpSpPr>
          <p:cNvPr id="3" name="Grupo 2">
            <a:extLst>
              <a:ext uri="{FF2B5EF4-FFF2-40B4-BE49-F238E27FC236}">
                <a16:creationId xmlns:a16="http://schemas.microsoft.com/office/drawing/2014/main" id="{7BF91C19-B695-293B-3196-D4B65CE319F6}"/>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E1B7E6D0-CAD9-5331-FF49-903945B845BA}"/>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325D4362-49C7-1ED7-CC4C-BAD1D72F27B8}"/>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32979293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200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Propiedades principales del control </a:t>
            </a:r>
            <a:r>
              <a:rPr lang="es-MX" sz="2400" err="1">
                <a:solidFill>
                  <a:srgbClr val="660033"/>
                </a:solidFill>
                <a:latin typeface="Segoe UI" panose="020B0502040204020203" pitchFamily="34" charset="0"/>
                <a:cs typeface="Segoe UI" panose="020B0502040204020203" pitchFamily="34" charset="0"/>
              </a:rPr>
              <a:t>ProgressBar</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8" name="CuadroTexto 7">
            <a:extLst>
              <a:ext uri="{FF2B5EF4-FFF2-40B4-BE49-F238E27FC236}">
                <a16:creationId xmlns:a16="http://schemas.microsoft.com/office/drawing/2014/main" id="{443E031D-887F-8C2B-4519-674AAC515FF7}"/>
              </a:ext>
            </a:extLst>
          </p:cNvPr>
          <p:cNvSpPr txBox="1"/>
          <p:nvPr/>
        </p:nvSpPr>
        <p:spPr>
          <a:xfrm>
            <a:off x="940018" y="2045493"/>
            <a:ext cx="4572000" cy="523220"/>
          </a:xfrm>
          <a:prstGeom prst="rect">
            <a:avLst/>
          </a:prstGeom>
          <a:noFill/>
        </p:spPr>
        <p:txBody>
          <a:bodyPr wrap="square">
            <a:spAutoFit/>
          </a:bodyPr>
          <a:lstStyle/>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Progress</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ProgressColor</a:t>
            </a:r>
            <a:endParaRPr lang="es-MX" sz="1400">
              <a:latin typeface="Segoe UI" panose="020B0502040204020203" pitchFamily="34" charset="0"/>
              <a:cs typeface="Segoe UI" panose="020B0502040204020203" pitchFamily="34" charset="0"/>
            </a:endParaRPr>
          </a:p>
        </p:txBody>
      </p:sp>
      <p:pic>
        <p:nvPicPr>
          <p:cNvPr id="1028" name="Picture 4" descr="Xamarin.Forms - ProgressBar Demos - Code Samples | Microsoft Learn">
            <a:extLst>
              <a:ext uri="{FF2B5EF4-FFF2-40B4-BE49-F238E27FC236}">
                <a16:creationId xmlns:a16="http://schemas.microsoft.com/office/drawing/2014/main" id="{AB6C3236-09B3-F956-83B6-F3A4C3FDA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450" y="1723077"/>
            <a:ext cx="4868917" cy="4868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1046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201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ProgressBar</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Picture 7">
            <a:extLst>
              <a:ext uri="{FF2B5EF4-FFF2-40B4-BE49-F238E27FC236}">
                <a16:creationId xmlns:a16="http://schemas.microsoft.com/office/drawing/2014/main" id="{261914A8-1321-05F3-6E07-A4DDA418A614}"/>
              </a:ext>
            </a:extLst>
          </p:cNvPr>
          <p:cNvPicPr>
            <a:picLocks noChangeAspect="1"/>
          </p:cNvPicPr>
          <p:nvPr/>
        </p:nvPicPr>
        <p:blipFill>
          <a:blip r:embed="rId3"/>
          <a:stretch>
            <a:fillRect/>
          </a:stretch>
        </p:blipFill>
        <p:spPr>
          <a:xfrm>
            <a:off x="1547390" y="2704999"/>
            <a:ext cx="6049219" cy="14480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64896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202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26903" y="708359"/>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ProgressBar</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Picture 7">
            <a:extLst>
              <a:ext uri="{FF2B5EF4-FFF2-40B4-BE49-F238E27FC236}">
                <a16:creationId xmlns:a16="http://schemas.microsoft.com/office/drawing/2014/main" id="{77D1E846-23D5-6014-61D5-A8FCCE1B161D}"/>
              </a:ext>
            </a:extLst>
          </p:cNvPr>
          <p:cNvPicPr>
            <a:picLocks noChangeAspect="1"/>
          </p:cNvPicPr>
          <p:nvPr/>
        </p:nvPicPr>
        <p:blipFill>
          <a:blip r:embed="rId3"/>
          <a:stretch>
            <a:fillRect/>
          </a:stretch>
        </p:blipFill>
        <p:spPr>
          <a:xfrm>
            <a:off x="1789074" y="1451788"/>
            <a:ext cx="5565851" cy="49045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7462656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203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err="1"/>
              <a:t>Picker</a:t>
            </a:r>
            <a:endParaRPr lang="es-MX"/>
          </a:p>
        </p:txBody>
      </p:sp>
      <p:sp>
        <p:nvSpPr>
          <p:cNvPr id="8" name="CuadroTexto 7">
            <a:extLst>
              <a:ext uri="{FF2B5EF4-FFF2-40B4-BE49-F238E27FC236}">
                <a16:creationId xmlns:a16="http://schemas.microsoft.com/office/drawing/2014/main" id="{1DE39CBC-C999-3690-FAB5-8D32A106E1B7}"/>
              </a:ext>
            </a:extLst>
          </p:cNvPr>
          <p:cNvSpPr txBox="1"/>
          <p:nvPr/>
        </p:nvSpPr>
        <p:spPr>
          <a:xfrm>
            <a:off x="604343" y="1508058"/>
            <a:ext cx="8356777" cy="307777"/>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a:t>El </a:t>
            </a:r>
            <a:r>
              <a:rPr lang="es-MX" err="1"/>
              <a:t>Picker</a:t>
            </a:r>
            <a:r>
              <a:rPr lang="es-MX"/>
              <a:t> muestra una breve lista de elementos de los que el usuario puede seleccionar un elemento.</a:t>
            </a:r>
          </a:p>
        </p:txBody>
      </p:sp>
      <p:pic>
        <p:nvPicPr>
          <p:cNvPr id="13" name="Imagen 12">
            <a:extLst>
              <a:ext uri="{FF2B5EF4-FFF2-40B4-BE49-F238E27FC236}">
                <a16:creationId xmlns:a16="http://schemas.microsoft.com/office/drawing/2014/main" id="{3E274740-D52D-44FB-2715-AF1BD7FD8EC9}"/>
              </a:ext>
            </a:extLst>
          </p:cNvPr>
          <p:cNvPicPr>
            <a:picLocks noChangeAspect="1"/>
          </p:cNvPicPr>
          <p:nvPr/>
        </p:nvPicPr>
        <p:blipFill>
          <a:blip r:embed="rId3"/>
          <a:stretch>
            <a:fillRect/>
          </a:stretch>
        </p:blipFill>
        <p:spPr>
          <a:xfrm>
            <a:off x="1156811" y="2314108"/>
            <a:ext cx="6830378" cy="247685"/>
          </a:xfrm>
          <a:prstGeom prst="rect">
            <a:avLst/>
          </a:prstGeom>
          <a:ln>
            <a:noFill/>
          </a:ln>
          <a:effectLst>
            <a:outerShdw blurRad="292100" dist="139700" dir="2700000" algn="tl" rotWithShape="0">
              <a:srgbClr val="333333">
                <a:alpha val="65000"/>
              </a:srgbClr>
            </a:outerShdw>
          </a:effectLst>
        </p:spPr>
      </p:pic>
      <p:pic>
        <p:nvPicPr>
          <p:cNvPr id="15" name="Imagen 14">
            <a:extLst>
              <a:ext uri="{FF2B5EF4-FFF2-40B4-BE49-F238E27FC236}">
                <a16:creationId xmlns:a16="http://schemas.microsoft.com/office/drawing/2014/main" id="{1072A567-4209-F100-FAED-FF5483DC5EF5}"/>
              </a:ext>
            </a:extLst>
          </p:cNvPr>
          <p:cNvPicPr>
            <a:picLocks noChangeAspect="1"/>
          </p:cNvPicPr>
          <p:nvPr/>
        </p:nvPicPr>
        <p:blipFill>
          <a:blip r:embed="rId4"/>
          <a:stretch>
            <a:fillRect/>
          </a:stretch>
        </p:blipFill>
        <p:spPr>
          <a:xfrm>
            <a:off x="2611215" y="2815536"/>
            <a:ext cx="3661714" cy="36483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89074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204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Propiedades principales del control </a:t>
            </a:r>
            <a:r>
              <a:rPr lang="es-MX" sz="2400" err="1">
                <a:solidFill>
                  <a:srgbClr val="660033"/>
                </a:solidFill>
                <a:latin typeface="Segoe UI" panose="020B0502040204020203" pitchFamily="34" charset="0"/>
                <a:cs typeface="Segoe UI" panose="020B0502040204020203" pitchFamily="34" charset="0"/>
              </a:rPr>
              <a:t>Picker</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8" name="CuadroTexto 7">
            <a:extLst>
              <a:ext uri="{FF2B5EF4-FFF2-40B4-BE49-F238E27FC236}">
                <a16:creationId xmlns:a16="http://schemas.microsoft.com/office/drawing/2014/main" id="{443E031D-887F-8C2B-4519-674AAC515FF7}"/>
              </a:ext>
            </a:extLst>
          </p:cNvPr>
          <p:cNvSpPr txBox="1"/>
          <p:nvPr/>
        </p:nvSpPr>
        <p:spPr>
          <a:xfrm>
            <a:off x="918753" y="2044005"/>
            <a:ext cx="2707072" cy="1384995"/>
          </a:xfrm>
          <a:prstGeom prst="rect">
            <a:avLst/>
          </a:prstGeom>
          <a:noFill/>
        </p:spPr>
        <p:txBody>
          <a:bodyPr wrap="square">
            <a:spAutoFit/>
          </a:bodyPr>
          <a:lstStyle/>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ItemsSource</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SelectedIndex</a:t>
            </a:r>
            <a:r>
              <a:rPr lang="es-MX" sz="1400">
                <a:latin typeface="Segoe UI" panose="020B0502040204020203" pitchFamily="34" charset="0"/>
                <a:cs typeface="Segoe UI" panose="020B0502040204020203" pitchFamily="34" charset="0"/>
              </a:rPr>
              <a:t> </a:t>
            </a: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SelectedItem</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Title</a:t>
            </a:r>
            <a:r>
              <a:rPr lang="es-MX" sz="1400">
                <a:latin typeface="Segoe UI" panose="020B0502040204020203" pitchFamily="34" charset="0"/>
                <a:cs typeface="Segoe UI" panose="020B0502040204020203" pitchFamily="34" charset="0"/>
              </a:rPr>
              <a:t> </a:t>
            </a: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TitleColor</a:t>
            </a:r>
            <a:endParaRPr lang="es-MX" sz="140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ItemDisplayBinding</a:t>
            </a:r>
            <a:endParaRPr lang="es-MX" sz="1400">
              <a:latin typeface="Segoe UI" panose="020B0502040204020203" pitchFamily="34" charset="0"/>
              <a:cs typeface="Segoe UI" panose="020B0502040204020203" pitchFamily="34" charset="0"/>
            </a:endParaRPr>
          </a:p>
        </p:txBody>
      </p:sp>
      <p:pic>
        <p:nvPicPr>
          <p:cNvPr id="10" name="Imagen 9">
            <a:extLst>
              <a:ext uri="{FF2B5EF4-FFF2-40B4-BE49-F238E27FC236}">
                <a16:creationId xmlns:a16="http://schemas.microsoft.com/office/drawing/2014/main" id="{3040A543-47BF-B12F-4EB5-F8FAACD168B7}"/>
              </a:ext>
            </a:extLst>
          </p:cNvPr>
          <p:cNvPicPr>
            <a:picLocks noChangeAspect="1"/>
          </p:cNvPicPr>
          <p:nvPr/>
        </p:nvPicPr>
        <p:blipFill>
          <a:blip r:embed="rId3"/>
          <a:stretch>
            <a:fillRect/>
          </a:stretch>
        </p:blipFill>
        <p:spPr>
          <a:xfrm>
            <a:off x="4070289" y="2291255"/>
            <a:ext cx="4445061" cy="38803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79789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205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Picker</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1" name="Picture 10">
            <a:extLst>
              <a:ext uri="{FF2B5EF4-FFF2-40B4-BE49-F238E27FC236}">
                <a16:creationId xmlns:a16="http://schemas.microsoft.com/office/drawing/2014/main" id="{28F19477-497E-BE59-4E92-85EFBDDF9B9D}"/>
              </a:ext>
            </a:extLst>
          </p:cNvPr>
          <p:cNvPicPr>
            <a:picLocks noChangeAspect="1"/>
          </p:cNvPicPr>
          <p:nvPr/>
        </p:nvPicPr>
        <p:blipFill>
          <a:blip r:embed="rId3"/>
          <a:stretch>
            <a:fillRect/>
          </a:stretch>
        </p:blipFill>
        <p:spPr>
          <a:xfrm>
            <a:off x="1056784" y="2619262"/>
            <a:ext cx="7030431" cy="1619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0220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206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Picker</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Picture 7">
            <a:extLst>
              <a:ext uri="{FF2B5EF4-FFF2-40B4-BE49-F238E27FC236}">
                <a16:creationId xmlns:a16="http://schemas.microsoft.com/office/drawing/2014/main" id="{B6A51BA2-8A4F-79FA-B391-3E1E1C13261B}"/>
              </a:ext>
            </a:extLst>
          </p:cNvPr>
          <p:cNvPicPr>
            <a:picLocks noChangeAspect="1"/>
          </p:cNvPicPr>
          <p:nvPr/>
        </p:nvPicPr>
        <p:blipFill>
          <a:blip r:embed="rId3"/>
          <a:stretch>
            <a:fillRect/>
          </a:stretch>
        </p:blipFill>
        <p:spPr>
          <a:xfrm>
            <a:off x="2061871" y="1745413"/>
            <a:ext cx="5325058" cy="46731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55903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207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err="1"/>
              <a:t>TableView</a:t>
            </a:r>
            <a:endParaRPr lang="es-MX"/>
          </a:p>
        </p:txBody>
      </p:sp>
      <p:sp>
        <p:nvSpPr>
          <p:cNvPr id="8" name="CuadroTexto 7">
            <a:extLst>
              <a:ext uri="{FF2B5EF4-FFF2-40B4-BE49-F238E27FC236}">
                <a16:creationId xmlns:a16="http://schemas.microsoft.com/office/drawing/2014/main" id="{1DE39CBC-C999-3690-FAB5-8D32A106E1B7}"/>
              </a:ext>
            </a:extLst>
          </p:cNvPr>
          <p:cNvSpPr txBox="1"/>
          <p:nvPr/>
        </p:nvSpPr>
        <p:spPr>
          <a:xfrm>
            <a:off x="604343" y="1508058"/>
            <a:ext cx="8356777" cy="738664"/>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err="1"/>
              <a:t>TableView</a:t>
            </a:r>
            <a:r>
              <a:rPr lang="es-MX"/>
              <a:t> es una vista para mostrar listas desplazables de datos u opciones donde hay filas que no comparten la misma plantilla. A diferencia de </a:t>
            </a:r>
            <a:r>
              <a:rPr lang="es-MX" err="1"/>
              <a:t>ListView</a:t>
            </a:r>
            <a:r>
              <a:rPr lang="es-MX"/>
              <a:t>, </a:t>
            </a:r>
            <a:r>
              <a:rPr lang="es-MX" err="1"/>
              <a:t>TableView</a:t>
            </a:r>
            <a:r>
              <a:rPr lang="es-MX"/>
              <a:t> no tiene el concepto de </a:t>
            </a:r>
            <a:r>
              <a:rPr lang="es-MX" err="1"/>
              <a:t>ItemsSource</a:t>
            </a:r>
            <a:r>
              <a:rPr lang="es-MX"/>
              <a:t>, por lo que los elementos deben agregarse manualmente como elementos secundarios</a:t>
            </a:r>
          </a:p>
        </p:txBody>
      </p:sp>
      <p:pic>
        <p:nvPicPr>
          <p:cNvPr id="6" name="Imagen 5">
            <a:extLst>
              <a:ext uri="{FF2B5EF4-FFF2-40B4-BE49-F238E27FC236}">
                <a16:creationId xmlns:a16="http://schemas.microsoft.com/office/drawing/2014/main" id="{9C198E12-45FC-A83C-F821-39E57693BE67}"/>
              </a:ext>
            </a:extLst>
          </p:cNvPr>
          <p:cNvPicPr>
            <a:picLocks noChangeAspect="1"/>
          </p:cNvPicPr>
          <p:nvPr/>
        </p:nvPicPr>
        <p:blipFill>
          <a:blip r:embed="rId3"/>
          <a:stretch>
            <a:fillRect/>
          </a:stretch>
        </p:blipFill>
        <p:spPr>
          <a:xfrm>
            <a:off x="239432" y="2281881"/>
            <a:ext cx="5611008" cy="2124371"/>
          </a:xfrm>
          <a:prstGeom prst="rect">
            <a:avLst/>
          </a:prstGeom>
          <a:ln>
            <a:noFill/>
          </a:ln>
          <a:effectLst>
            <a:outerShdw blurRad="292100" dist="139700" dir="2700000" algn="tl" rotWithShape="0">
              <a:srgbClr val="333333">
                <a:alpha val="65000"/>
              </a:srgbClr>
            </a:outerShdw>
          </a:effectLst>
        </p:spPr>
      </p:pic>
      <p:pic>
        <p:nvPicPr>
          <p:cNvPr id="11" name="Imagen 10">
            <a:extLst>
              <a:ext uri="{FF2B5EF4-FFF2-40B4-BE49-F238E27FC236}">
                <a16:creationId xmlns:a16="http://schemas.microsoft.com/office/drawing/2014/main" id="{F969F2B5-77FA-DA8D-D958-8A4C9B99ED16}"/>
              </a:ext>
            </a:extLst>
          </p:cNvPr>
          <p:cNvPicPr>
            <a:picLocks noChangeAspect="1"/>
          </p:cNvPicPr>
          <p:nvPr/>
        </p:nvPicPr>
        <p:blipFill>
          <a:blip r:embed="rId4"/>
          <a:stretch>
            <a:fillRect/>
          </a:stretch>
        </p:blipFill>
        <p:spPr>
          <a:xfrm>
            <a:off x="1901016" y="4620044"/>
            <a:ext cx="5763429" cy="1971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94493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208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Propiedades principales del control </a:t>
            </a:r>
            <a:r>
              <a:rPr lang="es-MX" sz="2400" err="1">
                <a:solidFill>
                  <a:srgbClr val="660033"/>
                </a:solidFill>
                <a:latin typeface="Segoe UI" panose="020B0502040204020203" pitchFamily="34" charset="0"/>
                <a:cs typeface="Segoe UI" panose="020B0502040204020203" pitchFamily="34" charset="0"/>
              </a:rPr>
              <a:t>TableView</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8" name="CuadroTexto 7">
            <a:extLst>
              <a:ext uri="{FF2B5EF4-FFF2-40B4-BE49-F238E27FC236}">
                <a16:creationId xmlns:a16="http://schemas.microsoft.com/office/drawing/2014/main" id="{443E031D-887F-8C2B-4519-674AAC515FF7}"/>
              </a:ext>
            </a:extLst>
          </p:cNvPr>
          <p:cNvSpPr txBox="1"/>
          <p:nvPr/>
        </p:nvSpPr>
        <p:spPr>
          <a:xfrm>
            <a:off x="940018" y="2045493"/>
            <a:ext cx="2707072" cy="523220"/>
          </a:xfrm>
          <a:prstGeom prst="rect">
            <a:avLst/>
          </a:prstGeom>
          <a:noFill/>
        </p:spPr>
        <p:txBody>
          <a:bodyPr wrap="square">
            <a:spAutoFit/>
          </a:bodyPr>
          <a:lstStyle/>
          <a:p>
            <a:pPr marL="285750" indent="-285750">
              <a:buFont typeface="Arial" panose="020B0604020202020204" pitchFamily="34" charset="0"/>
              <a:buChar char="•"/>
            </a:pPr>
            <a:r>
              <a:rPr lang="es-MX" sz="1400" err="1">
                <a:latin typeface="Segoe UI" panose="020B0502040204020203" pitchFamily="34" charset="0"/>
                <a:cs typeface="Segoe UI" panose="020B0502040204020203" pitchFamily="34" charset="0"/>
              </a:rPr>
              <a:t>TableRoot</a:t>
            </a:r>
            <a:r>
              <a:rPr lang="es-MX" sz="1400">
                <a:latin typeface="Segoe UI" panose="020B0502040204020203" pitchFamily="34" charset="0"/>
                <a:cs typeface="Segoe UI" panose="020B0502040204020203" pitchFamily="34" charset="0"/>
              </a:rPr>
              <a:t> </a:t>
            </a:r>
          </a:p>
          <a:p>
            <a:pPr marL="285750" indent="-285750">
              <a:buFont typeface="Arial" panose="020B0604020202020204" pitchFamily="34" charset="0"/>
              <a:buChar char="•"/>
            </a:pPr>
            <a:r>
              <a:rPr lang="es-MX" sz="1400">
                <a:latin typeface="Segoe UI" panose="020B0502040204020203" pitchFamily="34" charset="0"/>
                <a:cs typeface="Segoe UI" panose="020B0502040204020203" pitchFamily="34" charset="0"/>
              </a:rPr>
              <a:t>TableSection</a:t>
            </a:r>
          </a:p>
        </p:txBody>
      </p:sp>
      <p:pic>
        <p:nvPicPr>
          <p:cNvPr id="3074" name="Picture 2" descr="Xamarin.Forms TableView - Xamarin | Microsoft Learn">
            <a:extLst>
              <a:ext uri="{FF2B5EF4-FFF2-40B4-BE49-F238E27FC236}">
                <a16:creationId xmlns:a16="http://schemas.microsoft.com/office/drawing/2014/main" id="{1F4BE71D-4F7B-98D0-01CF-848C2B817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703" y="2053376"/>
            <a:ext cx="4734418" cy="44315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17504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209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TableView</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Picture 7">
            <a:extLst>
              <a:ext uri="{FF2B5EF4-FFF2-40B4-BE49-F238E27FC236}">
                <a16:creationId xmlns:a16="http://schemas.microsoft.com/office/drawing/2014/main" id="{8B114448-DAD5-20F4-3A63-6522ABAFE312}"/>
              </a:ext>
            </a:extLst>
          </p:cNvPr>
          <p:cNvPicPr>
            <a:picLocks noChangeAspect="1"/>
          </p:cNvPicPr>
          <p:nvPr/>
        </p:nvPicPr>
        <p:blipFill>
          <a:blip r:embed="rId3"/>
          <a:stretch>
            <a:fillRect/>
          </a:stretch>
        </p:blipFill>
        <p:spPr>
          <a:xfrm>
            <a:off x="1038480" y="1953438"/>
            <a:ext cx="6762239" cy="39635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3812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BF75DA-DECE-F9E5-A265-8C2774B4D780}"/>
              </a:ext>
            </a:extLst>
          </p:cNvPr>
          <p:cNvSpPr>
            <a:spLocks noGrp="1"/>
          </p:cNvSpPr>
          <p:nvPr>
            <p:ph type="title"/>
          </p:nvPr>
        </p:nvSpPr>
        <p:spPr>
          <a:xfrm>
            <a:off x="891549" y="1270501"/>
            <a:ext cx="7365848" cy="400931"/>
          </a:xfrm>
        </p:spPr>
        <p:txBody>
          <a:bodyPr vert="horz" lIns="68580" tIns="34290" rIns="68580" bIns="34290" rtlCol="0" anchor="b">
            <a:normAutofit fontScale="90000"/>
          </a:bodyPr>
          <a:lstStyle/>
          <a:p>
            <a:pPr algn="ctr"/>
            <a:r>
              <a:rPr lang="es-MX" sz="3000">
                <a:solidFill>
                  <a:srgbClr val="660033"/>
                </a:solidFill>
                <a:latin typeface="Segoe UI" panose="020B0502040204020203" pitchFamily="34" charset="0"/>
                <a:ea typeface="+mn-ea"/>
                <a:cs typeface="+mn-cs"/>
              </a:rPr>
              <a:t>Todo es un objeto en C#</a:t>
            </a:r>
          </a:p>
        </p:txBody>
      </p:sp>
      <p:sp>
        <p:nvSpPr>
          <p:cNvPr id="3" name="Marcador de número de diapositiva 2">
            <a:extLst>
              <a:ext uri="{FF2B5EF4-FFF2-40B4-BE49-F238E27FC236}">
                <a16:creationId xmlns:a16="http://schemas.microsoft.com/office/drawing/2014/main" id="{AF411D9F-B66B-0238-77BA-A5F474507A74}"/>
              </a:ext>
            </a:extLst>
          </p:cNvPr>
          <p:cNvSpPr>
            <a:spLocks noGrp="1"/>
          </p:cNvSpPr>
          <p:nvPr>
            <p:ph type="sldNum" sz="quarter" idx="12"/>
          </p:nvPr>
        </p:nvSpPr>
        <p:spPr>
          <a:xfrm>
            <a:off x="8257397" y="6279149"/>
            <a:ext cx="734363" cy="312845"/>
          </a:xfrm>
        </p:spPr>
        <p:txBody>
          <a:bodyPr vert="horz" lIns="68580" tIns="34290" rIns="68580" bIns="34290" rtlCol="0" anchor="ctr">
            <a:normAutofit/>
          </a:bodyPr>
          <a:lstStyle/>
          <a:p>
            <a:pPr>
              <a:spcAft>
                <a:spcPts val="450"/>
              </a:spcAft>
            </a:pPr>
            <a:fld id="{BE15108C-154A-4A5A-9C05-91A49A422BA7}" type="slidenum">
              <a:rPr lang="en-US" smtClean="0"/>
              <a:pPr>
                <a:spcAft>
                  <a:spcPts val="450"/>
                </a:spcAft>
              </a:pPr>
              <a:t>21</a:t>
            </a:fld>
            <a:endParaRPr lang="en-US"/>
          </a:p>
        </p:txBody>
      </p:sp>
      <p:pic>
        <p:nvPicPr>
          <p:cNvPr id="6" name="Picture 5">
            <a:extLst>
              <a:ext uri="{FF2B5EF4-FFF2-40B4-BE49-F238E27FC236}">
                <a16:creationId xmlns:a16="http://schemas.microsoft.com/office/drawing/2014/main" id="{14CAC3EC-1689-4516-49EF-294ED9293BAE}"/>
              </a:ext>
            </a:extLst>
          </p:cNvPr>
          <p:cNvPicPr>
            <a:picLocks noChangeAspect="1"/>
          </p:cNvPicPr>
          <p:nvPr/>
        </p:nvPicPr>
        <p:blipFill>
          <a:blip r:embed="rId2"/>
          <a:stretch>
            <a:fillRect/>
          </a:stretch>
        </p:blipFill>
        <p:spPr>
          <a:xfrm>
            <a:off x="1914959" y="2005055"/>
            <a:ext cx="5460497" cy="3203084"/>
          </a:xfrm>
          <a:prstGeom prst="rect">
            <a:avLst/>
          </a:prstGeom>
          <a:ln>
            <a:noFill/>
          </a:ln>
          <a:effectLst>
            <a:outerShdw blurRad="292100" dist="139700" dir="2700000" algn="tl" rotWithShape="0">
              <a:srgbClr val="333333">
                <a:alpha val="65000"/>
              </a:srgbClr>
            </a:outerShdw>
          </a:effectLst>
        </p:spPr>
      </p:pic>
      <p:grpSp>
        <p:nvGrpSpPr>
          <p:cNvPr id="4" name="Grupo 3">
            <a:extLst>
              <a:ext uri="{FF2B5EF4-FFF2-40B4-BE49-F238E27FC236}">
                <a16:creationId xmlns:a16="http://schemas.microsoft.com/office/drawing/2014/main" id="{754BD5BE-6641-2FC7-10C2-FC59A2401DCB}"/>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3C97D78D-E988-9B6F-7326-CA12C3E4BDE2}"/>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BA22350A-7A0B-5598-4F90-A8D25B5ADF73}"/>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408219794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210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62345" y="1051083"/>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TableView</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Picture 7">
            <a:extLst>
              <a:ext uri="{FF2B5EF4-FFF2-40B4-BE49-F238E27FC236}">
                <a16:creationId xmlns:a16="http://schemas.microsoft.com/office/drawing/2014/main" id="{BA14B382-13F9-299D-9ABF-6A4A78D6B039}"/>
              </a:ext>
            </a:extLst>
          </p:cNvPr>
          <p:cNvPicPr>
            <a:picLocks noChangeAspect="1"/>
          </p:cNvPicPr>
          <p:nvPr/>
        </p:nvPicPr>
        <p:blipFill>
          <a:blip r:embed="rId3"/>
          <a:stretch>
            <a:fillRect/>
          </a:stretch>
        </p:blipFill>
        <p:spPr>
          <a:xfrm>
            <a:off x="1977903" y="1722475"/>
            <a:ext cx="5374067" cy="47951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808290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211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2400">
                <a:solidFill>
                  <a:srgbClr val="660033"/>
                </a:solidFill>
                <a:latin typeface="Segoe UI" panose="020B0502040204020203" pitchFamily="34" charset="0"/>
                <a:cs typeface="Segoe UI" panose="020B0502040204020203" pitchFamily="34" charset="0"/>
              </a:defRPr>
            </a:lvl2pPr>
          </a:lstStyle>
          <a:p>
            <a:pPr lvl="1"/>
            <a:r>
              <a:rPr lang="es-MX" err="1"/>
              <a:t>ListView</a:t>
            </a:r>
            <a:endParaRPr lang="es-MX"/>
          </a:p>
        </p:txBody>
      </p:sp>
      <p:sp>
        <p:nvSpPr>
          <p:cNvPr id="8" name="CuadroTexto 7">
            <a:extLst>
              <a:ext uri="{FF2B5EF4-FFF2-40B4-BE49-F238E27FC236}">
                <a16:creationId xmlns:a16="http://schemas.microsoft.com/office/drawing/2014/main" id="{1DE39CBC-C999-3690-FAB5-8D32A106E1B7}"/>
              </a:ext>
            </a:extLst>
          </p:cNvPr>
          <p:cNvSpPr txBox="1"/>
          <p:nvPr/>
        </p:nvSpPr>
        <p:spPr>
          <a:xfrm>
            <a:off x="604343" y="1551602"/>
            <a:ext cx="8356777" cy="523220"/>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a:t>Un control </a:t>
            </a:r>
            <a:r>
              <a:rPr lang="es-MX" err="1"/>
              <a:t>ListView</a:t>
            </a:r>
            <a:r>
              <a:rPr lang="es-MX"/>
              <a:t> se puede usar en cualquier situación en la que muestre listas de datos desplazables. La clase </a:t>
            </a:r>
            <a:r>
              <a:rPr lang="es-MX" err="1"/>
              <a:t>ListView</a:t>
            </a:r>
            <a:r>
              <a:rPr lang="es-MX"/>
              <a:t> admite acciones de contexto y enlace de datos.</a:t>
            </a:r>
          </a:p>
        </p:txBody>
      </p:sp>
      <p:pic>
        <p:nvPicPr>
          <p:cNvPr id="6" name="Picture 5">
            <a:extLst>
              <a:ext uri="{FF2B5EF4-FFF2-40B4-BE49-F238E27FC236}">
                <a16:creationId xmlns:a16="http://schemas.microsoft.com/office/drawing/2014/main" id="{1FB202A0-2D89-DB69-0D6D-CD24D8E713EC}"/>
              </a:ext>
            </a:extLst>
          </p:cNvPr>
          <p:cNvPicPr>
            <a:picLocks noChangeAspect="1"/>
          </p:cNvPicPr>
          <p:nvPr/>
        </p:nvPicPr>
        <p:blipFill>
          <a:blip r:embed="rId3"/>
          <a:stretch>
            <a:fillRect/>
          </a:stretch>
        </p:blipFill>
        <p:spPr>
          <a:xfrm>
            <a:off x="1475778" y="2381692"/>
            <a:ext cx="6376842" cy="38790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3219990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212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Propiedades principales del control </a:t>
            </a:r>
            <a:r>
              <a:rPr lang="es-MX" sz="2400" err="1">
                <a:solidFill>
                  <a:srgbClr val="660033"/>
                </a:solidFill>
                <a:latin typeface="Segoe UI" panose="020B0502040204020203" pitchFamily="34" charset="0"/>
                <a:cs typeface="Segoe UI" panose="020B0502040204020203" pitchFamily="34" charset="0"/>
              </a:rPr>
              <a:t>ListView</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5122" name="Picture 2" descr="&quot;Grouped data in a ListView&quot;">
            <a:extLst>
              <a:ext uri="{FF2B5EF4-FFF2-40B4-BE49-F238E27FC236}">
                <a16:creationId xmlns:a16="http://schemas.microsoft.com/office/drawing/2014/main" id="{0F9AA695-8E1C-9B4D-EB1F-B20719CD0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945" y="3429000"/>
            <a:ext cx="5972175" cy="28384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06E9D6DF-FE25-06BB-2386-7568785A0745}"/>
              </a:ext>
            </a:extLst>
          </p:cNvPr>
          <p:cNvSpPr txBox="1"/>
          <p:nvPr/>
        </p:nvSpPr>
        <p:spPr>
          <a:xfrm>
            <a:off x="339004" y="1937772"/>
            <a:ext cx="2707072" cy="2246769"/>
          </a:xfrm>
          <a:prstGeom prst="rect">
            <a:avLst/>
          </a:prstGeom>
          <a:noFill/>
        </p:spPr>
        <p:txBody>
          <a:bodyPr wrap="square">
            <a:spAutoFit/>
          </a:bodyPr>
          <a:lstStyle/>
          <a:p>
            <a:pPr marL="285750" indent="-285750">
              <a:buFont typeface="Arial" panose="020B0604020202020204" pitchFamily="34" charset="0"/>
              <a:buChar char="•"/>
            </a:pPr>
            <a:r>
              <a:rPr lang="es-MX" sz="1400">
                <a:latin typeface="Segoe UI" panose="020B0502040204020203" pitchFamily="34" charset="0"/>
                <a:cs typeface="Segoe UI" panose="020B0502040204020203" pitchFamily="34" charset="0"/>
              </a:rPr>
              <a:t>ItemsSource</a:t>
            </a:r>
          </a:p>
          <a:p>
            <a:pPr marL="285750" indent="-285750">
              <a:buFont typeface="Arial" panose="020B0604020202020204" pitchFamily="34" charset="0"/>
              <a:buChar char="•"/>
            </a:pPr>
            <a:r>
              <a:rPr lang="es-MX" sz="1400">
                <a:latin typeface="Segoe UI" panose="020B0502040204020203" pitchFamily="34" charset="0"/>
                <a:cs typeface="Segoe UI" panose="020B0502040204020203" pitchFamily="34" charset="0"/>
              </a:rPr>
              <a:t>RowHeight</a:t>
            </a:r>
          </a:p>
          <a:p>
            <a:pPr marL="285750" indent="-285750">
              <a:buFont typeface="Arial" panose="020B0604020202020204" pitchFamily="34" charset="0"/>
              <a:buChar char="•"/>
            </a:pPr>
            <a:r>
              <a:rPr lang="es-MX" sz="1400">
                <a:latin typeface="Segoe UI" panose="020B0502040204020203" pitchFamily="34" charset="0"/>
                <a:cs typeface="Segoe UI" panose="020B0502040204020203" pitchFamily="34" charset="0"/>
              </a:rPr>
              <a:t>BindingContextChanged</a:t>
            </a:r>
          </a:p>
          <a:p>
            <a:pPr marL="285750" indent="-285750">
              <a:buFont typeface="Arial" panose="020B0604020202020204" pitchFamily="34" charset="0"/>
              <a:buChar char="•"/>
            </a:pPr>
            <a:r>
              <a:rPr lang="es-MX" sz="1400">
                <a:latin typeface="Segoe UI" panose="020B0502040204020203" pitchFamily="34" charset="0"/>
                <a:cs typeface="Segoe UI" panose="020B0502040204020203" pitchFamily="34" charset="0"/>
              </a:rPr>
              <a:t>HasUnevenRows</a:t>
            </a:r>
          </a:p>
          <a:p>
            <a:pPr marL="285750" indent="-285750">
              <a:buFont typeface="Arial" panose="020B0604020202020204" pitchFamily="34" charset="0"/>
              <a:buChar char="•"/>
            </a:pPr>
            <a:r>
              <a:rPr lang="es-MX" sz="1400">
                <a:latin typeface="Segoe UI" panose="020B0502040204020203" pitchFamily="34" charset="0"/>
                <a:cs typeface="Segoe UI" panose="020B0502040204020203" pitchFamily="34" charset="0"/>
              </a:rPr>
              <a:t>HeightRequest</a:t>
            </a:r>
          </a:p>
          <a:p>
            <a:pPr marL="285750" indent="-285750">
              <a:buFont typeface="Arial" panose="020B0604020202020204" pitchFamily="34" charset="0"/>
              <a:buChar char="•"/>
            </a:pPr>
            <a:r>
              <a:rPr lang="es-MX" sz="1400">
                <a:latin typeface="Segoe UI" panose="020B0502040204020203" pitchFamily="34" charset="0"/>
                <a:cs typeface="Segoe UI" panose="020B0502040204020203" pitchFamily="34" charset="0"/>
              </a:rPr>
              <a:t>ItemTapped</a:t>
            </a:r>
          </a:p>
          <a:p>
            <a:pPr marL="285750" indent="-285750">
              <a:buFont typeface="Arial" panose="020B0604020202020204" pitchFamily="34" charset="0"/>
              <a:buChar char="•"/>
            </a:pPr>
            <a:r>
              <a:rPr lang="es-MX" sz="1400">
                <a:latin typeface="Segoe UI" panose="020B0502040204020203" pitchFamily="34" charset="0"/>
                <a:cs typeface="Segoe UI" panose="020B0502040204020203" pitchFamily="34" charset="0"/>
              </a:rPr>
              <a:t>Header</a:t>
            </a:r>
          </a:p>
          <a:p>
            <a:pPr marL="285750" indent="-285750">
              <a:buFont typeface="Arial" panose="020B0604020202020204" pitchFamily="34" charset="0"/>
              <a:buChar char="•"/>
            </a:pPr>
            <a:r>
              <a:rPr lang="es-MX" sz="1400">
                <a:latin typeface="Segoe UI" panose="020B0502040204020203" pitchFamily="34" charset="0"/>
                <a:cs typeface="Segoe UI" panose="020B0502040204020203" pitchFamily="34" charset="0"/>
              </a:rPr>
              <a:t>HeaderTemplate</a:t>
            </a:r>
          </a:p>
          <a:p>
            <a:pPr marL="285750" indent="-285750">
              <a:buFont typeface="Arial" panose="020B0604020202020204" pitchFamily="34" charset="0"/>
              <a:buChar char="•"/>
            </a:pPr>
            <a:r>
              <a:rPr lang="es-MX" sz="1400">
                <a:latin typeface="Segoe UI" panose="020B0502040204020203" pitchFamily="34" charset="0"/>
                <a:cs typeface="Segoe UI" panose="020B0502040204020203" pitchFamily="34" charset="0"/>
              </a:rPr>
              <a:t>HorizontalScrollBarVisibility</a:t>
            </a:r>
          </a:p>
          <a:p>
            <a:pPr marL="285750" indent="-285750">
              <a:buFont typeface="Arial" panose="020B0604020202020204" pitchFamily="34" charset="0"/>
              <a:buChar char="•"/>
            </a:pPr>
            <a:r>
              <a:rPr lang="es-MX" sz="1400">
                <a:latin typeface="Segoe UI" panose="020B0502040204020203" pitchFamily="34" charset="0"/>
                <a:cs typeface="Segoe UI" panose="020B0502040204020203" pitchFamily="34" charset="0"/>
              </a:rPr>
              <a:t>IsRefreshing</a:t>
            </a:r>
          </a:p>
        </p:txBody>
      </p:sp>
    </p:spTree>
    <p:extLst>
      <p:ext uri="{BB962C8B-B14F-4D97-AF65-F5344CB8AC3E}">
        <p14:creationId xmlns:p14="http://schemas.microsoft.com/office/powerpoint/2010/main" val="39821401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213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ListView</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Picture 7">
            <a:extLst>
              <a:ext uri="{FF2B5EF4-FFF2-40B4-BE49-F238E27FC236}">
                <a16:creationId xmlns:a16="http://schemas.microsoft.com/office/drawing/2014/main" id="{D55B2938-72EE-D40F-6B4A-2E9483EA790A}"/>
              </a:ext>
            </a:extLst>
          </p:cNvPr>
          <p:cNvPicPr>
            <a:picLocks noChangeAspect="1"/>
          </p:cNvPicPr>
          <p:nvPr/>
        </p:nvPicPr>
        <p:blipFill>
          <a:blip r:embed="rId3"/>
          <a:stretch>
            <a:fillRect/>
          </a:stretch>
        </p:blipFill>
        <p:spPr>
          <a:xfrm>
            <a:off x="194755" y="1866122"/>
            <a:ext cx="4021840" cy="208072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9254FDDF-8EAE-F9C2-8CBA-FF0B05184CEB}"/>
              </a:ext>
            </a:extLst>
          </p:cNvPr>
          <p:cNvPicPr>
            <a:picLocks noChangeAspect="1"/>
          </p:cNvPicPr>
          <p:nvPr/>
        </p:nvPicPr>
        <p:blipFill>
          <a:blip r:embed="rId4"/>
          <a:stretch>
            <a:fillRect/>
          </a:stretch>
        </p:blipFill>
        <p:spPr>
          <a:xfrm>
            <a:off x="3317731" y="3093346"/>
            <a:ext cx="5037993" cy="32630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38439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214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Control </a:t>
            </a:r>
            <a:r>
              <a:rPr lang="es-MX" sz="2400" err="1">
                <a:solidFill>
                  <a:srgbClr val="660033"/>
                </a:solidFill>
                <a:latin typeface="Segoe UI" panose="020B0502040204020203" pitchFamily="34" charset="0"/>
                <a:cs typeface="Segoe UI" panose="020B0502040204020203" pitchFamily="34" charset="0"/>
              </a:rPr>
              <a:t>ListView</a:t>
            </a:r>
            <a:endParaRPr lang="es-MX" sz="2400">
              <a:solidFill>
                <a:srgbClr val="660033"/>
              </a:solidFill>
              <a:latin typeface="Segoe UI" panose="020B0502040204020203" pitchFamily="34" charset="0"/>
              <a:cs typeface="Segoe UI" panose="020B0502040204020203" pitchFamily="34" charset="0"/>
            </a:endParaRP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8" name="Picture 7">
            <a:extLst>
              <a:ext uri="{FF2B5EF4-FFF2-40B4-BE49-F238E27FC236}">
                <a16:creationId xmlns:a16="http://schemas.microsoft.com/office/drawing/2014/main" id="{0C92C38A-8763-B621-1671-CD2B7A562945}"/>
              </a:ext>
            </a:extLst>
          </p:cNvPr>
          <p:cNvPicPr>
            <a:picLocks noChangeAspect="1"/>
          </p:cNvPicPr>
          <p:nvPr/>
        </p:nvPicPr>
        <p:blipFill>
          <a:blip r:embed="rId3"/>
          <a:stretch>
            <a:fillRect/>
          </a:stretch>
        </p:blipFill>
        <p:spPr>
          <a:xfrm>
            <a:off x="2189702" y="1653721"/>
            <a:ext cx="5523284" cy="47026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69672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215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741887" y="3223437"/>
            <a:ext cx="7965026" cy="641458"/>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3600">
                <a:solidFill>
                  <a:srgbClr val="660033"/>
                </a:solidFill>
                <a:latin typeface="Segoe UI" panose="020B0502040204020203" pitchFamily="34" charset="0"/>
                <a:cs typeface="Segoe UI" panose="020B0502040204020203" pitchFamily="34" charset="0"/>
              </a:rPr>
              <a:t>Validaciones de entrada de datos</a:t>
            </a:r>
          </a:p>
        </p:txBody>
      </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Tree>
    <p:extLst>
      <p:ext uri="{BB962C8B-B14F-4D97-AF65-F5344CB8AC3E}">
        <p14:creationId xmlns:p14="http://schemas.microsoft.com/office/powerpoint/2010/main" val="335291830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216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 name="CuadroTexto 5">
            <a:extLst>
              <a:ext uri="{FF2B5EF4-FFF2-40B4-BE49-F238E27FC236}">
                <a16:creationId xmlns:a16="http://schemas.microsoft.com/office/drawing/2014/main" id="{9919713C-F4C6-77DB-F7EB-FE563C7179D9}"/>
              </a:ext>
            </a:extLst>
          </p:cNvPr>
          <p:cNvSpPr txBox="1"/>
          <p:nvPr/>
        </p:nvSpPr>
        <p:spPr>
          <a:xfrm>
            <a:off x="189652" y="630145"/>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Validaciones con </a:t>
            </a:r>
            <a:r>
              <a:rPr lang="es-MX" sz="2400" err="1">
                <a:solidFill>
                  <a:srgbClr val="660033"/>
                </a:solidFill>
                <a:latin typeface="Segoe UI" panose="020B0502040204020203" pitchFamily="34" charset="0"/>
                <a:cs typeface="Segoe UI" panose="020B0502040204020203" pitchFamily="34" charset="0"/>
              </a:rPr>
              <a:t>Codebehind</a:t>
            </a:r>
            <a:r>
              <a:rPr lang="es-MX" sz="2400">
                <a:solidFill>
                  <a:srgbClr val="660033"/>
                </a:solidFill>
                <a:latin typeface="Segoe UI" panose="020B0502040204020203" pitchFamily="34" charset="0"/>
                <a:cs typeface="Segoe UI" panose="020B0502040204020203" pitchFamily="34" charset="0"/>
              </a:rPr>
              <a:t> </a:t>
            </a:r>
          </a:p>
        </p:txBody>
      </p:sp>
      <p:pic>
        <p:nvPicPr>
          <p:cNvPr id="14" name="Imagen 13">
            <a:extLst>
              <a:ext uri="{FF2B5EF4-FFF2-40B4-BE49-F238E27FC236}">
                <a16:creationId xmlns:a16="http://schemas.microsoft.com/office/drawing/2014/main" id="{6380723C-A766-3396-372B-4B2CB2F53715}"/>
              </a:ext>
            </a:extLst>
          </p:cNvPr>
          <p:cNvPicPr>
            <a:picLocks noChangeAspect="1"/>
          </p:cNvPicPr>
          <p:nvPr/>
        </p:nvPicPr>
        <p:blipFill>
          <a:blip r:embed="rId3"/>
          <a:stretch>
            <a:fillRect/>
          </a:stretch>
        </p:blipFill>
        <p:spPr>
          <a:xfrm>
            <a:off x="580468" y="1184848"/>
            <a:ext cx="7983064" cy="1524213"/>
          </a:xfrm>
          <a:prstGeom prst="rect">
            <a:avLst/>
          </a:prstGeom>
          <a:ln>
            <a:noFill/>
          </a:ln>
          <a:effectLst>
            <a:outerShdw blurRad="292100" dist="139700" dir="2700000" algn="tl" rotWithShape="0">
              <a:srgbClr val="333333">
                <a:alpha val="65000"/>
              </a:srgbClr>
            </a:outerShdw>
          </a:effectLst>
        </p:spPr>
      </p:pic>
      <p:pic>
        <p:nvPicPr>
          <p:cNvPr id="16" name="Imagen 15">
            <a:extLst>
              <a:ext uri="{FF2B5EF4-FFF2-40B4-BE49-F238E27FC236}">
                <a16:creationId xmlns:a16="http://schemas.microsoft.com/office/drawing/2014/main" id="{654244AC-D260-562C-8B59-8B6AEEBDCEAC}"/>
              </a:ext>
            </a:extLst>
          </p:cNvPr>
          <p:cNvPicPr>
            <a:picLocks noChangeAspect="1"/>
          </p:cNvPicPr>
          <p:nvPr/>
        </p:nvPicPr>
        <p:blipFill>
          <a:blip r:embed="rId4"/>
          <a:stretch>
            <a:fillRect/>
          </a:stretch>
        </p:blipFill>
        <p:spPr>
          <a:xfrm>
            <a:off x="1751802" y="3137283"/>
            <a:ext cx="5734850" cy="235300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71070239-3E94-C9F7-D483-1D3CF3C891F9}"/>
              </a:ext>
            </a:extLst>
          </p:cNvPr>
          <p:cNvSpPr txBox="1"/>
          <p:nvPr/>
        </p:nvSpPr>
        <p:spPr>
          <a:xfrm>
            <a:off x="98213" y="6147271"/>
            <a:ext cx="6932507" cy="646331"/>
          </a:xfrm>
          <a:prstGeom prst="rect">
            <a:avLst/>
          </a:prstGeom>
          <a:noFill/>
        </p:spPr>
        <p:txBody>
          <a:bodyPr wrap="square">
            <a:spAutoFit/>
          </a:bodyPr>
          <a:lstStyle/>
          <a:p>
            <a:r>
              <a:rPr lang="es-ES_tradnl">
                <a:hlinkClick r:id="rId5"/>
              </a:rPr>
              <a:t>https://learn.microsoft.com/en-us/dotnet/standard/base-types/how-to-verify-that-strings-are-in-valid-email-format</a:t>
            </a:r>
            <a:endParaRPr lang="es-ES_tradnl"/>
          </a:p>
        </p:txBody>
      </p:sp>
    </p:spTree>
    <p:extLst>
      <p:ext uri="{BB962C8B-B14F-4D97-AF65-F5344CB8AC3E}">
        <p14:creationId xmlns:p14="http://schemas.microsoft.com/office/powerpoint/2010/main" val="229447500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217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 name="CuadroTexto 5">
            <a:extLst>
              <a:ext uri="{FF2B5EF4-FFF2-40B4-BE49-F238E27FC236}">
                <a16:creationId xmlns:a16="http://schemas.microsoft.com/office/drawing/2014/main" id="{9919713C-F4C6-77DB-F7EB-FE563C7179D9}"/>
              </a:ext>
            </a:extLst>
          </p:cNvPr>
          <p:cNvSpPr txBox="1"/>
          <p:nvPr/>
        </p:nvSpPr>
        <p:spPr>
          <a:xfrm>
            <a:off x="263351" y="102663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Validaciones con </a:t>
            </a:r>
            <a:r>
              <a:rPr lang="es-MX" sz="2400" err="1">
                <a:solidFill>
                  <a:srgbClr val="660033"/>
                </a:solidFill>
                <a:latin typeface="Segoe UI" panose="020B0502040204020203" pitchFamily="34" charset="0"/>
                <a:cs typeface="Segoe UI" panose="020B0502040204020203" pitchFamily="34" charset="0"/>
              </a:rPr>
              <a:t>Codebehind</a:t>
            </a:r>
            <a:r>
              <a:rPr lang="es-MX" sz="2400">
                <a:solidFill>
                  <a:srgbClr val="660033"/>
                </a:solidFill>
                <a:latin typeface="Segoe UI" panose="020B0502040204020203" pitchFamily="34" charset="0"/>
                <a:cs typeface="Segoe UI" panose="020B0502040204020203" pitchFamily="34" charset="0"/>
              </a:rPr>
              <a:t> </a:t>
            </a:r>
          </a:p>
        </p:txBody>
      </p:sp>
      <p:pic>
        <p:nvPicPr>
          <p:cNvPr id="13" name="Imagen 12">
            <a:extLst>
              <a:ext uri="{FF2B5EF4-FFF2-40B4-BE49-F238E27FC236}">
                <a16:creationId xmlns:a16="http://schemas.microsoft.com/office/drawing/2014/main" id="{3819CCEB-5B95-36CE-3B8B-E64850987F3F}"/>
              </a:ext>
            </a:extLst>
          </p:cNvPr>
          <p:cNvPicPr>
            <a:picLocks noChangeAspect="1"/>
          </p:cNvPicPr>
          <p:nvPr/>
        </p:nvPicPr>
        <p:blipFill>
          <a:blip r:embed="rId3"/>
          <a:stretch>
            <a:fillRect/>
          </a:stretch>
        </p:blipFill>
        <p:spPr>
          <a:xfrm>
            <a:off x="1256837" y="1595181"/>
            <a:ext cx="6630325" cy="36676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835843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218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 name="CuadroTexto 5">
            <a:extLst>
              <a:ext uri="{FF2B5EF4-FFF2-40B4-BE49-F238E27FC236}">
                <a16:creationId xmlns:a16="http://schemas.microsoft.com/office/drawing/2014/main" id="{9919713C-F4C6-77DB-F7EB-FE563C7179D9}"/>
              </a:ext>
            </a:extLst>
          </p:cNvPr>
          <p:cNvSpPr txBox="1"/>
          <p:nvPr/>
        </p:nvSpPr>
        <p:spPr>
          <a:xfrm>
            <a:off x="263351" y="102663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Validaciones con </a:t>
            </a:r>
            <a:r>
              <a:rPr lang="es-MX" sz="2400" err="1">
                <a:solidFill>
                  <a:srgbClr val="660033"/>
                </a:solidFill>
                <a:latin typeface="Segoe UI" panose="020B0502040204020203" pitchFamily="34" charset="0"/>
                <a:cs typeface="Segoe UI" panose="020B0502040204020203" pitchFamily="34" charset="0"/>
              </a:rPr>
              <a:t>Codebehind</a:t>
            </a:r>
            <a:r>
              <a:rPr lang="es-MX" sz="2400">
                <a:solidFill>
                  <a:srgbClr val="660033"/>
                </a:solidFill>
                <a:latin typeface="Segoe UI" panose="020B0502040204020203" pitchFamily="34" charset="0"/>
                <a:cs typeface="Segoe UI" panose="020B0502040204020203" pitchFamily="34" charset="0"/>
              </a:rPr>
              <a:t> </a:t>
            </a:r>
          </a:p>
        </p:txBody>
      </p:sp>
      <p:pic>
        <p:nvPicPr>
          <p:cNvPr id="9" name="Imagen 8">
            <a:extLst>
              <a:ext uri="{FF2B5EF4-FFF2-40B4-BE49-F238E27FC236}">
                <a16:creationId xmlns:a16="http://schemas.microsoft.com/office/drawing/2014/main" id="{65D45222-9D1A-C942-2387-036374957985}"/>
              </a:ext>
            </a:extLst>
          </p:cNvPr>
          <p:cNvPicPr>
            <a:picLocks noChangeAspect="1"/>
          </p:cNvPicPr>
          <p:nvPr/>
        </p:nvPicPr>
        <p:blipFill>
          <a:blip r:embed="rId3"/>
          <a:stretch>
            <a:fillRect/>
          </a:stretch>
        </p:blipFill>
        <p:spPr>
          <a:xfrm>
            <a:off x="699904" y="1570793"/>
            <a:ext cx="7439391" cy="47977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806549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219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 name="CuadroTexto 5">
            <a:extLst>
              <a:ext uri="{FF2B5EF4-FFF2-40B4-BE49-F238E27FC236}">
                <a16:creationId xmlns:a16="http://schemas.microsoft.com/office/drawing/2014/main" id="{9919713C-F4C6-77DB-F7EB-FE563C7179D9}"/>
              </a:ext>
            </a:extLst>
          </p:cNvPr>
          <p:cNvSpPr txBox="1"/>
          <p:nvPr/>
        </p:nvSpPr>
        <p:spPr>
          <a:xfrm>
            <a:off x="263351" y="102663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Validaciones con </a:t>
            </a:r>
            <a:r>
              <a:rPr lang="es-MX" sz="2400" err="1">
                <a:solidFill>
                  <a:srgbClr val="660033"/>
                </a:solidFill>
                <a:latin typeface="Segoe UI" panose="020B0502040204020203" pitchFamily="34" charset="0"/>
                <a:cs typeface="Segoe UI" panose="020B0502040204020203" pitchFamily="34" charset="0"/>
              </a:rPr>
              <a:t>Codebehind</a:t>
            </a:r>
            <a:r>
              <a:rPr lang="es-MX" sz="2400">
                <a:solidFill>
                  <a:srgbClr val="660033"/>
                </a:solidFill>
                <a:latin typeface="Segoe UI" panose="020B0502040204020203" pitchFamily="34" charset="0"/>
                <a:cs typeface="Segoe UI" panose="020B0502040204020203" pitchFamily="34" charset="0"/>
              </a:rPr>
              <a:t> </a:t>
            </a:r>
          </a:p>
        </p:txBody>
      </p:sp>
      <p:pic>
        <p:nvPicPr>
          <p:cNvPr id="10" name="Imagen 9">
            <a:extLst>
              <a:ext uri="{FF2B5EF4-FFF2-40B4-BE49-F238E27FC236}">
                <a16:creationId xmlns:a16="http://schemas.microsoft.com/office/drawing/2014/main" id="{F0C84A2A-3960-0528-FAA9-92EF0D5FE138}"/>
              </a:ext>
            </a:extLst>
          </p:cNvPr>
          <p:cNvPicPr>
            <a:picLocks noChangeAspect="1"/>
          </p:cNvPicPr>
          <p:nvPr/>
        </p:nvPicPr>
        <p:blipFill>
          <a:blip r:embed="rId3"/>
          <a:stretch>
            <a:fillRect/>
          </a:stretch>
        </p:blipFill>
        <p:spPr>
          <a:xfrm>
            <a:off x="1075837" y="1977820"/>
            <a:ext cx="6992326" cy="38867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754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BF75DA-DECE-F9E5-A265-8C2774B4D780}"/>
              </a:ext>
            </a:extLst>
          </p:cNvPr>
          <p:cNvSpPr>
            <a:spLocks noGrp="1"/>
          </p:cNvSpPr>
          <p:nvPr>
            <p:ph type="title"/>
          </p:nvPr>
        </p:nvSpPr>
        <p:spPr>
          <a:xfrm>
            <a:off x="889076" y="1026003"/>
            <a:ext cx="7365848" cy="400931"/>
          </a:xfrm>
        </p:spPr>
        <p:txBody>
          <a:bodyPr vert="horz" lIns="68580" tIns="34290" rIns="68580" bIns="34290" rtlCol="0" anchor="b">
            <a:normAutofit fontScale="90000"/>
          </a:bodyPr>
          <a:lstStyle/>
          <a:p>
            <a:pPr algn="ctr"/>
            <a:r>
              <a:rPr lang="es-MX" sz="3000">
                <a:solidFill>
                  <a:srgbClr val="660033"/>
                </a:solidFill>
                <a:latin typeface="Segoe UI" panose="020B0502040204020203" pitchFamily="34" charset="0"/>
                <a:ea typeface="+mn-ea"/>
                <a:cs typeface="+mn-cs"/>
              </a:rPr>
              <a:t>Instancia de una clase</a:t>
            </a:r>
          </a:p>
        </p:txBody>
      </p:sp>
      <p:sp>
        <p:nvSpPr>
          <p:cNvPr id="3" name="Marcador de número de diapositiva 2">
            <a:extLst>
              <a:ext uri="{FF2B5EF4-FFF2-40B4-BE49-F238E27FC236}">
                <a16:creationId xmlns:a16="http://schemas.microsoft.com/office/drawing/2014/main" id="{AF411D9F-B66B-0238-77BA-A5F474507A74}"/>
              </a:ext>
            </a:extLst>
          </p:cNvPr>
          <p:cNvSpPr>
            <a:spLocks noGrp="1"/>
          </p:cNvSpPr>
          <p:nvPr>
            <p:ph type="sldNum" sz="quarter" idx="12"/>
          </p:nvPr>
        </p:nvSpPr>
        <p:spPr>
          <a:xfrm>
            <a:off x="8226757" y="6279149"/>
            <a:ext cx="734363" cy="312845"/>
          </a:xfrm>
        </p:spPr>
        <p:txBody>
          <a:bodyPr vert="horz" lIns="68580" tIns="34290" rIns="68580" bIns="34290" rtlCol="0" anchor="ctr">
            <a:normAutofit/>
          </a:bodyPr>
          <a:lstStyle/>
          <a:p>
            <a:pPr>
              <a:spcAft>
                <a:spcPts val="450"/>
              </a:spcAft>
            </a:pPr>
            <a:fld id="{BE15108C-154A-4A5A-9C05-91A49A422BA7}" type="slidenum">
              <a:rPr lang="en-US" smtClean="0"/>
              <a:pPr>
                <a:spcAft>
                  <a:spcPts val="450"/>
                </a:spcAft>
              </a:pPr>
              <a:t>22</a:t>
            </a:fld>
            <a:endParaRPr lang="en-US"/>
          </a:p>
        </p:txBody>
      </p:sp>
      <p:pic>
        <p:nvPicPr>
          <p:cNvPr id="1026" name="Picture 2" descr="Los conceptos fundamentales sobre Programación Orientada Objetos explicados  de manera simple | campusMVP.es">
            <a:extLst>
              <a:ext uri="{FF2B5EF4-FFF2-40B4-BE49-F238E27FC236}">
                <a16:creationId xmlns:a16="http://schemas.microsoft.com/office/drawing/2014/main" id="{519E8E3A-21A4-48EE-2FF9-28FFC48EE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53" y="1571142"/>
            <a:ext cx="4254495" cy="37157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4" name="Grupo 3">
            <a:extLst>
              <a:ext uri="{FF2B5EF4-FFF2-40B4-BE49-F238E27FC236}">
                <a16:creationId xmlns:a16="http://schemas.microsoft.com/office/drawing/2014/main" id="{53BF89B2-4C98-90AC-67FD-5538F141D491}"/>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89161EA4-D158-7142-9A08-7C513D393AE1}"/>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9F9C44F5-8A3A-A4FB-812F-F3CEF875FD1D}"/>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303368071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220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 name="CuadroTexto 5">
            <a:extLst>
              <a:ext uri="{FF2B5EF4-FFF2-40B4-BE49-F238E27FC236}">
                <a16:creationId xmlns:a16="http://schemas.microsoft.com/office/drawing/2014/main" id="{9919713C-F4C6-77DB-F7EB-FE563C7179D9}"/>
              </a:ext>
            </a:extLst>
          </p:cNvPr>
          <p:cNvSpPr txBox="1"/>
          <p:nvPr/>
        </p:nvSpPr>
        <p:spPr>
          <a:xfrm>
            <a:off x="263351" y="102663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Validaciones con </a:t>
            </a:r>
            <a:r>
              <a:rPr lang="es-MX" sz="2400" err="1">
                <a:solidFill>
                  <a:srgbClr val="660033"/>
                </a:solidFill>
                <a:latin typeface="Segoe UI" panose="020B0502040204020203" pitchFamily="34" charset="0"/>
                <a:cs typeface="Segoe UI" panose="020B0502040204020203" pitchFamily="34" charset="0"/>
              </a:rPr>
              <a:t>Codebehind</a:t>
            </a:r>
            <a:r>
              <a:rPr lang="es-MX" sz="2400">
                <a:solidFill>
                  <a:srgbClr val="660033"/>
                </a:solidFill>
                <a:latin typeface="Segoe UI" panose="020B0502040204020203" pitchFamily="34" charset="0"/>
                <a:cs typeface="Segoe UI" panose="020B0502040204020203" pitchFamily="34" charset="0"/>
              </a:rPr>
              <a:t> </a:t>
            </a:r>
          </a:p>
        </p:txBody>
      </p:sp>
      <p:pic>
        <p:nvPicPr>
          <p:cNvPr id="10" name="Imagen 9">
            <a:extLst>
              <a:ext uri="{FF2B5EF4-FFF2-40B4-BE49-F238E27FC236}">
                <a16:creationId xmlns:a16="http://schemas.microsoft.com/office/drawing/2014/main" id="{B503D4E7-5B28-FB20-0664-0DC0434F5CF4}"/>
              </a:ext>
            </a:extLst>
          </p:cNvPr>
          <p:cNvPicPr>
            <a:picLocks noChangeAspect="1"/>
          </p:cNvPicPr>
          <p:nvPr/>
        </p:nvPicPr>
        <p:blipFill>
          <a:blip r:embed="rId3"/>
          <a:stretch>
            <a:fillRect/>
          </a:stretch>
        </p:blipFill>
        <p:spPr>
          <a:xfrm>
            <a:off x="868679" y="1598061"/>
            <a:ext cx="3456097" cy="5123415"/>
          </a:xfrm>
          <a:prstGeom prst="rect">
            <a:avLst/>
          </a:prstGeom>
          <a:ln>
            <a:noFill/>
          </a:ln>
          <a:effectLst>
            <a:outerShdw blurRad="292100" dist="139700" dir="2700000" algn="tl" rotWithShape="0">
              <a:srgbClr val="333333">
                <a:alpha val="65000"/>
              </a:srgbClr>
            </a:outerShdw>
          </a:effectLst>
        </p:spPr>
      </p:pic>
      <p:pic>
        <p:nvPicPr>
          <p:cNvPr id="12" name="Imagen 11">
            <a:extLst>
              <a:ext uri="{FF2B5EF4-FFF2-40B4-BE49-F238E27FC236}">
                <a16:creationId xmlns:a16="http://schemas.microsoft.com/office/drawing/2014/main" id="{CC3B6210-51E5-E459-37AE-9DBC8ADE72E4}"/>
              </a:ext>
            </a:extLst>
          </p:cNvPr>
          <p:cNvPicPr>
            <a:picLocks noChangeAspect="1"/>
          </p:cNvPicPr>
          <p:nvPr/>
        </p:nvPicPr>
        <p:blipFill>
          <a:blip r:embed="rId4"/>
          <a:stretch>
            <a:fillRect/>
          </a:stretch>
        </p:blipFill>
        <p:spPr>
          <a:xfrm>
            <a:off x="4687965" y="1598061"/>
            <a:ext cx="3446962" cy="51234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478240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221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 name="CuadroTexto 5">
            <a:extLst>
              <a:ext uri="{FF2B5EF4-FFF2-40B4-BE49-F238E27FC236}">
                <a16:creationId xmlns:a16="http://schemas.microsoft.com/office/drawing/2014/main" id="{9919713C-F4C6-77DB-F7EB-FE563C7179D9}"/>
              </a:ext>
            </a:extLst>
          </p:cNvPr>
          <p:cNvSpPr txBox="1"/>
          <p:nvPr/>
        </p:nvSpPr>
        <p:spPr>
          <a:xfrm>
            <a:off x="263351" y="102663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Validaciones con </a:t>
            </a:r>
            <a:r>
              <a:rPr lang="es-MX" sz="2400" err="1">
                <a:solidFill>
                  <a:srgbClr val="660033"/>
                </a:solidFill>
                <a:latin typeface="Segoe UI" panose="020B0502040204020203" pitchFamily="34" charset="0"/>
                <a:cs typeface="Segoe UI" panose="020B0502040204020203" pitchFamily="34" charset="0"/>
              </a:rPr>
              <a:t>Behaivors</a:t>
            </a:r>
            <a:r>
              <a:rPr lang="es-MX" sz="2400">
                <a:solidFill>
                  <a:srgbClr val="660033"/>
                </a:solidFill>
                <a:latin typeface="Segoe UI" panose="020B0502040204020203" pitchFamily="34" charset="0"/>
                <a:cs typeface="Segoe UI" panose="020B0502040204020203" pitchFamily="34" charset="0"/>
              </a:rPr>
              <a:t> </a:t>
            </a:r>
          </a:p>
        </p:txBody>
      </p:sp>
      <p:pic>
        <p:nvPicPr>
          <p:cNvPr id="14" name="Imagen 13">
            <a:extLst>
              <a:ext uri="{FF2B5EF4-FFF2-40B4-BE49-F238E27FC236}">
                <a16:creationId xmlns:a16="http://schemas.microsoft.com/office/drawing/2014/main" id="{12F0C2B5-8F2C-1A1D-13EE-652DEE954589}"/>
              </a:ext>
            </a:extLst>
          </p:cNvPr>
          <p:cNvPicPr>
            <a:picLocks noChangeAspect="1"/>
          </p:cNvPicPr>
          <p:nvPr/>
        </p:nvPicPr>
        <p:blipFill>
          <a:blip r:embed="rId3"/>
          <a:stretch>
            <a:fillRect/>
          </a:stretch>
        </p:blipFill>
        <p:spPr>
          <a:xfrm>
            <a:off x="809079" y="1696112"/>
            <a:ext cx="3915321" cy="1486107"/>
          </a:xfrm>
          <a:prstGeom prst="rect">
            <a:avLst/>
          </a:prstGeom>
          <a:ln>
            <a:noFill/>
          </a:ln>
          <a:effectLst>
            <a:outerShdw blurRad="292100" dist="139700" dir="2700000" algn="tl" rotWithShape="0">
              <a:srgbClr val="333333">
                <a:alpha val="65000"/>
              </a:srgbClr>
            </a:outerShdw>
          </a:effectLst>
        </p:spPr>
      </p:pic>
      <p:pic>
        <p:nvPicPr>
          <p:cNvPr id="18" name="Imagen 17">
            <a:extLst>
              <a:ext uri="{FF2B5EF4-FFF2-40B4-BE49-F238E27FC236}">
                <a16:creationId xmlns:a16="http://schemas.microsoft.com/office/drawing/2014/main" id="{0FB2CD45-F5C1-04EF-93EF-FA473061BC0B}"/>
              </a:ext>
            </a:extLst>
          </p:cNvPr>
          <p:cNvPicPr>
            <a:picLocks noChangeAspect="1"/>
          </p:cNvPicPr>
          <p:nvPr/>
        </p:nvPicPr>
        <p:blipFill>
          <a:blip r:embed="rId4"/>
          <a:stretch>
            <a:fillRect/>
          </a:stretch>
        </p:blipFill>
        <p:spPr>
          <a:xfrm>
            <a:off x="1611016" y="3866430"/>
            <a:ext cx="6068272" cy="2124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837968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222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 name="CuadroTexto 5">
            <a:extLst>
              <a:ext uri="{FF2B5EF4-FFF2-40B4-BE49-F238E27FC236}">
                <a16:creationId xmlns:a16="http://schemas.microsoft.com/office/drawing/2014/main" id="{9919713C-F4C6-77DB-F7EB-FE563C7179D9}"/>
              </a:ext>
            </a:extLst>
          </p:cNvPr>
          <p:cNvSpPr txBox="1"/>
          <p:nvPr/>
        </p:nvSpPr>
        <p:spPr>
          <a:xfrm>
            <a:off x="263351" y="102663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Validaciones con </a:t>
            </a:r>
            <a:r>
              <a:rPr lang="es-MX" sz="2400" err="1">
                <a:solidFill>
                  <a:srgbClr val="660033"/>
                </a:solidFill>
                <a:latin typeface="Segoe UI" panose="020B0502040204020203" pitchFamily="34" charset="0"/>
                <a:cs typeface="Segoe UI" panose="020B0502040204020203" pitchFamily="34" charset="0"/>
              </a:rPr>
              <a:t>Behaivors</a:t>
            </a:r>
            <a:r>
              <a:rPr lang="es-MX" sz="2400">
                <a:solidFill>
                  <a:srgbClr val="660033"/>
                </a:solidFill>
                <a:latin typeface="Segoe UI" panose="020B0502040204020203" pitchFamily="34" charset="0"/>
                <a:cs typeface="Segoe UI" panose="020B0502040204020203" pitchFamily="34" charset="0"/>
              </a:rPr>
              <a:t> </a:t>
            </a:r>
          </a:p>
        </p:txBody>
      </p:sp>
      <p:pic>
        <p:nvPicPr>
          <p:cNvPr id="13" name="Imagen 12">
            <a:extLst>
              <a:ext uri="{FF2B5EF4-FFF2-40B4-BE49-F238E27FC236}">
                <a16:creationId xmlns:a16="http://schemas.microsoft.com/office/drawing/2014/main" id="{6E839BFD-F67A-C765-5273-E49C49982DB7}"/>
              </a:ext>
            </a:extLst>
          </p:cNvPr>
          <p:cNvPicPr>
            <a:picLocks noChangeAspect="1"/>
          </p:cNvPicPr>
          <p:nvPr/>
        </p:nvPicPr>
        <p:blipFill>
          <a:blip r:embed="rId3"/>
          <a:stretch>
            <a:fillRect/>
          </a:stretch>
        </p:blipFill>
        <p:spPr>
          <a:xfrm>
            <a:off x="1005972" y="1609832"/>
            <a:ext cx="6827255" cy="48557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66520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223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 name="CuadroTexto 5">
            <a:extLst>
              <a:ext uri="{FF2B5EF4-FFF2-40B4-BE49-F238E27FC236}">
                <a16:creationId xmlns:a16="http://schemas.microsoft.com/office/drawing/2014/main" id="{9919713C-F4C6-77DB-F7EB-FE563C7179D9}"/>
              </a:ext>
            </a:extLst>
          </p:cNvPr>
          <p:cNvSpPr txBox="1"/>
          <p:nvPr/>
        </p:nvSpPr>
        <p:spPr>
          <a:xfrm>
            <a:off x="263351" y="102663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Validaciones con </a:t>
            </a:r>
            <a:r>
              <a:rPr lang="es-MX" sz="2400" err="1">
                <a:solidFill>
                  <a:srgbClr val="660033"/>
                </a:solidFill>
                <a:latin typeface="Segoe UI" panose="020B0502040204020203" pitchFamily="34" charset="0"/>
                <a:cs typeface="Segoe UI" panose="020B0502040204020203" pitchFamily="34" charset="0"/>
              </a:rPr>
              <a:t>Behaivors</a:t>
            </a:r>
            <a:r>
              <a:rPr lang="es-MX" sz="2400">
                <a:solidFill>
                  <a:srgbClr val="660033"/>
                </a:solidFill>
                <a:latin typeface="Segoe UI" panose="020B0502040204020203" pitchFamily="34" charset="0"/>
                <a:cs typeface="Segoe UI" panose="020B0502040204020203" pitchFamily="34" charset="0"/>
              </a:rPr>
              <a:t> </a:t>
            </a:r>
          </a:p>
        </p:txBody>
      </p:sp>
      <p:pic>
        <p:nvPicPr>
          <p:cNvPr id="13" name="Imagen 12">
            <a:extLst>
              <a:ext uri="{FF2B5EF4-FFF2-40B4-BE49-F238E27FC236}">
                <a16:creationId xmlns:a16="http://schemas.microsoft.com/office/drawing/2014/main" id="{6E839BFD-F67A-C765-5273-E49C49982DB7}"/>
              </a:ext>
            </a:extLst>
          </p:cNvPr>
          <p:cNvPicPr>
            <a:picLocks noChangeAspect="1"/>
          </p:cNvPicPr>
          <p:nvPr/>
        </p:nvPicPr>
        <p:blipFill>
          <a:blip r:embed="rId3"/>
          <a:stretch>
            <a:fillRect/>
          </a:stretch>
        </p:blipFill>
        <p:spPr>
          <a:xfrm>
            <a:off x="1005972" y="1609832"/>
            <a:ext cx="6827255" cy="48557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93272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224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 name="CuadroTexto 5">
            <a:extLst>
              <a:ext uri="{FF2B5EF4-FFF2-40B4-BE49-F238E27FC236}">
                <a16:creationId xmlns:a16="http://schemas.microsoft.com/office/drawing/2014/main" id="{9919713C-F4C6-77DB-F7EB-FE563C7179D9}"/>
              </a:ext>
            </a:extLst>
          </p:cNvPr>
          <p:cNvSpPr txBox="1"/>
          <p:nvPr/>
        </p:nvSpPr>
        <p:spPr>
          <a:xfrm>
            <a:off x="263351" y="102663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Validaciones con </a:t>
            </a:r>
            <a:r>
              <a:rPr lang="es-MX" sz="2400" err="1">
                <a:solidFill>
                  <a:srgbClr val="660033"/>
                </a:solidFill>
                <a:latin typeface="Segoe UI" panose="020B0502040204020203" pitchFamily="34" charset="0"/>
                <a:cs typeface="Segoe UI" panose="020B0502040204020203" pitchFamily="34" charset="0"/>
              </a:rPr>
              <a:t>Behaivors</a:t>
            </a:r>
            <a:r>
              <a:rPr lang="es-MX" sz="2400">
                <a:solidFill>
                  <a:srgbClr val="660033"/>
                </a:solidFill>
                <a:latin typeface="Segoe UI" panose="020B0502040204020203" pitchFamily="34" charset="0"/>
                <a:cs typeface="Segoe UI" panose="020B0502040204020203" pitchFamily="34" charset="0"/>
              </a:rPr>
              <a:t> </a:t>
            </a:r>
          </a:p>
        </p:txBody>
      </p:sp>
      <p:pic>
        <p:nvPicPr>
          <p:cNvPr id="9" name="Imagen 8">
            <a:extLst>
              <a:ext uri="{FF2B5EF4-FFF2-40B4-BE49-F238E27FC236}">
                <a16:creationId xmlns:a16="http://schemas.microsoft.com/office/drawing/2014/main" id="{350FC374-3C60-5CA5-1D16-316A0CC009B2}"/>
              </a:ext>
            </a:extLst>
          </p:cNvPr>
          <p:cNvPicPr>
            <a:picLocks noChangeAspect="1"/>
          </p:cNvPicPr>
          <p:nvPr/>
        </p:nvPicPr>
        <p:blipFill rotWithShape="1">
          <a:blip r:embed="rId3"/>
          <a:srcRect b="90688"/>
          <a:stretch/>
        </p:blipFill>
        <p:spPr>
          <a:xfrm>
            <a:off x="947263" y="2274484"/>
            <a:ext cx="6944674" cy="1002116"/>
          </a:xfrm>
          <a:prstGeom prst="rect">
            <a:avLst/>
          </a:prstGeom>
          <a:ln>
            <a:noFill/>
          </a:ln>
          <a:effectLst>
            <a:outerShdw blurRad="292100" dist="139700" dir="2700000" algn="tl" rotWithShape="0">
              <a:srgbClr val="333333">
                <a:alpha val="65000"/>
              </a:srgbClr>
            </a:outerShdw>
          </a:effectLst>
        </p:spPr>
      </p:pic>
      <p:pic>
        <p:nvPicPr>
          <p:cNvPr id="11" name="Imagen 10">
            <a:extLst>
              <a:ext uri="{FF2B5EF4-FFF2-40B4-BE49-F238E27FC236}">
                <a16:creationId xmlns:a16="http://schemas.microsoft.com/office/drawing/2014/main" id="{B1DEB9DA-61ED-AE0E-21DD-B7FFBDEFE766}"/>
              </a:ext>
            </a:extLst>
          </p:cNvPr>
          <p:cNvPicPr>
            <a:picLocks noChangeAspect="1"/>
          </p:cNvPicPr>
          <p:nvPr/>
        </p:nvPicPr>
        <p:blipFill rotWithShape="1">
          <a:blip r:embed="rId4"/>
          <a:srcRect r="919" b="90688"/>
          <a:stretch/>
        </p:blipFill>
        <p:spPr>
          <a:xfrm>
            <a:off x="919512" y="3777658"/>
            <a:ext cx="6972425" cy="10021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448275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225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 name="CuadroTexto 5">
            <a:extLst>
              <a:ext uri="{FF2B5EF4-FFF2-40B4-BE49-F238E27FC236}">
                <a16:creationId xmlns:a16="http://schemas.microsoft.com/office/drawing/2014/main" id="{9919713C-F4C6-77DB-F7EB-FE563C7179D9}"/>
              </a:ext>
            </a:extLst>
          </p:cNvPr>
          <p:cNvSpPr txBox="1"/>
          <p:nvPr/>
        </p:nvSpPr>
        <p:spPr>
          <a:xfrm>
            <a:off x="263351" y="102663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Validaciones con </a:t>
            </a:r>
            <a:r>
              <a:rPr lang="es-MX" sz="2400" err="1">
                <a:solidFill>
                  <a:srgbClr val="660033"/>
                </a:solidFill>
                <a:latin typeface="Segoe UI" panose="020B0502040204020203" pitchFamily="34" charset="0"/>
                <a:cs typeface="Segoe UI" panose="020B0502040204020203" pitchFamily="34" charset="0"/>
              </a:rPr>
              <a:t>PropertyTriggers</a:t>
            </a:r>
            <a:r>
              <a:rPr lang="es-MX" sz="2400">
                <a:solidFill>
                  <a:srgbClr val="660033"/>
                </a:solidFill>
                <a:latin typeface="Segoe UI" panose="020B0502040204020203" pitchFamily="34" charset="0"/>
                <a:cs typeface="Segoe UI" panose="020B0502040204020203" pitchFamily="34" charset="0"/>
              </a:rPr>
              <a:t> </a:t>
            </a:r>
          </a:p>
        </p:txBody>
      </p:sp>
      <p:pic>
        <p:nvPicPr>
          <p:cNvPr id="10" name="Imagen 9">
            <a:extLst>
              <a:ext uri="{FF2B5EF4-FFF2-40B4-BE49-F238E27FC236}">
                <a16:creationId xmlns:a16="http://schemas.microsoft.com/office/drawing/2014/main" id="{77E72425-7F37-FE69-A596-A735294B9348}"/>
              </a:ext>
            </a:extLst>
          </p:cNvPr>
          <p:cNvPicPr>
            <a:picLocks noChangeAspect="1"/>
          </p:cNvPicPr>
          <p:nvPr/>
        </p:nvPicPr>
        <p:blipFill>
          <a:blip r:embed="rId3"/>
          <a:stretch>
            <a:fillRect/>
          </a:stretch>
        </p:blipFill>
        <p:spPr>
          <a:xfrm>
            <a:off x="828174" y="1772323"/>
            <a:ext cx="7182852" cy="2152950"/>
          </a:xfrm>
          <a:prstGeom prst="rect">
            <a:avLst/>
          </a:prstGeom>
          <a:ln>
            <a:noFill/>
          </a:ln>
          <a:effectLst>
            <a:outerShdw blurRad="292100" dist="139700" dir="2700000" algn="tl" rotWithShape="0">
              <a:srgbClr val="333333">
                <a:alpha val="65000"/>
              </a:srgbClr>
            </a:outerShdw>
          </a:effectLst>
        </p:spPr>
      </p:pic>
      <p:pic>
        <p:nvPicPr>
          <p:cNvPr id="13" name="Imagen 12">
            <a:extLst>
              <a:ext uri="{FF2B5EF4-FFF2-40B4-BE49-F238E27FC236}">
                <a16:creationId xmlns:a16="http://schemas.microsoft.com/office/drawing/2014/main" id="{20D7558E-E89F-6C57-C5E4-0522DF9A7968}"/>
              </a:ext>
            </a:extLst>
          </p:cNvPr>
          <p:cNvPicPr>
            <a:picLocks noChangeAspect="1"/>
          </p:cNvPicPr>
          <p:nvPr/>
        </p:nvPicPr>
        <p:blipFill>
          <a:blip r:embed="rId4"/>
          <a:stretch>
            <a:fillRect/>
          </a:stretch>
        </p:blipFill>
        <p:spPr>
          <a:xfrm>
            <a:off x="1551747" y="4361676"/>
            <a:ext cx="5934903" cy="724001"/>
          </a:xfrm>
          <a:prstGeom prst="rect">
            <a:avLst/>
          </a:prstGeom>
          <a:ln>
            <a:noFill/>
          </a:ln>
          <a:effectLst>
            <a:outerShdw blurRad="292100" dist="139700" dir="2700000" algn="tl" rotWithShape="0">
              <a:srgbClr val="333333">
                <a:alpha val="65000"/>
              </a:srgbClr>
            </a:outerShdw>
          </a:effectLst>
        </p:spPr>
      </p:pic>
      <p:pic>
        <p:nvPicPr>
          <p:cNvPr id="15" name="Imagen 14">
            <a:extLst>
              <a:ext uri="{FF2B5EF4-FFF2-40B4-BE49-F238E27FC236}">
                <a16:creationId xmlns:a16="http://schemas.microsoft.com/office/drawing/2014/main" id="{CB73B723-6D30-8187-43A5-B0016DFA1D3E}"/>
              </a:ext>
            </a:extLst>
          </p:cNvPr>
          <p:cNvPicPr>
            <a:picLocks noChangeAspect="1"/>
          </p:cNvPicPr>
          <p:nvPr/>
        </p:nvPicPr>
        <p:blipFill>
          <a:blip r:embed="rId5"/>
          <a:stretch>
            <a:fillRect/>
          </a:stretch>
        </p:blipFill>
        <p:spPr>
          <a:xfrm>
            <a:off x="1551747" y="5405161"/>
            <a:ext cx="5963482" cy="6763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7472282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226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 name="CuadroTexto 5">
            <a:extLst>
              <a:ext uri="{FF2B5EF4-FFF2-40B4-BE49-F238E27FC236}">
                <a16:creationId xmlns:a16="http://schemas.microsoft.com/office/drawing/2014/main" id="{9919713C-F4C6-77DB-F7EB-FE563C7179D9}"/>
              </a:ext>
            </a:extLst>
          </p:cNvPr>
          <p:cNvSpPr txBox="1"/>
          <p:nvPr/>
        </p:nvSpPr>
        <p:spPr>
          <a:xfrm>
            <a:off x="263351" y="102663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Validaciones con </a:t>
            </a:r>
            <a:r>
              <a:rPr lang="es-MX" sz="2400" err="1">
                <a:solidFill>
                  <a:srgbClr val="660033"/>
                </a:solidFill>
                <a:latin typeface="Segoe UI" panose="020B0502040204020203" pitchFamily="34" charset="0"/>
                <a:cs typeface="Segoe UI" panose="020B0502040204020203" pitchFamily="34" charset="0"/>
              </a:rPr>
              <a:t>EventTrigger</a:t>
            </a:r>
            <a:r>
              <a:rPr lang="es-MX" sz="2400">
                <a:solidFill>
                  <a:srgbClr val="660033"/>
                </a:solidFill>
                <a:latin typeface="Segoe UI" panose="020B0502040204020203" pitchFamily="34" charset="0"/>
                <a:cs typeface="Segoe UI" panose="020B0502040204020203" pitchFamily="34" charset="0"/>
              </a:rPr>
              <a:t> </a:t>
            </a:r>
          </a:p>
        </p:txBody>
      </p:sp>
      <p:pic>
        <p:nvPicPr>
          <p:cNvPr id="9" name="Imagen 8">
            <a:extLst>
              <a:ext uri="{FF2B5EF4-FFF2-40B4-BE49-F238E27FC236}">
                <a16:creationId xmlns:a16="http://schemas.microsoft.com/office/drawing/2014/main" id="{65690139-6256-5364-AB8B-4B03605C6587}"/>
              </a:ext>
            </a:extLst>
          </p:cNvPr>
          <p:cNvPicPr>
            <a:picLocks noChangeAspect="1"/>
          </p:cNvPicPr>
          <p:nvPr/>
        </p:nvPicPr>
        <p:blipFill>
          <a:blip r:embed="rId3"/>
          <a:stretch>
            <a:fillRect/>
          </a:stretch>
        </p:blipFill>
        <p:spPr>
          <a:xfrm>
            <a:off x="693621" y="1723766"/>
            <a:ext cx="5306165" cy="1857634"/>
          </a:xfrm>
          <a:prstGeom prst="rect">
            <a:avLst/>
          </a:prstGeom>
          <a:ln>
            <a:noFill/>
          </a:ln>
          <a:effectLst>
            <a:outerShdw blurRad="292100" dist="139700" dir="2700000" algn="tl" rotWithShape="0">
              <a:srgbClr val="333333">
                <a:alpha val="65000"/>
              </a:srgbClr>
            </a:outerShdw>
          </a:effectLst>
        </p:spPr>
      </p:pic>
      <p:pic>
        <p:nvPicPr>
          <p:cNvPr id="12" name="Imagen 11">
            <a:extLst>
              <a:ext uri="{FF2B5EF4-FFF2-40B4-BE49-F238E27FC236}">
                <a16:creationId xmlns:a16="http://schemas.microsoft.com/office/drawing/2014/main" id="{157D7BA6-8F46-CDC5-5D71-AD2568414EA0}"/>
              </a:ext>
            </a:extLst>
          </p:cNvPr>
          <p:cNvPicPr>
            <a:picLocks noChangeAspect="1"/>
          </p:cNvPicPr>
          <p:nvPr/>
        </p:nvPicPr>
        <p:blipFill>
          <a:blip r:embed="rId4"/>
          <a:stretch>
            <a:fillRect/>
          </a:stretch>
        </p:blipFill>
        <p:spPr>
          <a:xfrm>
            <a:off x="656657" y="4072186"/>
            <a:ext cx="8135485" cy="18957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2826749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227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 name="CuadroTexto 5">
            <a:extLst>
              <a:ext uri="{FF2B5EF4-FFF2-40B4-BE49-F238E27FC236}">
                <a16:creationId xmlns:a16="http://schemas.microsoft.com/office/drawing/2014/main" id="{9919713C-F4C6-77DB-F7EB-FE563C7179D9}"/>
              </a:ext>
            </a:extLst>
          </p:cNvPr>
          <p:cNvSpPr txBox="1"/>
          <p:nvPr/>
        </p:nvSpPr>
        <p:spPr>
          <a:xfrm>
            <a:off x="263351" y="102663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Validaciones con </a:t>
            </a:r>
            <a:r>
              <a:rPr lang="es-MX" sz="2400" err="1">
                <a:solidFill>
                  <a:srgbClr val="660033"/>
                </a:solidFill>
                <a:latin typeface="Segoe UI" panose="020B0502040204020203" pitchFamily="34" charset="0"/>
                <a:cs typeface="Segoe UI" panose="020B0502040204020203" pitchFamily="34" charset="0"/>
              </a:rPr>
              <a:t>EventTrigger</a:t>
            </a:r>
            <a:r>
              <a:rPr lang="es-MX" sz="2400">
                <a:solidFill>
                  <a:srgbClr val="660033"/>
                </a:solidFill>
                <a:latin typeface="Segoe UI" panose="020B0502040204020203" pitchFamily="34" charset="0"/>
                <a:cs typeface="Segoe UI" panose="020B0502040204020203" pitchFamily="34" charset="0"/>
              </a:rPr>
              <a:t> </a:t>
            </a:r>
          </a:p>
        </p:txBody>
      </p:sp>
      <p:pic>
        <p:nvPicPr>
          <p:cNvPr id="8" name="Imagen 7">
            <a:extLst>
              <a:ext uri="{FF2B5EF4-FFF2-40B4-BE49-F238E27FC236}">
                <a16:creationId xmlns:a16="http://schemas.microsoft.com/office/drawing/2014/main" id="{2194B465-D3B0-3FE4-2520-AC6426FB64D8}"/>
              </a:ext>
            </a:extLst>
          </p:cNvPr>
          <p:cNvPicPr>
            <a:picLocks noChangeAspect="1"/>
          </p:cNvPicPr>
          <p:nvPr/>
        </p:nvPicPr>
        <p:blipFill rotWithShape="1">
          <a:blip r:embed="rId3"/>
          <a:srcRect b="90688"/>
          <a:stretch/>
        </p:blipFill>
        <p:spPr>
          <a:xfrm>
            <a:off x="947263" y="2672628"/>
            <a:ext cx="6944674" cy="1002116"/>
          </a:xfrm>
          <a:prstGeom prst="rect">
            <a:avLst/>
          </a:prstGeom>
          <a:ln>
            <a:noFill/>
          </a:ln>
          <a:effectLst>
            <a:outerShdw blurRad="292100" dist="139700" dir="2700000" algn="tl" rotWithShape="0">
              <a:srgbClr val="333333">
                <a:alpha val="65000"/>
              </a:srgbClr>
            </a:outerShdw>
          </a:effectLst>
        </p:spPr>
      </p:pic>
      <p:pic>
        <p:nvPicPr>
          <p:cNvPr id="10" name="Imagen 9">
            <a:extLst>
              <a:ext uri="{FF2B5EF4-FFF2-40B4-BE49-F238E27FC236}">
                <a16:creationId xmlns:a16="http://schemas.microsoft.com/office/drawing/2014/main" id="{54CCBDF9-2BCA-FE70-298E-809AE8640B30}"/>
              </a:ext>
            </a:extLst>
          </p:cNvPr>
          <p:cNvPicPr>
            <a:picLocks noChangeAspect="1"/>
          </p:cNvPicPr>
          <p:nvPr/>
        </p:nvPicPr>
        <p:blipFill rotWithShape="1">
          <a:blip r:embed="rId4"/>
          <a:srcRect r="919" b="90688"/>
          <a:stretch/>
        </p:blipFill>
        <p:spPr>
          <a:xfrm>
            <a:off x="919512" y="4175802"/>
            <a:ext cx="6972425" cy="10021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286723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228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 name="CuadroTexto 5">
            <a:extLst>
              <a:ext uri="{FF2B5EF4-FFF2-40B4-BE49-F238E27FC236}">
                <a16:creationId xmlns:a16="http://schemas.microsoft.com/office/drawing/2014/main" id="{9919713C-F4C6-77DB-F7EB-FE563C7179D9}"/>
              </a:ext>
            </a:extLst>
          </p:cNvPr>
          <p:cNvSpPr txBox="1"/>
          <p:nvPr/>
        </p:nvSpPr>
        <p:spPr>
          <a:xfrm>
            <a:off x="263351" y="102663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Validaciones con </a:t>
            </a:r>
            <a:r>
              <a:rPr lang="es-MX" sz="2400" err="1">
                <a:solidFill>
                  <a:srgbClr val="660033"/>
                </a:solidFill>
                <a:latin typeface="Segoe UI" panose="020B0502040204020203" pitchFamily="34" charset="0"/>
                <a:cs typeface="Segoe UI" panose="020B0502040204020203" pitchFamily="34" charset="0"/>
              </a:rPr>
              <a:t>DataTrigger</a:t>
            </a:r>
            <a:r>
              <a:rPr lang="es-MX" sz="2400">
                <a:solidFill>
                  <a:srgbClr val="660033"/>
                </a:solidFill>
                <a:latin typeface="Segoe UI" panose="020B0502040204020203" pitchFamily="34" charset="0"/>
                <a:cs typeface="Segoe UI" panose="020B0502040204020203" pitchFamily="34" charset="0"/>
              </a:rPr>
              <a:t> </a:t>
            </a:r>
          </a:p>
        </p:txBody>
      </p:sp>
      <p:pic>
        <p:nvPicPr>
          <p:cNvPr id="11" name="Imagen 10">
            <a:extLst>
              <a:ext uri="{FF2B5EF4-FFF2-40B4-BE49-F238E27FC236}">
                <a16:creationId xmlns:a16="http://schemas.microsoft.com/office/drawing/2014/main" id="{AA0D3E7B-E6C5-AF7B-5282-0CDAEE1D70ED}"/>
              </a:ext>
            </a:extLst>
          </p:cNvPr>
          <p:cNvPicPr>
            <a:picLocks noChangeAspect="1"/>
          </p:cNvPicPr>
          <p:nvPr/>
        </p:nvPicPr>
        <p:blipFill>
          <a:blip r:embed="rId3"/>
          <a:stretch>
            <a:fillRect/>
          </a:stretch>
        </p:blipFill>
        <p:spPr>
          <a:xfrm>
            <a:off x="199415" y="1992452"/>
            <a:ext cx="8745170" cy="33913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048296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229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6" name="CuadroTexto 5">
            <a:extLst>
              <a:ext uri="{FF2B5EF4-FFF2-40B4-BE49-F238E27FC236}">
                <a16:creationId xmlns:a16="http://schemas.microsoft.com/office/drawing/2014/main" id="{9919713C-F4C6-77DB-F7EB-FE563C7179D9}"/>
              </a:ext>
            </a:extLst>
          </p:cNvPr>
          <p:cNvSpPr txBox="1"/>
          <p:nvPr/>
        </p:nvSpPr>
        <p:spPr>
          <a:xfrm>
            <a:off x="263351" y="102663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Validaciones con </a:t>
            </a:r>
            <a:r>
              <a:rPr lang="es-MX" sz="2400" err="1">
                <a:solidFill>
                  <a:srgbClr val="660033"/>
                </a:solidFill>
                <a:latin typeface="Segoe UI" panose="020B0502040204020203" pitchFamily="34" charset="0"/>
                <a:cs typeface="Segoe UI" panose="020B0502040204020203" pitchFamily="34" charset="0"/>
              </a:rPr>
              <a:t>DataTrigger</a:t>
            </a:r>
            <a:r>
              <a:rPr lang="es-MX" sz="2400">
                <a:solidFill>
                  <a:srgbClr val="660033"/>
                </a:solidFill>
                <a:latin typeface="Segoe UI" panose="020B0502040204020203" pitchFamily="34" charset="0"/>
                <a:cs typeface="Segoe UI" panose="020B0502040204020203" pitchFamily="34" charset="0"/>
              </a:rPr>
              <a:t> </a:t>
            </a:r>
          </a:p>
        </p:txBody>
      </p:sp>
      <p:pic>
        <p:nvPicPr>
          <p:cNvPr id="9" name="Imagen 8">
            <a:extLst>
              <a:ext uri="{FF2B5EF4-FFF2-40B4-BE49-F238E27FC236}">
                <a16:creationId xmlns:a16="http://schemas.microsoft.com/office/drawing/2014/main" id="{0704B159-E61E-BC0D-A71C-F4D5EF381D78}"/>
              </a:ext>
            </a:extLst>
          </p:cNvPr>
          <p:cNvPicPr>
            <a:picLocks noChangeAspect="1"/>
          </p:cNvPicPr>
          <p:nvPr/>
        </p:nvPicPr>
        <p:blipFill>
          <a:blip r:embed="rId3"/>
          <a:stretch>
            <a:fillRect/>
          </a:stretch>
        </p:blipFill>
        <p:spPr>
          <a:xfrm>
            <a:off x="909126" y="2337013"/>
            <a:ext cx="7325747" cy="30103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2427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BF75DA-DECE-F9E5-A265-8C2774B4D780}"/>
              </a:ext>
            </a:extLst>
          </p:cNvPr>
          <p:cNvSpPr>
            <a:spLocks noGrp="1"/>
          </p:cNvSpPr>
          <p:nvPr>
            <p:ph type="title"/>
          </p:nvPr>
        </p:nvSpPr>
        <p:spPr>
          <a:xfrm>
            <a:off x="889076" y="1026003"/>
            <a:ext cx="7365848" cy="400931"/>
          </a:xfrm>
        </p:spPr>
        <p:txBody>
          <a:bodyPr vert="horz" lIns="68580" tIns="34290" rIns="68580" bIns="34290" rtlCol="0" anchor="b">
            <a:normAutofit fontScale="90000"/>
          </a:bodyPr>
          <a:lstStyle/>
          <a:p>
            <a:pPr algn="ctr"/>
            <a:r>
              <a:rPr lang="es-MX" sz="3000">
                <a:solidFill>
                  <a:srgbClr val="660033"/>
                </a:solidFill>
                <a:latin typeface="Segoe UI" panose="020B0502040204020203" pitchFamily="34" charset="0"/>
                <a:ea typeface="+mn-ea"/>
                <a:cs typeface="+mn-cs"/>
              </a:rPr>
              <a:t>Propiedades y métodos</a:t>
            </a:r>
          </a:p>
        </p:txBody>
      </p:sp>
      <p:sp>
        <p:nvSpPr>
          <p:cNvPr id="3" name="Marcador de número de diapositiva 2">
            <a:extLst>
              <a:ext uri="{FF2B5EF4-FFF2-40B4-BE49-F238E27FC236}">
                <a16:creationId xmlns:a16="http://schemas.microsoft.com/office/drawing/2014/main" id="{AF411D9F-B66B-0238-77BA-A5F474507A74}"/>
              </a:ext>
            </a:extLst>
          </p:cNvPr>
          <p:cNvSpPr>
            <a:spLocks noGrp="1"/>
          </p:cNvSpPr>
          <p:nvPr>
            <p:ph type="sldNum" sz="quarter" idx="12"/>
          </p:nvPr>
        </p:nvSpPr>
        <p:spPr>
          <a:xfrm>
            <a:off x="8254924" y="6279149"/>
            <a:ext cx="734363" cy="312845"/>
          </a:xfrm>
        </p:spPr>
        <p:txBody>
          <a:bodyPr vert="horz" lIns="68580" tIns="34290" rIns="68580" bIns="34290" rtlCol="0" anchor="ctr">
            <a:normAutofit/>
          </a:bodyPr>
          <a:lstStyle/>
          <a:p>
            <a:pPr>
              <a:spcAft>
                <a:spcPts val="450"/>
              </a:spcAft>
            </a:pPr>
            <a:fld id="{BE15108C-154A-4A5A-9C05-91A49A422BA7}" type="slidenum">
              <a:rPr lang="en-US" smtClean="0"/>
              <a:pPr>
                <a:spcAft>
                  <a:spcPts val="450"/>
                </a:spcAft>
              </a:pPr>
              <a:t>23</a:t>
            </a:fld>
            <a:endParaRPr lang="en-US"/>
          </a:p>
        </p:txBody>
      </p:sp>
      <p:pic>
        <p:nvPicPr>
          <p:cNvPr id="2050" name="Picture 2" descr="Fundamentos de Programación Orientada a Objetos">
            <a:extLst>
              <a:ext uri="{FF2B5EF4-FFF2-40B4-BE49-F238E27FC236}">
                <a16:creationId xmlns:a16="http://schemas.microsoft.com/office/drawing/2014/main" id="{1BC2F1DB-C434-05A8-6EF3-F4E642DD1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746" y="1784152"/>
            <a:ext cx="5726509" cy="32896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4" name="Grupo 3">
            <a:extLst>
              <a:ext uri="{FF2B5EF4-FFF2-40B4-BE49-F238E27FC236}">
                <a16:creationId xmlns:a16="http://schemas.microsoft.com/office/drawing/2014/main" id="{89F4D8BE-5FFE-ABC8-C68C-3E6B3A0B5AE2}"/>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FA8FBD0E-E1A1-41E4-7D9E-893C090122DC}"/>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F96B7C49-B4CA-0B82-5F83-EA715C26093D}"/>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173262649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230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 name="CuadroTexto 5">
            <a:extLst>
              <a:ext uri="{FF2B5EF4-FFF2-40B4-BE49-F238E27FC236}">
                <a16:creationId xmlns:a16="http://schemas.microsoft.com/office/drawing/2014/main" id="{9919713C-F4C6-77DB-F7EB-FE563C7179D9}"/>
              </a:ext>
            </a:extLst>
          </p:cNvPr>
          <p:cNvSpPr txBox="1"/>
          <p:nvPr/>
        </p:nvSpPr>
        <p:spPr>
          <a:xfrm>
            <a:off x="263351" y="102663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Validaciones con </a:t>
            </a:r>
            <a:r>
              <a:rPr lang="es-MX" sz="2400" err="1">
                <a:solidFill>
                  <a:srgbClr val="660033"/>
                </a:solidFill>
                <a:latin typeface="Segoe UI" panose="020B0502040204020203" pitchFamily="34" charset="0"/>
                <a:cs typeface="Segoe UI" panose="020B0502040204020203" pitchFamily="34" charset="0"/>
              </a:rPr>
              <a:t>DataTrigger</a:t>
            </a:r>
            <a:r>
              <a:rPr lang="es-MX" sz="2400">
                <a:solidFill>
                  <a:srgbClr val="660033"/>
                </a:solidFill>
                <a:latin typeface="Segoe UI" panose="020B0502040204020203" pitchFamily="34" charset="0"/>
                <a:cs typeface="Segoe UI" panose="020B0502040204020203" pitchFamily="34" charset="0"/>
              </a:rPr>
              <a:t> </a:t>
            </a:r>
          </a:p>
        </p:txBody>
      </p:sp>
      <p:pic>
        <p:nvPicPr>
          <p:cNvPr id="10" name="Imagen 9">
            <a:extLst>
              <a:ext uri="{FF2B5EF4-FFF2-40B4-BE49-F238E27FC236}">
                <a16:creationId xmlns:a16="http://schemas.microsoft.com/office/drawing/2014/main" id="{22674A35-7C2D-BF5D-34F2-77BF43BA1961}"/>
              </a:ext>
            </a:extLst>
          </p:cNvPr>
          <p:cNvPicPr>
            <a:picLocks noChangeAspect="1"/>
          </p:cNvPicPr>
          <p:nvPr/>
        </p:nvPicPr>
        <p:blipFill>
          <a:blip r:embed="rId3"/>
          <a:stretch>
            <a:fillRect/>
          </a:stretch>
        </p:blipFill>
        <p:spPr>
          <a:xfrm>
            <a:off x="994863" y="2152472"/>
            <a:ext cx="7154273" cy="2553056"/>
          </a:xfrm>
          <a:prstGeom prst="rect">
            <a:avLst/>
          </a:prstGeom>
        </p:spPr>
      </p:pic>
    </p:spTree>
    <p:extLst>
      <p:ext uri="{BB962C8B-B14F-4D97-AF65-F5344CB8AC3E}">
        <p14:creationId xmlns:p14="http://schemas.microsoft.com/office/powerpoint/2010/main" val="192493366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231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AutoShape 2" descr="Screenshot of a RefreshView refreshing data, on iOS and Android">
            <a:extLst>
              <a:ext uri="{FF2B5EF4-FFF2-40B4-BE49-F238E27FC236}">
                <a16:creationId xmlns:a16="http://schemas.microsoft.com/office/drawing/2014/main" id="{6863D891-40C9-79E6-521E-382F9E9CE43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6" name="CuadroTexto 5">
            <a:extLst>
              <a:ext uri="{FF2B5EF4-FFF2-40B4-BE49-F238E27FC236}">
                <a16:creationId xmlns:a16="http://schemas.microsoft.com/office/drawing/2014/main" id="{9919713C-F4C6-77DB-F7EB-FE563C7179D9}"/>
              </a:ext>
            </a:extLst>
          </p:cNvPr>
          <p:cNvSpPr txBox="1"/>
          <p:nvPr/>
        </p:nvSpPr>
        <p:spPr>
          <a:xfrm>
            <a:off x="263351" y="102663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Validaciones con </a:t>
            </a:r>
            <a:r>
              <a:rPr lang="es-MX" sz="2400" err="1">
                <a:solidFill>
                  <a:srgbClr val="660033"/>
                </a:solidFill>
                <a:latin typeface="Segoe UI" panose="020B0502040204020203" pitchFamily="34" charset="0"/>
                <a:cs typeface="Segoe UI" panose="020B0502040204020203" pitchFamily="34" charset="0"/>
              </a:rPr>
              <a:t>DataTrigger</a:t>
            </a:r>
            <a:r>
              <a:rPr lang="es-MX" sz="2400">
                <a:solidFill>
                  <a:srgbClr val="660033"/>
                </a:solidFill>
                <a:latin typeface="Segoe UI" panose="020B0502040204020203" pitchFamily="34" charset="0"/>
                <a:cs typeface="Segoe UI" panose="020B0502040204020203" pitchFamily="34" charset="0"/>
              </a:rPr>
              <a:t> </a:t>
            </a:r>
          </a:p>
        </p:txBody>
      </p:sp>
      <p:pic>
        <p:nvPicPr>
          <p:cNvPr id="9" name="Imagen 8">
            <a:extLst>
              <a:ext uri="{FF2B5EF4-FFF2-40B4-BE49-F238E27FC236}">
                <a16:creationId xmlns:a16="http://schemas.microsoft.com/office/drawing/2014/main" id="{C3A1040A-94FF-7289-6E86-7CAF0D7BDD7D}"/>
              </a:ext>
            </a:extLst>
          </p:cNvPr>
          <p:cNvPicPr>
            <a:picLocks noChangeAspect="1"/>
          </p:cNvPicPr>
          <p:nvPr/>
        </p:nvPicPr>
        <p:blipFill>
          <a:blip r:embed="rId3"/>
          <a:stretch>
            <a:fillRect/>
          </a:stretch>
        </p:blipFill>
        <p:spPr>
          <a:xfrm>
            <a:off x="698798" y="2027887"/>
            <a:ext cx="4820323" cy="1352739"/>
          </a:xfrm>
          <a:prstGeom prst="rect">
            <a:avLst/>
          </a:prstGeom>
          <a:ln>
            <a:noFill/>
          </a:ln>
          <a:effectLst>
            <a:outerShdw blurRad="292100" dist="139700" dir="2700000" algn="tl" rotWithShape="0">
              <a:srgbClr val="333333">
                <a:alpha val="65000"/>
              </a:srgbClr>
            </a:outerShdw>
          </a:effectLst>
        </p:spPr>
      </p:pic>
      <p:pic>
        <p:nvPicPr>
          <p:cNvPr id="12" name="Imagen 11">
            <a:extLst>
              <a:ext uri="{FF2B5EF4-FFF2-40B4-BE49-F238E27FC236}">
                <a16:creationId xmlns:a16="http://schemas.microsoft.com/office/drawing/2014/main" id="{AB02B9EA-E0C5-03D0-693D-8D401B451701}"/>
              </a:ext>
            </a:extLst>
          </p:cNvPr>
          <p:cNvPicPr>
            <a:picLocks noChangeAspect="1"/>
          </p:cNvPicPr>
          <p:nvPr/>
        </p:nvPicPr>
        <p:blipFill rotWithShape="1">
          <a:blip r:embed="rId4"/>
          <a:srcRect l="754"/>
          <a:stretch/>
        </p:blipFill>
        <p:spPr>
          <a:xfrm>
            <a:off x="2944368" y="4195317"/>
            <a:ext cx="4765076" cy="12098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421605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232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8" name="CuadroTexto 7">
            <a:extLst>
              <a:ext uri="{FF2B5EF4-FFF2-40B4-BE49-F238E27FC236}">
                <a16:creationId xmlns:a16="http://schemas.microsoft.com/office/drawing/2014/main" id="{58F47E38-5762-C8C2-AAD8-2AEFE65E89A7}"/>
              </a:ext>
            </a:extLst>
          </p:cNvPr>
          <p:cNvSpPr txBox="1"/>
          <p:nvPr/>
        </p:nvSpPr>
        <p:spPr>
          <a:xfrm>
            <a:off x="393192" y="1957610"/>
            <a:ext cx="8567928" cy="523220"/>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a:t>MVVM (</a:t>
            </a:r>
            <a:r>
              <a:rPr lang="es-MX" err="1"/>
              <a:t>Model</a:t>
            </a:r>
            <a:r>
              <a:rPr lang="es-MX"/>
              <a:t>-View-</a:t>
            </a:r>
            <a:r>
              <a:rPr lang="es-MX" err="1"/>
              <a:t>ViewModel</a:t>
            </a:r>
            <a:r>
              <a:rPr lang="es-MX"/>
              <a:t>) es el patrón de diseño de software que simboliza tres componentes individuales: </a:t>
            </a:r>
            <a:r>
              <a:rPr lang="es-MX" err="1"/>
              <a:t>Model</a:t>
            </a:r>
            <a:r>
              <a:rPr lang="es-MX"/>
              <a:t>, View y </a:t>
            </a:r>
            <a:r>
              <a:rPr lang="es-MX" err="1"/>
              <a:t>ViewModel</a:t>
            </a:r>
            <a:r>
              <a:rPr lang="es-MX"/>
              <a:t>.</a:t>
            </a:r>
          </a:p>
        </p:txBody>
      </p:sp>
      <p:pic>
        <p:nvPicPr>
          <p:cNvPr id="1026" name="Picture 2" descr="Patrón de diseño MVVM usando WPF (C#). Parte 1 - Blog Clicko">
            <a:extLst>
              <a:ext uri="{FF2B5EF4-FFF2-40B4-BE49-F238E27FC236}">
                <a16:creationId xmlns:a16="http://schemas.microsoft.com/office/drawing/2014/main" id="{1748B158-262B-A2C7-E59D-CACD6D620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272" y="2544036"/>
            <a:ext cx="5757455" cy="38123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40006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233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11" name="Imagen 10">
            <a:extLst>
              <a:ext uri="{FF2B5EF4-FFF2-40B4-BE49-F238E27FC236}">
                <a16:creationId xmlns:a16="http://schemas.microsoft.com/office/drawing/2014/main" id="{CAC3F033-F3B2-B99B-79CB-E717AF0313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04416" y="1147133"/>
            <a:ext cx="6935168" cy="4925112"/>
          </a:xfrm>
          <a:prstGeom prst="rect">
            <a:avLst/>
          </a:prstGeom>
        </p:spPr>
      </p:pic>
    </p:spTree>
    <p:extLst>
      <p:ext uri="{BB962C8B-B14F-4D97-AF65-F5344CB8AC3E}">
        <p14:creationId xmlns:p14="http://schemas.microsoft.com/office/powerpoint/2010/main" val="12598713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234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6" name="CuadroTexto 5">
            <a:extLst>
              <a:ext uri="{FF2B5EF4-FFF2-40B4-BE49-F238E27FC236}">
                <a16:creationId xmlns:a16="http://schemas.microsoft.com/office/drawing/2014/main" id="{1769C54E-FA8B-09D0-429C-BEB2C096DFCB}"/>
              </a:ext>
            </a:extLst>
          </p:cNvPr>
          <p:cNvSpPr txBox="1"/>
          <p:nvPr/>
        </p:nvSpPr>
        <p:spPr>
          <a:xfrm>
            <a:off x="207818" y="2736502"/>
            <a:ext cx="8753302" cy="1384995"/>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a:t>Modularidad: La modularidad soporta que haya sido alterada o intercambiada durante la implementación interna de las capas sin perturbar a otras.</a:t>
            </a:r>
          </a:p>
          <a:p>
            <a:endParaRPr lang="es-MX"/>
          </a:p>
          <a:p>
            <a:r>
              <a:rPr lang="es-MX"/>
              <a:t>Mayor capacidad de prueba: en esto, todos y cada uno de los componentes deben probarse mediante una prueba unitaria con información falsa, y es imposible si el programa </a:t>
            </a:r>
            <a:r>
              <a:rPr lang="es-MX" err="1"/>
              <a:t>ViewModel</a:t>
            </a:r>
            <a:r>
              <a:rPr lang="es-MX"/>
              <a:t> está escrito en </a:t>
            </a:r>
            <a:r>
              <a:rPr lang="es-MX" err="1"/>
              <a:t>Code-Behind</a:t>
            </a:r>
            <a:r>
              <a:rPr lang="es-MX"/>
              <a:t> </a:t>
            </a:r>
            <a:r>
              <a:rPr lang="es-MX" err="1"/>
              <a:t>of</a:t>
            </a:r>
            <a:r>
              <a:rPr lang="es-MX"/>
              <a:t> View.</a:t>
            </a:r>
          </a:p>
        </p:txBody>
      </p:sp>
      <p:sp>
        <p:nvSpPr>
          <p:cNvPr id="8" name="CuadroTexto 7">
            <a:extLst>
              <a:ext uri="{FF2B5EF4-FFF2-40B4-BE49-F238E27FC236}">
                <a16:creationId xmlns:a16="http://schemas.microsoft.com/office/drawing/2014/main" id="{E07D274A-4588-EE02-4DB7-61D5C3FF7193}"/>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Ventajas</a:t>
            </a:r>
          </a:p>
        </p:txBody>
      </p:sp>
    </p:spTree>
    <p:extLst>
      <p:ext uri="{BB962C8B-B14F-4D97-AF65-F5344CB8AC3E}">
        <p14:creationId xmlns:p14="http://schemas.microsoft.com/office/powerpoint/2010/main" val="17452455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235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6" name="CuadroTexto 5">
            <a:extLst>
              <a:ext uri="{FF2B5EF4-FFF2-40B4-BE49-F238E27FC236}">
                <a16:creationId xmlns:a16="http://schemas.microsoft.com/office/drawing/2014/main" id="{1769C54E-FA8B-09D0-429C-BEB2C096DFCB}"/>
              </a:ext>
            </a:extLst>
          </p:cNvPr>
          <p:cNvSpPr txBox="1"/>
          <p:nvPr/>
        </p:nvSpPr>
        <p:spPr>
          <a:xfrm>
            <a:off x="207818" y="2736502"/>
            <a:ext cx="8753302" cy="1600438"/>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pPr marL="285750" indent="-285750">
              <a:buFont typeface="Arial" panose="020B0604020202020204" pitchFamily="34" charset="0"/>
              <a:buChar char="•"/>
            </a:pPr>
            <a:r>
              <a:rPr lang="es-MX" err="1"/>
              <a:t>ViewModel</a:t>
            </a:r>
            <a:r>
              <a:rPr lang="es-MX"/>
              <a:t> es lo esencial en la aplicación MVVM</a:t>
            </a:r>
          </a:p>
          <a:p>
            <a:pPr marL="285750" indent="-285750">
              <a:buFont typeface="Arial" panose="020B0604020202020204" pitchFamily="34" charset="0"/>
              <a:buChar char="•"/>
            </a:pPr>
            <a:r>
              <a:rPr lang="es-MX" err="1"/>
              <a:t>ViewModel</a:t>
            </a:r>
            <a:r>
              <a:rPr lang="es-MX"/>
              <a:t> permite al usuario trabajar junto con la información y modificar los datos.</a:t>
            </a:r>
          </a:p>
          <a:p>
            <a:pPr marL="285750" indent="-285750">
              <a:buFont typeface="Arial" panose="020B0604020202020204" pitchFamily="34" charset="0"/>
              <a:buChar char="•"/>
            </a:pPr>
            <a:r>
              <a:rPr lang="es-MX" err="1"/>
              <a:t>ViewModel</a:t>
            </a:r>
            <a:r>
              <a:rPr lang="es-MX"/>
              <a:t> encapsula la lógica de relación para la vista</a:t>
            </a:r>
          </a:p>
          <a:p>
            <a:pPr marL="285750" indent="-285750">
              <a:buFont typeface="Arial" panose="020B0604020202020204" pitchFamily="34" charset="0"/>
              <a:buChar char="•"/>
            </a:pPr>
            <a:r>
              <a:rPr lang="es-MX" err="1"/>
              <a:t>ViewModel</a:t>
            </a:r>
            <a:r>
              <a:rPr lang="es-MX"/>
              <a:t> maneja la serie adecuada de llamadas para construir el elemento exacto que se producirá en función del cliente y cualquier alteración en la vista.</a:t>
            </a:r>
          </a:p>
          <a:p>
            <a:pPr marL="285750" indent="-285750">
              <a:buFont typeface="Arial" panose="020B0604020202020204" pitchFamily="34" charset="0"/>
              <a:buChar char="•"/>
            </a:pPr>
            <a:r>
              <a:rPr lang="es-MX" err="1"/>
              <a:t>ViewModel</a:t>
            </a:r>
            <a:r>
              <a:rPr lang="es-MX"/>
              <a:t> administra la lógica de navegación, como elegir cuándo es el momento de navegar por varias vistas.</a:t>
            </a:r>
          </a:p>
        </p:txBody>
      </p:sp>
      <p:sp>
        <p:nvSpPr>
          <p:cNvPr id="8" name="CuadroTexto 7">
            <a:extLst>
              <a:ext uri="{FF2B5EF4-FFF2-40B4-BE49-F238E27FC236}">
                <a16:creationId xmlns:a16="http://schemas.microsoft.com/office/drawing/2014/main" id="{E07D274A-4588-EE02-4DB7-61D5C3FF7193}"/>
              </a:ext>
            </a:extLst>
          </p:cNvPr>
          <p:cNvSpPr txBox="1"/>
          <p:nvPr/>
        </p:nvSpPr>
        <p:spPr>
          <a:xfrm>
            <a:off x="207818" y="102545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Responsabilidades del </a:t>
            </a:r>
            <a:r>
              <a:rPr lang="es-MX" sz="2400" err="1">
                <a:solidFill>
                  <a:srgbClr val="660033"/>
                </a:solidFill>
                <a:latin typeface="Segoe UI" panose="020B0502040204020203" pitchFamily="34" charset="0"/>
                <a:cs typeface="Segoe UI" panose="020B0502040204020203" pitchFamily="34" charset="0"/>
              </a:rPr>
              <a:t>ViewModel</a:t>
            </a:r>
            <a:endParaRPr lang="es-MX" sz="2400">
              <a:solidFill>
                <a:srgbClr val="66003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2032605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236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8" name="CuadroTexto 7">
            <a:extLst>
              <a:ext uri="{FF2B5EF4-FFF2-40B4-BE49-F238E27FC236}">
                <a16:creationId xmlns:a16="http://schemas.microsoft.com/office/drawing/2014/main" id="{E07D274A-4588-EE02-4DB7-61D5C3FF7193}"/>
              </a:ext>
            </a:extLst>
          </p:cNvPr>
          <p:cNvSpPr txBox="1"/>
          <p:nvPr/>
        </p:nvSpPr>
        <p:spPr>
          <a:xfrm>
            <a:off x="207818" y="102545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Creación de la estructura MVVM C#</a:t>
            </a:r>
          </a:p>
        </p:txBody>
      </p:sp>
      <p:pic>
        <p:nvPicPr>
          <p:cNvPr id="11" name="Imagen 10">
            <a:extLst>
              <a:ext uri="{FF2B5EF4-FFF2-40B4-BE49-F238E27FC236}">
                <a16:creationId xmlns:a16="http://schemas.microsoft.com/office/drawing/2014/main" id="{498A76B4-9A2A-DE01-2FD8-1884EA1757B1}"/>
              </a:ext>
            </a:extLst>
          </p:cNvPr>
          <p:cNvPicPr>
            <a:picLocks noChangeAspect="1"/>
          </p:cNvPicPr>
          <p:nvPr/>
        </p:nvPicPr>
        <p:blipFill>
          <a:blip r:embed="rId3"/>
          <a:stretch>
            <a:fillRect/>
          </a:stretch>
        </p:blipFill>
        <p:spPr>
          <a:xfrm>
            <a:off x="2676698" y="2108954"/>
            <a:ext cx="4115641" cy="39170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026055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237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8" name="CuadroTexto 7">
            <a:extLst>
              <a:ext uri="{FF2B5EF4-FFF2-40B4-BE49-F238E27FC236}">
                <a16:creationId xmlns:a16="http://schemas.microsoft.com/office/drawing/2014/main" id="{E07D274A-4588-EE02-4DB7-61D5C3FF7193}"/>
              </a:ext>
            </a:extLst>
          </p:cNvPr>
          <p:cNvSpPr txBox="1"/>
          <p:nvPr/>
        </p:nvSpPr>
        <p:spPr>
          <a:xfrm>
            <a:off x="207818" y="102545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Creación de la estructura MVVM C#</a:t>
            </a:r>
          </a:p>
        </p:txBody>
      </p:sp>
      <p:pic>
        <p:nvPicPr>
          <p:cNvPr id="6" name="Imagen 5">
            <a:extLst>
              <a:ext uri="{FF2B5EF4-FFF2-40B4-BE49-F238E27FC236}">
                <a16:creationId xmlns:a16="http://schemas.microsoft.com/office/drawing/2014/main" id="{91384816-D317-D53E-5C7F-D012310458DB}"/>
              </a:ext>
            </a:extLst>
          </p:cNvPr>
          <p:cNvPicPr>
            <a:picLocks noChangeAspect="1"/>
          </p:cNvPicPr>
          <p:nvPr/>
        </p:nvPicPr>
        <p:blipFill>
          <a:blip r:embed="rId3"/>
          <a:stretch>
            <a:fillRect/>
          </a:stretch>
        </p:blipFill>
        <p:spPr>
          <a:xfrm>
            <a:off x="2025967" y="2144531"/>
            <a:ext cx="5452707" cy="1006293"/>
          </a:xfrm>
          <a:prstGeom prst="rect">
            <a:avLst/>
          </a:prstGeom>
          <a:ln>
            <a:noFill/>
          </a:ln>
          <a:effectLst>
            <a:outerShdw blurRad="292100" dist="139700" dir="2700000" algn="tl" rotWithShape="0">
              <a:srgbClr val="333333">
                <a:alpha val="65000"/>
              </a:srgbClr>
            </a:outerShdw>
          </a:effectLst>
        </p:spPr>
      </p:pic>
      <p:pic>
        <p:nvPicPr>
          <p:cNvPr id="10" name="Imagen 9">
            <a:extLst>
              <a:ext uri="{FF2B5EF4-FFF2-40B4-BE49-F238E27FC236}">
                <a16:creationId xmlns:a16="http://schemas.microsoft.com/office/drawing/2014/main" id="{A31C32DE-0B5C-9193-420B-BC9D14978322}"/>
              </a:ext>
            </a:extLst>
          </p:cNvPr>
          <p:cNvPicPr>
            <a:picLocks noChangeAspect="1"/>
          </p:cNvPicPr>
          <p:nvPr/>
        </p:nvPicPr>
        <p:blipFill>
          <a:blip r:embed="rId4"/>
          <a:stretch>
            <a:fillRect/>
          </a:stretch>
        </p:blipFill>
        <p:spPr>
          <a:xfrm>
            <a:off x="2025967" y="4508073"/>
            <a:ext cx="5452706" cy="1312444"/>
          </a:xfrm>
          <a:prstGeom prst="rect">
            <a:avLst/>
          </a:prstGeom>
          <a:ln>
            <a:noFill/>
          </a:ln>
          <a:effectLst>
            <a:outerShdw blurRad="292100" dist="139700" dir="2700000" algn="tl" rotWithShape="0">
              <a:srgbClr val="333333">
                <a:alpha val="65000"/>
              </a:srgbClr>
            </a:outerShdw>
          </a:effectLst>
        </p:spPr>
      </p:pic>
      <p:pic>
        <p:nvPicPr>
          <p:cNvPr id="13" name="Imagen 12">
            <a:extLst>
              <a:ext uri="{FF2B5EF4-FFF2-40B4-BE49-F238E27FC236}">
                <a16:creationId xmlns:a16="http://schemas.microsoft.com/office/drawing/2014/main" id="{E1B281DB-5B3A-F3BC-2361-3F0761635D2D}"/>
              </a:ext>
            </a:extLst>
          </p:cNvPr>
          <p:cNvPicPr>
            <a:picLocks noChangeAspect="1"/>
          </p:cNvPicPr>
          <p:nvPr/>
        </p:nvPicPr>
        <p:blipFill>
          <a:blip r:embed="rId5"/>
          <a:stretch>
            <a:fillRect/>
          </a:stretch>
        </p:blipFill>
        <p:spPr>
          <a:xfrm>
            <a:off x="2025967" y="3236219"/>
            <a:ext cx="5452706" cy="11322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01878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238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8" name="CuadroTexto 7">
            <a:extLst>
              <a:ext uri="{FF2B5EF4-FFF2-40B4-BE49-F238E27FC236}">
                <a16:creationId xmlns:a16="http://schemas.microsoft.com/office/drawing/2014/main" id="{E07D274A-4588-EE02-4DB7-61D5C3FF7193}"/>
              </a:ext>
            </a:extLst>
          </p:cNvPr>
          <p:cNvSpPr txBox="1"/>
          <p:nvPr/>
        </p:nvSpPr>
        <p:spPr>
          <a:xfrm>
            <a:off x="207818" y="102545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Creación de la estructura MVVM C#</a:t>
            </a:r>
          </a:p>
        </p:txBody>
      </p:sp>
      <p:pic>
        <p:nvPicPr>
          <p:cNvPr id="11" name="Imagen 10">
            <a:extLst>
              <a:ext uri="{FF2B5EF4-FFF2-40B4-BE49-F238E27FC236}">
                <a16:creationId xmlns:a16="http://schemas.microsoft.com/office/drawing/2014/main" id="{DA82D369-B529-53CA-FCBC-8A21CA7E32A1}"/>
              </a:ext>
            </a:extLst>
          </p:cNvPr>
          <p:cNvPicPr>
            <a:picLocks noChangeAspect="1"/>
          </p:cNvPicPr>
          <p:nvPr/>
        </p:nvPicPr>
        <p:blipFill>
          <a:blip r:embed="rId3"/>
          <a:stretch>
            <a:fillRect/>
          </a:stretch>
        </p:blipFill>
        <p:spPr>
          <a:xfrm>
            <a:off x="2676698" y="1975460"/>
            <a:ext cx="4006962" cy="4432480"/>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2AAE8374-DB26-4437-936A-91EA447D5CAE}"/>
              </a:ext>
            </a:extLst>
          </p:cNvPr>
          <p:cNvSpPr/>
          <p:nvPr/>
        </p:nvSpPr>
        <p:spPr>
          <a:xfrm>
            <a:off x="2843299" y="2655585"/>
            <a:ext cx="3673760" cy="638175"/>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5517274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239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8" name="CuadroTexto 7">
            <a:extLst>
              <a:ext uri="{FF2B5EF4-FFF2-40B4-BE49-F238E27FC236}">
                <a16:creationId xmlns:a16="http://schemas.microsoft.com/office/drawing/2014/main" id="{E07D274A-4588-EE02-4DB7-61D5C3FF7193}"/>
              </a:ext>
            </a:extLst>
          </p:cNvPr>
          <p:cNvSpPr txBox="1"/>
          <p:nvPr/>
        </p:nvSpPr>
        <p:spPr>
          <a:xfrm>
            <a:off x="207818" y="102545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err="1">
                <a:solidFill>
                  <a:srgbClr val="660033"/>
                </a:solidFill>
                <a:latin typeface="Segoe UI" panose="020B0502040204020203" pitchFamily="34" charset="0"/>
                <a:cs typeface="Segoe UI" panose="020B0502040204020203" pitchFamily="34" charset="0"/>
              </a:rPr>
              <a:t>Commands</a:t>
            </a:r>
            <a:endParaRPr lang="es-MX" sz="2400">
              <a:solidFill>
                <a:srgbClr val="660033"/>
              </a:solidFill>
              <a:latin typeface="Segoe UI" panose="020B0502040204020203" pitchFamily="34" charset="0"/>
              <a:cs typeface="Segoe UI" panose="020B0502040204020203" pitchFamily="34" charset="0"/>
            </a:endParaRPr>
          </a:p>
        </p:txBody>
      </p:sp>
      <p:sp>
        <p:nvSpPr>
          <p:cNvPr id="6" name="CuadroTexto 5">
            <a:extLst>
              <a:ext uri="{FF2B5EF4-FFF2-40B4-BE49-F238E27FC236}">
                <a16:creationId xmlns:a16="http://schemas.microsoft.com/office/drawing/2014/main" id="{EE09346E-1407-1674-1806-81651C5E752E}"/>
              </a:ext>
            </a:extLst>
          </p:cNvPr>
          <p:cNvSpPr txBox="1"/>
          <p:nvPr/>
        </p:nvSpPr>
        <p:spPr>
          <a:xfrm>
            <a:off x="207818" y="1685165"/>
            <a:ext cx="8753302" cy="954107"/>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pPr algn="just"/>
            <a:r>
              <a:rPr lang="es-MX"/>
              <a:t>La interfaz de comando proporciona un enfoque alternativo para implementar comandos que se adapta mucho mejor a la arquitectura MVVM. </a:t>
            </a:r>
          </a:p>
          <a:p>
            <a:pPr algn="just"/>
            <a:r>
              <a:rPr lang="es-MX"/>
              <a:t>El modelo de vista en sí puede contener comandos, que son métodos que se ejecutan en reacción a una actividad específica en la vista, como un clic en un botón.</a:t>
            </a:r>
          </a:p>
        </p:txBody>
      </p:sp>
      <p:sp>
        <p:nvSpPr>
          <p:cNvPr id="17" name="CuadroTexto 16">
            <a:extLst>
              <a:ext uri="{FF2B5EF4-FFF2-40B4-BE49-F238E27FC236}">
                <a16:creationId xmlns:a16="http://schemas.microsoft.com/office/drawing/2014/main" id="{CD94A44D-D2DD-4785-3E40-404FD33730F8}"/>
              </a:ext>
            </a:extLst>
          </p:cNvPr>
          <p:cNvSpPr txBox="1"/>
          <p:nvPr/>
        </p:nvSpPr>
        <p:spPr>
          <a:xfrm>
            <a:off x="1185396" y="3117213"/>
            <a:ext cx="6990202" cy="2308324"/>
          </a:xfrm>
          <a:prstGeom prst="rect">
            <a:avLst/>
          </a:prstGeom>
          <a:noFill/>
        </p:spPr>
        <p:txBody>
          <a:bodyPr wrap="square">
            <a:spAutoFit/>
          </a:bodyPr>
          <a:lstStyle>
            <a:defPPr>
              <a:defRPr lang="es-MX"/>
            </a:defPPr>
            <a:lvl1pPr>
              <a:defRPr sz="2000">
                <a:solidFill>
                  <a:srgbClr val="0000FF"/>
                </a:solidFill>
                <a:latin typeface="Cascadia Mono" panose="020B0609020000020004" pitchFamily="49" charset="0"/>
              </a:defRPr>
            </a:lvl1pPr>
          </a:lstStyle>
          <a:p>
            <a:r>
              <a:rPr lang="es-MX" sz="1800" err="1"/>
              <a:t>public</a:t>
            </a:r>
            <a:r>
              <a:rPr lang="es-MX" sz="1800"/>
              <a:t> interface </a:t>
            </a:r>
            <a:r>
              <a:rPr lang="es-MX" sz="1800" err="1"/>
              <a:t>ICommand</a:t>
            </a:r>
            <a:endParaRPr lang="es-MX" sz="1800"/>
          </a:p>
          <a:p>
            <a:r>
              <a:rPr lang="es-MX" sz="1800"/>
              <a:t>{</a:t>
            </a:r>
          </a:p>
          <a:p>
            <a:r>
              <a:rPr lang="es-MX" sz="1800"/>
              <a:t>    </a:t>
            </a:r>
            <a:r>
              <a:rPr lang="es-MX" sz="1800" err="1"/>
              <a:t>public</a:t>
            </a:r>
            <a:r>
              <a:rPr lang="es-MX" sz="1800"/>
              <a:t> </a:t>
            </a:r>
            <a:r>
              <a:rPr lang="es-MX" sz="1800" err="1"/>
              <a:t>void</a:t>
            </a:r>
            <a:r>
              <a:rPr lang="es-MX" sz="1800"/>
              <a:t> </a:t>
            </a:r>
            <a:r>
              <a:rPr lang="es-MX" sz="1800" err="1"/>
              <a:t>Execute</a:t>
            </a:r>
            <a:r>
              <a:rPr lang="es-MX" sz="1800"/>
              <a:t> (</a:t>
            </a:r>
            <a:r>
              <a:rPr lang="es-MX" sz="1800" err="1"/>
              <a:t>Object</a:t>
            </a:r>
            <a:r>
              <a:rPr lang="es-MX" sz="1800"/>
              <a:t> </a:t>
            </a:r>
            <a:r>
              <a:rPr lang="es-MX" sz="1800" err="1"/>
              <a:t>parameter</a:t>
            </a:r>
            <a:r>
              <a:rPr lang="es-MX" sz="1800"/>
              <a:t>);</a:t>
            </a:r>
          </a:p>
          <a:p>
            <a:endParaRPr lang="es-MX" sz="1800"/>
          </a:p>
          <a:p>
            <a:r>
              <a:rPr lang="es-MX" sz="1800"/>
              <a:t>    </a:t>
            </a:r>
            <a:r>
              <a:rPr lang="es-MX" sz="1800" err="1"/>
              <a:t>public</a:t>
            </a:r>
            <a:r>
              <a:rPr lang="es-MX" sz="1800"/>
              <a:t> </a:t>
            </a:r>
            <a:r>
              <a:rPr lang="es-MX" sz="1800" err="1"/>
              <a:t>bool</a:t>
            </a:r>
            <a:r>
              <a:rPr lang="es-MX" sz="1800"/>
              <a:t> </a:t>
            </a:r>
            <a:r>
              <a:rPr lang="es-MX" sz="1800" err="1"/>
              <a:t>CanExecute</a:t>
            </a:r>
            <a:r>
              <a:rPr lang="es-MX" sz="1800"/>
              <a:t> (</a:t>
            </a:r>
            <a:r>
              <a:rPr lang="es-MX" sz="1800" err="1"/>
              <a:t>Object</a:t>
            </a:r>
            <a:r>
              <a:rPr lang="es-MX" sz="1800"/>
              <a:t> </a:t>
            </a:r>
            <a:r>
              <a:rPr lang="es-MX" sz="1800" err="1"/>
              <a:t>parameter</a:t>
            </a:r>
            <a:r>
              <a:rPr lang="es-MX" sz="1800"/>
              <a:t>);</a:t>
            </a:r>
          </a:p>
          <a:p>
            <a:endParaRPr lang="es-MX" sz="1800"/>
          </a:p>
          <a:p>
            <a:r>
              <a:rPr lang="es-MX" sz="1800"/>
              <a:t>    </a:t>
            </a:r>
            <a:r>
              <a:rPr lang="es-MX" sz="1800" err="1"/>
              <a:t>public</a:t>
            </a:r>
            <a:r>
              <a:rPr lang="es-MX" sz="1800"/>
              <a:t> </a:t>
            </a:r>
            <a:r>
              <a:rPr lang="es-MX" sz="1800" err="1"/>
              <a:t>event</a:t>
            </a:r>
            <a:r>
              <a:rPr lang="es-MX" sz="1800"/>
              <a:t> </a:t>
            </a:r>
            <a:r>
              <a:rPr lang="es-MX" sz="1800" err="1"/>
              <a:t>EventHandler</a:t>
            </a:r>
            <a:r>
              <a:rPr lang="es-MX" sz="1800"/>
              <a:t> </a:t>
            </a:r>
            <a:r>
              <a:rPr lang="es-MX" sz="1800" err="1"/>
              <a:t>CanExecuteChanged</a:t>
            </a:r>
            <a:r>
              <a:rPr lang="es-MX" sz="1800"/>
              <a:t>;</a:t>
            </a:r>
          </a:p>
          <a:p>
            <a:r>
              <a:rPr lang="es-MX" sz="1800"/>
              <a:t>}</a:t>
            </a:r>
          </a:p>
        </p:txBody>
      </p:sp>
    </p:spTree>
    <p:extLst>
      <p:ext uri="{BB962C8B-B14F-4D97-AF65-F5344CB8AC3E}">
        <p14:creationId xmlns:p14="http://schemas.microsoft.com/office/powerpoint/2010/main" val="1417271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BF75DA-DECE-F9E5-A265-8C2774B4D780}"/>
              </a:ext>
            </a:extLst>
          </p:cNvPr>
          <p:cNvSpPr>
            <a:spLocks noGrp="1"/>
          </p:cNvSpPr>
          <p:nvPr>
            <p:ph type="title"/>
          </p:nvPr>
        </p:nvSpPr>
        <p:spPr>
          <a:xfrm>
            <a:off x="506277" y="2791327"/>
            <a:ext cx="7615039" cy="1755076"/>
          </a:xfrm>
        </p:spPr>
        <p:txBody>
          <a:bodyPr vert="horz" lIns="68580" tIns="34290" rIns="68580" bIns="34290" rtlCol="0" anchor="t">
            <a:normAutofit/>
          </a:bodyPr>
          <a:lstStyle/>
          <a:p>
            <a:pPr>
              <a:lnSpc>
                <a:spcPct val="90000"/>
              </a:lnSpc>
            </a:pPr>
            <a:r>
              <a:rPr lang="es-MX" sz="4050">
                <a:solidFill>
                  <a:srgbClr val="660033"/>
                </a:solidFill>
              </a:rPr>
              <a:t>Variables, Tipos de datos y estructuras secuenciales </a:t>
            </a:r>
          </a:p>
        </p:txBody>
      </p:sp>
      <p:sp>
        <p:nvSpPr>
          <p:cNvPr id="4" name="Marcador de número de diapositiva 2">
            <a:extLst>
              <a:ext uri="{FF2B5EF4-FFF2-40B4-BE49-F238E27FC236}">
                <a16:creationId xmlns:a16="http://schemas.microsoft.com/office/drawing/2014/main" id="{B77B7371-52B7-A13B-6297-DA403DF6BC3C}"/>
              </a:ext>
            </a:extLst>
          </p:cNvPr>
          <p:cNvSpPr>
            <a:spLocks noGrp="1"/>
          </p:cNvSpPr>
          <p:nvPr>
            <p:ph type="sldNum" sz="quarter" idx="12"/>
          </p:nvPr>
        </p:nvSpPr>
        <p:spPr>
          <a:xfrm>
            <a:off x="8226757" y="6279149"/>
            <a:ext cx="734363" cy="312845"/>
          </a:xfrm>
        </p:spPr>
        <p:txBody>
          <a:bodyPr vert="horz" lIns="68580" tIns="34290" rIns="68580" bIns="34290" rtlCol="0" anchor="ctr">
            <a:normAutofit/>
          </a:bodyPr>
          <a:lstStyle/>
          <a:p>
            <a:pPr>
              <a:spcAft>
                <a:spcPts val="450"/>
              </a:spcAft>
            </a:pPr>
            <a:fld id="{BE15108C-154A-4A5A-9C05-91A49A422BA7}" type="slidenum">
              <a:rPr lang="en-US" smtClean="0"/>
              <a:pPr>
                <a:spcAft>
                  <a:spcPts val="450"/>
                </a:spcAft>
              </a:pPr>
              <a:t>24</a:t>
            </a:fld>
            <a:endParaRPr lang="en-US"/>
          </a:p>
        </p:txBody>
      </p:sp>
      <p:grpSp>
        <p:nvGrpSpPr>
          <p:cNvPr id="3" name="Grupo 2">
            <a:extLst>
              <a:ext uri="{FF2B5EF4-FFF2-40B4-BE49-F238E27FC236}">
                <a16:creationId xmlns:a16="http://schemas.microsoft.com/office/drawing/2014/main" id="{E96210EB-9152-5D8F-8F20-9FD828EEF137}"/>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794AC902-983B-5933-79A8-37434EA77A42}"/>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ACD5B5D0-2BCA-CAA0-833F-684002E4017C}"/>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94451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240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8" name="CuadroTexto 7">
            <a:extLst>
              <a:ext uri="{FF2B5EF4-FFF2-40B4-BE49-F238E27FC236}">
                <a16:creationId xmlns:a16="http://schemas.microsoft.com/office/drawing/2014/main" id="{E07D274A-4588-EE02-4DB7-61D5C3FF7193}"/>
              </a:ext>
            </a:extLst>
          </p:cNvPr>
          <p:cNvSpPr txBox="1"/>
          <p:nvPr/>
        </p:nvSpPr>
        <p:spPr>
          <a:xfrm>
            <a:off x="207818" y="102545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err="1">
                <a:solidFill>
                  <a:srgbClr val="660033"/>
                </a:solidFill>
                <a:latin typeface="Segoe UI" panose="020B0502040204020203" pitchFamily="34" charset="0"/>
                <a:cs typeface="Segoe UI" panose="020B0502040204020203" pitchFamily="34" charset="0"/>
              </a:rPr>
              <a:t>Commands</a:t>
            </a:r>
            <a:endParaRPr lang="es-MX" sz="2400">
              <a:solidFill>
                <a:srgbClr val="660033"/>
              </a:solidFill>
              <a:latin typeface="Segoe UI" panose="020B0502040204020203" pitchFamily="34" charset="0"/>
              <a:cs typeface="Segoe UI" panose="020B0502040204020203" pitchFamily="34" charset="0"/>
            </a:endParaRPr>
          </a:p>
        </p:txBody>
      </p:sp>
      <p:pic>
        <p:nvPicPr>
          <p:cNvPr id="11" name="Imagen 10">
            <a:extLst>
              <a:ext uri="{FF2B5EF4-FFF2-40B4-BE49-F238E27FC236}">
                <a16:creationId xmlns:a16="http://schemas.microsoft.com/office/drawing/2014/main" id="{BE47656A-0328-3BBE-BE28-AC9B667066F0}"/>
              </a:ext>
            </a:extLst>
          </p:cNvPr>
          <p:cNvPicPr>
            <a:picLocks noChangeAspect="1"/>
          </p:cNvPicPr>
          <p:nvPr/>
        </p:nvPicPr>
        <p:blipFill>
          <a:blip r:embed="rId3"/>
          <a:stretch>
            <a:fillRect/>
          </a:stretch>
        </p:blipFill>
        <p:spPr>
          <a:xfrm>
            <a:off x="1485469" y="2110933"/>
            <a:ext cx="6173061" cy="4134427"/>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A0706056-5F47-2237-9C8B-B0C63EC677D3}"/>
              </a:ext>
            </a:extLst>
          </p:cNvPr>
          <p:cNvSpPr/>
          <p:nvPr/>
        </p:nvSpPr>
        <p:spPr>
          <a:xfrm>
            <a:off x="2114550" y="5406341"/>
            <a:ext cx="4638675" cy="426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	Instrucciones</a:t>
            </a:r>
          </a:p>
        </p:txBody>
      </p:sp>
    </p:spTree>
    <p:extLst>
      <p:ext uri="{BB962C8B-B14F-4D97-AF65-F5344CB8AC3E}">
        <p14:creationId xmlns:p14="http://schemas.microsoft.com/office/powerpoint/2010/main" val="405200461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241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8" name="CuadroTexto 7">
            <a:extLst>
              <a:ext uri="{FF2B5EF4-FFF2-40B4-BE49-F238E27FC236}">
                <a16:creationId xmlns:a16="http://schemas.microsoft.com/office/drawing/2014/main" id="{E07D274A-4588-EE02-4DB7-61D5C3FF7193}"/>
              </a:ext>
            </a:extLst>
          </p:cNvPr>
          <p:cNvSpPr txBox="1"/>
          <p:nvPr/>
        </p:nvSpPr>
        <p:spPr>
          <a:xfrm>
            <a:off x="207818" y="102545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Data </a:t>
            </a:r>
            <a:r>
              <a:rPr lang="es-MX" sz="2400" err="1">
                <a:solidFill>
                  <a:srgbClr val="660033"/>
                </a:solidFill>
                <a:latin typeface="Segoe UI" panose="020B0502040204020203" pitchFamily="34" charset="0"/>
                <a:cs typeface="Segoe UI" panose="020B0502040204020203" pitchFamily="34" charset="0"/>
              </a:rPr>
              <a:t>Binding</a:t>
            </a:r>
            <a:endParaRPr lang="es-MX" sz="2400">
              <a:solidFill>
                <a:srgbClr val="660033"/>
              </a:solidFill>
              <a:latin typeface="Segoe UI" panose="020B0502040204020203" pitchFamily="34" charset="0"/>
              <a:cs typeface="Segoe UI" panose="020B0502040204020203" pitchFamily="34" charset="0"/>
            </a:endParaRPr>
          </a:p>
        </p:txBody>
      </p:sp>
      <p:sp>
        <p:nvSpPr>
          <p:cNvPr id="12" name="CuadroTexto 11">
            <a:extLst>
              <a:ext uri="{FF2B5EF4-FFF2-40B4-BE49-F238E27FC236}">
                <a16:creationId xmlns:a16="http://schemas.microsoft.com/office/drawing/2014/main" id="{68E1B9A1-E2D7-5DBE-42D4-0D08EDCF423C}"/>
              </a:ext>
            </a:extLst>
          </p:cNvPr>
          <p:cNvSpPr txBox="1"/>
          <p:nvPr/>
        </p:nvSpPr>
        <p:spPr>
          <a:xfrm>
            <a:off x="883350" y="1750205"/>
            <a:ext cx="7731839" cy="954107"/>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pPr algn="just"/>
            <a:r>
              <a:rPr lang="es-MX"/>
              <a:t>Data binding es la técnica de vincular propiedades de dos objetos para que los cambios en una propiedad se reflejen automáticamente en la otra propiedad. </a:t>
            </a:r>
          </a:p>
          <a:p>
            <a:pPr algn="just"/>
            <a:r>
              <a:rPr lang="es-MX"/>
              <a:t>Data binding es una parte integral de la arquitectura de la aplicación Model-View-ViewModel (MVVM).</a:t>
            </a:r>
          </a:p>
        </p:txBody>
      </p:sp>
      <p:pic>
        <p:nvPicPr>
          <p:cNvPr id="4098" name="Picture 2">
            <a:extLst>
              <a:ext uri="{FF2B5EF4-FFF2-40B4-BE49-F238E27FC236}">
                <a16:creationId xmlns:a16="http://schemas.microsoft.com/office/drawing/2014/main" id="{51D59517-AE68-C5E6-702C-A1E07CEE7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2900363"/>
            <a:ext cx="5715000" cy="1057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7FE088FC-B874-3956-9911-59BDBA9BF9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2011" y="4410487"/>
            <a:ext cx="5494516" cy="20109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20562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242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8" name="CuadroTexto 7">
            <a:extLst>
              <a:ext uri="{FF2B5EF4-FFF2-40B4-BE49-F238E27FC236}">
                <a16:creationId xmlns:a16="http://schemas.microsoft.com/office/drawing/2014/main" id="{E07D274A-4588-EE02-4DB7-61D5C3FF7193}"/>
              </a:ext>
            </a:extLst>
          </p:cNvPr>
          <p:cNvSpPr txBox="1"/>
          <p:nvPr/>
        </p:nvSpPr>
        <p:spPr>
          <a:xfrm>
            <a:off x="207818" y="1025451"/>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Data </a:t>
            </a:r>
            <a:r>
              <a:rPr lang="es-MX" sz="2400" err="1">
                <a:solidFill>
                  <a:srgbClr val="660033"/>
                </a:solidFill>
                <a:latin typeface="Segoe UI" panose="020B0502040204020203" pitchFamily="34" charset="0"/>
                <a:cs typeface="Segoe UI" panose="020B0502040204020203" pitchFamily="34" charset="0"/>
              </a:rPr>
              <a:t>Binding</a:t>
            </a:r>
            <a:endParaRPr lang="es-MX" sz="2400">
              <a:solidFill>
                <a:srgbClr val="660033"/>
              </a:solidFill>
              <a:latin typeface="Segoe UI" panose="020B0502040204020203" pitchFamily="34" charset="0"/>
              <a:cs typeface="Segoe UI" panose="020B0502040204020203" pitchFamily="34" charset="0"/>
            </a:endParaRPr>
          </a:p>
        </p:txBody>
      </p:sp>
      <p:sp>
        <p:nvSpPr>
          <p:cNvPr id="9" name="CuadroTexto 8">
            <a:extLst>
              <a:ext uri="{FF2B5EF4-FFF2-40B4-BE49-F238E27FC236}">
                <a16:creationId xmlns:a16="http://schemas.microsoft.com/office/drawing/2014/main" id="{FBC33BB4-FC89-C83C-5A2E-02A4D2828FFA}"/>
              </a:ext>
            </a:extLst>
          </p:cNvPr>
          <p:cNvSpPr txBox="1"/>
          <p:nvPr/>
        </p:nvSpPr>
        <p:spPr>
          <a:xfrm>
            <a:off x="1394617" y="5227344"/>
            <a:ext cx="7120733" cy="707886"/>
          </a:xfrm>
          <a:prstGeom prst="rect">
            <a:avLst/>
          </a:prstGeom>
          <a:noFill/>
        </p:spPr>
        <p:txBody>
          <a:bodyPr wrap="square">
            <a:spAutoFit/>
          </a:bodyPr>
          <a:lstStyle>
            <a:defPPr>
              <a:defRPr lang="es-MX"/>
            </a:defPPr>
            <a:lvl1pPr>
              <a:defRPr sz="2000">
                <a:solidFill>
                  <a:srgbClr val="0000FF"/>
                </a:solidFill>
                <a:latin typeface="Cascadia Mono" panose="020B0609020000020004" pitchFamily="49" charset="0"/>
              </a:defRPr>
            </a:lvl1pPr>
          </a:lstStyle>
          <a:p>
            <a:r>
              <a:rPr lang="es-MX"/>
              <a:t>&lt;</a:t>
            </a:r>
            <a:r>
              <a:rPr lang="es-MX" err="1"/>
              <a:t>Button</a:t>
            </a:r>
            <a:r>
              <a:rPr lang="es-MX"/>
              <a:t> Text="</a:t>
            </a:r>
            <a:r>
              <a:rPr lang="es-MX" err="1"/>
              <a:t>Execute</a:t>
            </a:r>
            <a:r>
              <a:rPr lang="es-MX"/>
              <a:t> </a:t>
            </a:r>
            <a:r>
              <a:rPr lang="es-MX" err="1"/>
              <a:t>command</a:t>
            </a:r>
            <a:r>
              <a:rPr lang="es-MX"/>
              <a:t>"</a:t>
            </a:r>
          </a:p>
          <a:p>
            <a:r>
              <a:rPr lang="es-MX"/>
              <a:t>        </a:t>
            </a:r>
            <a:r>
              <a:rPr lang="es-MX" err="1"/>
              <a:t>Command</a:t>
            </a:r>
            <a:r>
              <a:rPr lang="es-MX"/>
              <a:t>="{</a:t>
            </a:r>
            <a:r>
              <a:rPr lang="es-MX" err="1"/>
              <a:t>Binding</a:t>
            </a:r>
            <a:r>
              <a:rPr lang="es-MX"/>
              <a:t> </a:t>
            </a:r>
            <a:r>
              <a:rPr lang="es-MX" err="1"/>
              <a:t>MyCommand</a:t>
            </a:r>
            <a:r>
              <a:rPr lang="es-MX"/>
              <a:t>}" /&gt;</a:t>
            </a:r>
          </a:p>
        </p:txBody>
      </p:sp>
      <p:pic>
        <p:nvPicPr>
          <p:cNvPr id="4100" name="Picture 4">
            <a:extLst>
              <a:ext uri="{FF2B5EF4-FFF2-40B4-BE49-F238E27FC236}">
                <a16:creationId xmlns:a16="http://schemas.microsoft.com/office/drawing/2014/main" id="{C39EBC8F-8EFC-1CBA-2D61-C535C233C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087" y="1630656"/>
            <a:ext cx="4762500" cy="28384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78977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243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8" name="CuadroTexto 7">
            <a:extLst>
              <a:ext uri="{FF2B5EF4-FFF2-40B4-BE49-F238E27FC236}">
                <a16:creationId xmlns:a16="http://schemas.microsoft.com/office/drawing/2014/main" id="{CA1DADDF-306E-C259-6636-D69BE6649461}"/>
              </a:ext>
            </a:extLst>
          </p:cNvPr>
          <p:cNvSpPr txBox="1"/>
          <p:nvPr/>
        </p:nvSpPr>
        <p:spPr>
          <a:xfrm>
            <a:off x="2286000" y="2367171"/>
            <a:ext cx="4572000" cy="2123658"/>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6000">
                <a:solidFill>
                  <a:srgbClr val="660033"/>
                </a:solidFill>
                <a:latin typeface="Segoe UI" panose="020B0502040204020203" pitchFamily="34" charset="0"/>
                <a:cs typeface="Segoe UI" panose="020B0502040204020203" pitchFamily="34" charset="0"/>
              </a:defRPr>
            </a:lvl2pPr>
          </a:lstStyle>
          <a:p>
            <a:r>
              <a:rPr lang="es-MX" sz="6600"/>
              <a:t>App Calculadora</a:t>
            </a:r>
          </a:p>
        </p:txBody>
      </p:sp>
    </p:spTree>
    <p:extLst>
      <p:ext uri="{BB962C8B-B14F-4D97-AF65-F5344CB8AC3E}">
        <p14:creationId xmlns:p14="http://schemas.microsoft.com/office/powerpoint/2010/main" val="20830008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244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9" name="Picture 8">
            <a:extLst>
              <a:ext uri="{FF2B5EF4-FFF2-40B4-BE49-F238E27FC236}">
                <a16:creationId xmlns:a16="http://schemas.microsoft.com/office/drawing/2014/main" id="{9A4824D5-FFBC-6A1D-9775-EA52062B483F}"/>
              </a:ext>
            </a:extLst>
          </p:cNvPr>
          <p:cNvPicPr>
            <a:picLocks noChangeAspect="1"/>
          </p:cNvPicPr>
          <p:nvPr/>
        </p:nvPicPr>
        <p:blipFill>
          <a:blip r:embed="rId3"/>
          <a:stretch>
            <a:fillRect/>
          </a:stretch>
        </p:blipFill>
        <p:spPr>
          <a:xfrm>
            <a:off x="832681" y="1709801"/>
            <a:ext cx="7682669" cy="4351573"/>
          </a:xfrm>
          <a:prstGeom prst="rect">
            <a:avLst/>
          </a:prstGeom>
          <a:ln>
            <a:noFill/>
          </a:ln>
          <a:effectLst>
            <a:outerShdw blurRad="292100" dist="139700" dir="2700000" algn="tl" rotWithShape="0">
              <a:srgbClr val="333333">
                <a:alpha val="65000"/>
              </a:srgbClr>
            </a:outerShdw>
          </a:effectLst>
        </p:spPr>
      </p:pic>
      <p:sp>
        <p:nvSpPr>
          <p:cNvPr id="11" name="CuadroTexto 8">
            <a:extLst>
              <a:ext uri="{FF2B5EF4-FFF2-40B4-BE49-F238E27FC236}">
                <a16:creationId xmlns:a16="http://schemas.microsoft.com/office/drawing/2014/main" id="{CCD4ABC9-8D8F-E4CE-6590-05F1AF31D76D}"/>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Definición de la vista</a:t>
            </a:r>
          </a:p>
        </p:txBody>
      </p:sp>
    </p:spTree>
    <p:extLst>
      <p:ext uri="{BB962C8B-B14F-4D97-AF65-F5344CB8AC3E}">
        <p14:creationId xmlns:p14="http://schemas.microsoft.com/office/powerpoint/2010/main" val="28137579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245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8">
            <a:extLst>
              <a:ext uri="{FF2B5EF4-FFF2-40B4-BE49-F238E27FC236}">
                <a16:creationId xmlns:a16="http://schemas.microsoft.com/office/drawing/2014/main" id="{CCD4ABC9-8D8F-E4CE-6590-05F1AF31D76D}"/>
              </a:ext>
            </a:extLst>
          </p:cNvPr>
          <p:cNvSpPr txBox="1"/>
          <p:nvPr/>
        </p:nvSpPr>
        <p:spPr>
          <a:xfrm>
            <a:off x="390698" y="1014440"/>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Código de la vista</a:t>
            </a:r>
          </a:p>
        </p:txBody>
      </p:sp>
      <p:pic>
        <p:nvPicPr>
          <p:cNvPr id="6" name="Picture 5">
            <a:extLst>
              <a:ext uri="{FF2B5EF4-FFF2-40B4-BE49-F238E27FC236}">
                <a16:creationId xmlns:a16="http://schemas.microsoft.com/office/drawing/2014/main" id="{26551CA5-F95B-62ED-8AC1-874CFAFBE24B}"/>
              </a:ext>
            </a:extLst>
          </p:cNvPr>
          <p:cNvPicPr>
            <a:picLocks noChangeAspect="1"/>
          </p:cNvPicPr>
          <p:nvPr/>
        </p:nvPicPr>
        <p:blipFill>
          <a:blip r:embed="rId3"/>
          <a:stretch>
            <a:fillRect/>
          </a:stretch>
        </p:blipFill>
        <p:spPr>
          <a:xfrm>
            <a:off x="842295" y="1618189"/>
            <a:ext cx="6819544" cy="46019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61332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246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1CC2144E-ABE2-6CAA-3EAE-04D5FA8F0A15}"/>
              </a:ext>
            </a:extLst>
          </p:cNvPr>
          <p:cNvSpPr txBox="1"/>
          <p:nvPr/>
        </p:nvSpPr>
        <p:spPr>
          <a:xfrm>
            <a:off x="262511" y="681154"/>
            <a:ext cx="7965026" cy="46756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Resultado</a:t>
            </a:r>
          </a:p>
        </p:txBody>
      </p:sp>
      <p:pic>
        <p:nvPicPr>
          <p:cNvPr id="10" name="Picture 9">
            <a:extLst>
              <a:ext uri="{FF2B5EF4-FFF2-40B4-BE49-F238E27FC236}">
                <a16:creationId xmlns:a16="http://schemas.microsoft.com/office/drawing/2014/main" id="{0D7729CB-8559-3B1A-E8E5-2E76DC0F109F}"/>
              </a:ext>
            </a:extLst>
          </p:cNvPr>
          <p:cNvPicPr>
            <a:picLocks noChangeAspect="1"/>
          </p:cNvPicPr>
          <p:nvPr/>
        </p:nvPicPr>
        <p:blipFill>
          <a:blip r:embed="rId3"/>
          <a:stretch>
            <a:fillRect/>
          </a:stretch>
        </p:blipFill>
        <p:spPr>
          <a:xfrm>
            <a:off x="1248558" y="1318604"/>
            <a:ext cx="2769054" cy="5037746"/>
          </a:xfrm>
          <a:prstGeom prst="rect">
            <a:avLst/>
          </a:prstGeom>
          <a:ln>
            <a:noFill/>
          </a:ln>
          <a:effectLst>
            <a:outerShdw blurRad="292100" dist="139700" dir="2700000" algn="tl" rotWithShape="0">
              <a:srgbClr val="333333">
                <a:alpha val="65000"/>
              </a:srgbClr>
            </a:outerShdw>
          </a:effectLst>
        </p:spPr>
      </p:pic>
      <p:pic>
        <p:nvPicPr>
          <p:cNvPr id="8" name="Picture 7" descr="A screenshot of a game&#10;&#10;Description automatically generated with medium confidence">
            <a:extLst>
              <a:ext uri="{FF2B5EF4-FFF2-40B4-BE49-F238E27FC236}">
                <a16:creationId xmlns:a16="http://schemas.microsoft.com/office/drawing/2014/main" id="{3F7A1E7D-4297-4626-37C9-6384FABB4D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4106" y="1318604"/>
            <a:ext cx="2769053" cy="49252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136227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4">
            <a:extLst>
              <a:ext uri="{FF2B5EF4-FFF2-40B4-BE49-F238E27FC236}">
                <a16:creationId xmlns:a16="http://schemas.microsoft.com/office/drawing/2014/main" id="{16291087-FA83-68C7-D6F6-84396B7380B8}"/>
              </a:ext>
            </a:extLst>
          </p:cNvPr>
          <p:cNvSpPr/>
          <p:nvPr/>
        </p:nvSpPr>
        <p:spPr>
          <a:xfrm>
            <a:off x="0" y="0"/>
            <a:ext cx="9144000" cy="6857999"/>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 name="Google Shape;67;p15">
            <a:extLst>
              <a:ext uri="{FF2B5EF4-FFF2-40B4-BE49-F238E27FC236}">
                <a16:creationId xmlns:a16="http://schemas.microsoft.com/office/drawing/2014/main" id="{C185AAC4-8C3A-72A3-F9D9-5A661DBDC2EE}"/>
              </a:ext>
            </a:extLst>
          </p:cNvPr>
          <p:cNvPicPr preferRelativeResize="0"/>
          <p:nvPr/>
        </p:nvPicPr>
        <p:blipFill>
          <a:blip r:embed="rId3">
            <a:alphaModFix/>
          </a:blip>
          <a:stretch>
            <a:fillRect/>
          </a:stretch>
        </p:blipFill>
        <p:spPr>
          <a:xfrm>
            <a:off x="496058" y="3481829"/>
            <a:ext cx="847725" cy="847725"/>
          </a:xfrm>
          <a:prstGeom prst="rect">
            <a:avLst/>
          </a:prstGeom>
          <a:ln>
            <a:noFill/>
          </a:ln>
          <a:effectLst>
            <a:outerShdw blurRad="292100" dist="139700" dir="2700000" algn="tl" rotWithShape="0">
              <a:srgbClr val="333333">
                <a:alpha val="65000"/>
              </a:srgbClr>
            </a:outerShdw>
          </a:effectLst>
        </p:spPr>
      </p:pic>
      <p:pic>
        <p:nvPicPr>
          <p:cNvPr id="11" name="Google Shape;68;p15">
            <a:extLst>
              <a:ext uri="{FF2B5EF4-FFF2-40B4-BE49-F238E27FC236}">
                <a16:creationId xmlns:a16="http://schemas.microsoft.com/office/drawing/2014/main" id="{ECD2E439-5C0F-D76C-AEF3-69B372AE8833}"/>
              </a:ext>
            </a:extLst>
          </p:cNvPr>
          <p:cNvPicPr preferRelativeResize="0"/>
          <p:nvPr/>
        </p:nvPicPr>
        <p:blipFill>
          <a:blip r:embed="rId4">
            <a:clrChange>
              <a:clrFrom>
                <a:srgbClr val="0B497E"/>
              </a:clrFrom>
              <a:clrTo>
                <a:srgbClr val="0B497E">
                  <a:alpha val="0"/>
                </a:srgbClr>
              </a:clrTo>
            </a:clrChange>
            <a:alphaModFix/>
          </a:blip>
          <a:stretch>
            <a:fillRect/>
          </a:stretch>
        </p:blipFill>
        <p:spPr>
          <a:xfrm>
            <a:off x="1868445" y="2707404"/>
            <a:ext cx="5895975" cy="2876550"/>
          </a:xfrm>
          <a:prstGeom prst="rect">
            <a:avLst/>
          </a:prstGeom>
          <a:noFill/>
          <a:ln>
            <a:noFill/>
          </a:ln>
        </p:spPr>
      </p:pic>
      <p:pic>
        <p:nvPicPr>
          <p:cNvPr id="12" name="Google Shape;69;p15">
            <a:extLst>
              <a:ext uri="{FF2B5EF4-FFF2-40B4-BE49-F238E27FC236}">
                <a16:creationId xmlns:a16="http://schemas.microsoft.com/office/drawing/2014/main" id="{6F11B653-BE50-C27D-60F2-67E4C69B42B7}"/>
              </a:ext>
            </a:extLst>
          </p:cNvPr>
          <p:cNvPicPr preferRelativeResize="0"/>
          <p:nvPr/>
        </p:nvPicPr>
        <p:blipFill>
          <a:blip r:embed="rId5">
            <a:alphaModFix/>
          </a:blip>
          <a:stretch>
            <a:fillRect/>
          </a:stretch>
        </p:blipFill>
        <p:spPr>
          <a:xfrm>
            <a:off x="8077670" y="2430779"/>
            <a:ext cx="883450" cy="883450"/>
          </a:xfrm>
          <a:prstGeom prst="rect">
            <a:avLst/>
          </a:prstGeom>
          <a:ln>
            <a:noFill/>
          </a:ln>
          <a:effectLst>
            <a:outerShdw blurRad="292100" dist="139700" dir="2700000" algn="tl" rotWithShape="0">
              <a:srgbClr val="333333">
                <a:alpha val="65000"/>
              </a:srgbClr>
            </a:outerShdw>
          </a:effectLst>
        </p:spPr>
      </p:pic>
      <p:pic>
        <p:nvPicPr>
          <p:cNvPr id="13" name="Google Shape;70;p15">
            <a:extLst>
              <a:ext uri="{FF2B5EF4-FFF2-40B4-BE49-F238E27FC236}">
                <a16:creationId xmlns:a16="http://schemas.microsoft.com/office/drawing/2014/main" id="{5057D622-17D9-9AC7-B8BB-9717F82A685F}"/>
              </a:ext>
            </a:extLst>
          </p:cNvPr>
          <p:cNvPicPr preferRelativeResize="0"/>
          <p:nvPr/>
        </p:nvPicPr>
        <p:blipFill>
          <a:blip r:embed="rId6">
            <a:alphaModFix/>
          </a:blip>
          <a:stretch>
            <a:fillRect/>
          </a:stretch>
        </p:blipFill>
        <p:spPr>
          <a:xfrm>
            <a:off x="7916695" y="4347429"/>
            <a:ext cx="1044425" cy="1044425"/>
          </a:xfrm>
          <a:prstGeom prst="rect">
            <a:avLst/>
          </a:prstGeom>
          <a:ln>
            <a:noFill/>
          </a:ln>
          <a:effectLst>
            <a:outerShdw blurRad="292100" dist="139700" dir="2700000" algn="tl" rotWithShape="0">
              <a:srgbClr val="333333">
                <a:alpha val="65000"/>
              </a:srgbClr>
            </a:outerShdw>
          </a:effectLst>
        </p:spPr>
      </p:pic>
      <p:pic>
        <p:nvPicPr>
          <p:cNvPr id="14" name="Google Shape;71;p15">
            <a:extLst>
              <a:ext uri="{FF2B5EF4-FFF2-40B4-BE49-F238E27FC236}">
                <a16:creationId xmlns:a16="http://schemas.microsoft.com/office/drawing/2014/main" id="{29D26FDE-5A92-5D01-5003-44111C7351D0}"/>
              </a:ext>
            </a:extLst>
          </p:cNvPr>
          <p:cNvPicPr preferRelativeResize="0"/>
          <p:nvPr/>
        </p:nvPicPr>
        <p:blipFill>
          <a:blip r:embed="rId7">
            <a:alphaModFix/>
          </a:blip>
          <a:stretch>
            <a:fillRect/>
          </a:stretch>
        </p:blipFill>
        <p:spPr>
          <a:xfrm>
            <a:off x="1792170" y="4659104"/>
            <a:ext cx="924851" cy="924851"/>
          </a:xfrm>
          <a:prstGeom prst="rect">
            <a:avLst/>
          </a:prstGeom>
          <a:ln>
            <a:noFill/>
          </a:ln>
          <a:effectLst>
            <a:outerShdw blurRad="292100" dist="139700" dir="2700000" algn="tl" rotWithShape="0">
              <a:srgbClr val="333333">
                <a:alpha val="65000"/>
              </a:srgbClr>
            </a:outerShdw>
          </a:effectLst>
        </p:spPr>
      </p:pic>
      <p:pic>
        <p:nvPicPr>
          <p:cNvPr id="15" name="Google Shape;72;p15">
            <a:extLst>
              <a:ext uri="{FF2B5EF4-FFF2-40B4-BE49-F238E27FC236}">
                <a16:creationId xmlns:a16="http://schemas.microsoft.com/office/drawing/2014/main" id="{A034C6AE-4713-3AF7-F3DB-BE7CB121032C}"/>
              </a:ext>
            </a:extLst>
          </p:cNvPr>
          <p:cNvPicPr preferRelativeResize="0"/>
          <p:nvPr/>
        </p:nvPicPr>
        <p:blipFill>
          <a:blip r:embed="rId8">
            <a:alphaModFix/>
          </a:blip>
          <a:stretch>
            <a:fillRect/>
          </a:stretch>
        </p:blipFill>
        <p:spPr>
          <a:xfrm>
            <a:off x="6193220" y="5019329"/>
            <a:ext cx="924850" cy="924850"/>
          </a:xfrm>
          <a:prstGeom prst="rect">
            <a:avLst/>
          </a:prstGeom>
          <a:ln>
            <a:noFill/>
          </a:ln>
          <a:effectLst>
            <a:outerShdw blurRad="292100" dist="139700" dir="2700000" algn="tl" rotWithShape="0">
              <a:srgbClr val="333333">
                <a:alpha val="65000"/>
              </a:srgbClr>
            </a:outerShdw>
          </a:effectLst>
        </p:spPr>
      </p:pic>
      <p:pic>
        <p:nvPicPr>
          <p:cNvPr id="16" name="Google Shape;73;p15">
            <a:extLst>
              <a:ext uri="{FF2B5EF4-FFF2-40B4-BE49-F238E27FC236}">
                <a16:creationId xmlns:a16="http://schemas.microsoft.com/office/drawing/2014/main" id="{425E6EA3-3E12-A864-ACF7-95F7FE4C87BD}"/>
              </a:ext>
            </a:extLst>
          </p:cNvPr>
          <p:cNvPicPr preferRelativeResize="0"/>
          <p:nvPr/>
        </p:nvPicPr>
        <p:blipFill>
          <a:blip r:embed="rId9">
            <a:alphaModFix/>
          </a:blip>
          <a:stretch>
            <a:fillRect/>
          </a:stretch>
        </p:blipFill>
        <p:spPr>
          <a:xfrm>
            <a:off x="6670395" y="1985154"/>
            <a:ext cx="883450" cy="883450"/>
          </a:xfrm>
          <a:prstGeom prst="rect">
            <a:avLst/>
          </a:prstGeom>
          <a:ln>
            <a:noFill/>
          </a:ln>
          <a:effectLst>
            <a:outerShdw blurRad="292100" dist="139700" dir="2700000" algn="tl" rotWithShape="0">
              <a:srgbClr val="333333">
                <a:alpha val="65000"/>
              </a:srgbClr>
            </a:outerShdw>
          </a:effectLst>
        </p:spPr>
      </p:pic>
      <p:pic>
        <p:nvPicPr>
          <p:cNvPr id="17" name="Google Shape;74;p15">
            <a:extLst>
              <a:ext uri="{FF2B5EF4-FFF2-40B4-BE49-F238E27FC236}">
                <a16:creationId xmlns:a16="http://schemas.microsoft.com/office/drawing/2014/main" id="{EACFE52A-FC10-213B-6AF3-FFE1FD47A545}"/>
              </a:ext>
            </a:extLst>
          </p:cNvPr>
          <p:cNvPicPr preferRelativeResize="0"/>
          <p:nvPr/>
        </p:nvPicPr>
        <p:blipFill>
          <a:blip r:embed="rId10">
            <a:alphaModFix/>
          </a:blip>
          <a:stretch>
            <a:fillRect/>
          </a:stretch>
        </p:blipFill>
        <p:spPr>
          <a:xfrm>
            <a:off x="3580695" y="4819954"/>
            <a:ext cx="1044424" cy="1044424"/>
          </a:xfrm>
          <a:prstGeom prst="rect">
            <a:avLst/>
          </a:prstGeom>
          <a:ln>
            <a:noFill/>
          </a:ln>
          <a:effectLst>
            <a:outerShdw blurRad="292100" dist="139700" dir="2700000" algn="tl" rotWithShape="0">
              <a:srgbClr val="333333">
                <a:alpha val="65000"/>
              </a:srgbClr>
            </a:outerShdw>
          </a:effectLst>
        </p:spPr>
      </p:pic>
      <p:pic>
        <p:nvPicPr>
          <p:cNvPr id="18" name="Google Shape;75;p15">
            <a:extLst>
              <a:ext uri="{FF2B5EF4-FFF2-40B4-BE49-F238E27FC236}">
                <a16:creationId xmlns:a16="http://schemas.microsoft.com/office/drawing/2014/main" id="{3FBC1056-B7F1-0852-EA27-E07946ABCBDC}"/>
              </a:ext>
            </a:extLst>
          </p:cNvPr>
          <p:cNvPicPr preferRelativeResize="0"/>
          <p:nvPr/>
        </p:nvPicPr>
        <p:blipFill>
          <a:blip r:embed="rId11">
            <a:alphaModFix/>
          </a:blip>
          <a:stretch>
            <a:fillRect/>
          </a:stretch>
        </p:blipFill>
        <p:spPr>
          <a:xfrm>
            <a:off x="1230645" y="2227154"/>
            <a:ext cx="730400" cy="730400"/>
          </a:xfrm>
          <a:prstGeom prst="rect">
            <a:avLst/>
          </a:prstGeom>
          <a:ln>
            <a:noFill/>
          </a:ln>
          <a:effectLst>
            <a:outerShdw blurRad="292100" dist="139700" dir="2700000" algn="tl" rotWithShape="0">
              <a:srgbClr val="333333">
                <a:alpha val="65000"/>
              </a:srgbClr>
            </a:outerShdw>
          </a:effectLst>
        </p:spPr>
      </p:pic>
      <p:pic>
        <p:nvPicPr>
          <p:cNvPr id="19" name="Google Shape;76;p15">
            <a:extLst>
              <a:ext uri="{FF2B5EF4-FFF2-40B4-BE49-F238E27FC236}">
                <a16:creationId xmlns:a16="http://schemas.microsoft.com/office/drawing/2014/main" id="{680D0C23-95F4-668B-991F-C231751341AA}"/>
              </a:ext>
            </a:extLst>
          </p:cNvPr>
          <p:cNvPicPr preferRelativeResize="0"/>
          <p:nvPr/>
        </p:nvPicPr>
        <p:blipFill>
          <a:blip r:embed="rId12">
            <a:alphaModFix/>
          </a:blip>
          <a:stretch>
            <a:fillRect/>
          </a:stretch>
        </p:blipFill>
        <p:spPr>
          <a:xfrm>
            <a:off x="2840320" y="2147754"/>
            <a:ext cx="979525" cy="979525"/>
          </a:xfrm>
          <a:prstGeom prst="rect">
            <a:avLst/>
          </a:prstGeom>
          <a:ln>
            <a:noFill/>
          </a:ln>
          <a:effectLst>
            <a:outerShdw blurRad="292100" dist="139700" dir="2700000" algn="tl" rotWithShape="0">
              <a:srgbClr val="333333">
                <a:alpha val="65000"/>
              </a:srgbClr>
            </a:outerShdw>
          </a:effectLst>
        </p:spPr>
      </p:pic>
      <p:pic>
        <p:nvPicPr>
          <p:cNvPr id="20" name="Google Shape;77;p15">
            <a:extLst>
              <a:ext uri="{FF2B5EF4-FFF2-40B4-BE49-F238E27FC236}">
                <a16:creationId xmlns:a16="http://schemas.microsoft.com/office/drawing/2014/main" id="{DC780F6A-B190-0B57-837B-F84A7AFEC628}"/>
              </a:ext>
            </a:extLst>
          </p:cNvPr>
          <p:cNvPicPr preferRelativeResize="0"/>
          <p:nvPr/>
        </p:nvPicPr>
        <p:blipFill>
          <a:blip r:embed="rId13">
            <a:alphaModFix/>
          </a:blip>
          <a:stretch>
            <a:fillRect/>
          </a:stretch>
        </p:blipFill>
        <p:spPr>
          <a:xfrm>
            <a:off x="440520" y="4853854"/>
            <a:ext cx="797025" cy="797025"/>
          </a:xfrm>
          <a:prstGeom prst="rect">
            <a:avLst/>
          </a:prstGeom>
          <a:ln>
            <a:noFill/>
          </a:ln>
          <a:effectLst>
            <a:outerShdw blurRad="292100" dist="139700" dir="2700000" algn="tl" rotWithShape="0">
              <a:srgbClr val="333333">
                <a:alpha val="65000"/>
              </a:srgbClr>
            </a:outerShdw>
          </a:effectLst>
        </p:spPr>
      </p:pic>
      <p:sp>
        <p:nvSpPr>
          <p:cNvPr id="26" name="CuadroTexto 6">
            <a:extLst>
              <a:ext uri="{FF2B5EF4-FFF2-40B4-BE49-F238E27FC236}">
                <a16:creationId xmlns:a16="http://schemas.microsoft.com/office/drawing/2014/main" id="{03A1E948-C269-D026-0EEB-B159796C19C1}"/>
              </a:ext>
            </a:extLst>
          </p:cNvPr>
          <p:cNvSpPr txBox="1"/>
          <p:nvPr/>
        </p:nvSpPr>
        <p:spPr>
          <a:xfrm>
            <a:off x="1331421" y="606747"/>
            <a:ext cx="6970022" cy="461665"/>
          </a:xfrm>
          <a:prstGeom prst="rect">
            <a:avLst/>
          </a:prstGeom>
          <a:noFill/>
        </p:spPr>
        <p:txBody>
          <a:bodyPr wrap="square" rtlCol="0">
            <a:spAutoFit/>
          </a:bodyPr>
          <a:lstStyle/>
          <a:p>
            <a:r>
              <a:rPr lang="es-MX" sz="2400" b="1">
                <a:solidFill>
                  <a:schemeClr val="bg1"/>
                </a:solidFill>
                <a:latin typeface="Segoe UI" panose="020B0502040204020203" pitchFamily="34" charset="0"/>
                <a:ea typeface="+mn-ea"/>
                <a:cs typeface="+mn-cs"/>
              </a:rPr>
              <a:t>Desarrollo de aplicaciones .NET con </a:t>
            </a:r>
            <a:r>
              <a:rPr lang="es-MX" sz="2400" b="1" err="1">
                <a:solidFill>
                  <a:schemeClr val="bg1"/>
                </a:solidFill>
                <a:latin typeface="Segoe UI" panose="020B0502040204020203" pitchFamily="34" charset="0"/>
                <a:ea typeface="+mn-ea"/>
                <a:cs typeface="+mn-cs"/>
              </a:rPr>
              <a:t>NuGet</a:t>
            </a:r>
            <a:endParaRPr lang="es-MX" sz="2400" b="1">
              <a:solidFill>
                <a:schemeClr val="bg1"/>
              </a:solidFill>
              <a:latin typeface="Montserrat" panose="00000500000000000000" pitchFamily="50" charset="0"/>
            </a:endParaRPr>
          </a:p>
        </p:txBody>
      </p:sp>
      <p:sp>
        <p:nvSpPr>
          <p:cNvPr id="30" name="AutoShape 14" descr="Logo">
            <a:extLst>
              <a:ext uri="{FF2B5EF4-FFF2-40B4-BE49-F238E27FC236}">
                <a16:creationId xmlns:a16="http://schemas.microsoft.com/office/drawing/2014/main" id="{641E3F38-EF21-76D4-65B8-550F0340636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34" name="Graphic 33">
            <a:extLst>
              <a:ext uri="{FF2B5EF4-FFF2-40B4-BE49-F238E27FC236}">
                <a16:creationId xmlns:a16="http://schemas.microsoft.com/office/drawing/2014/main" id="{61504D1D-C36F-3397-49C7-17952F640BBC}"/>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69496" y="1724872"/>
            <a:ext cx="1951248" cy="637908"/>
          </a:xfrm>
          <a:prstGeom prst="rect">
            <a:avLst/>
          </a:prstGeom>
        </p:spPr>
      </p:pic>
    </p:spTree>
    <p:extLst>
      <p:ext uri="{BB962C8B-B14F-4D97-AF65-F5344CB8AC3E}">
        <p14:creationId xmlns:p14="http://schemas.microsoft.com/office/powerpoint/2010/main" val="24105413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248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6" name="Graphic 5">
            <a:extLst>
              <a:ext uri="{FF2B5EF4-FFF2-40B4-BE49-F238E27FC236}">
                <a16:creationId xmlns:a16="http://schemas.microsoft.com/office/drawing/2014/main" id="{CD0C3355-E07E-9D69-B105-E233B34B2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6819" y="2690321"/>
            <a:ext cx="5347473" cy="1748212"/>
          </a:xfrm>
          <a:prstGeom prst="rect">
            <a:avLst/>
          </a:prstGeom>
        </p:spPr>
      </p:pic>
      <p:sp>
        <p:nvSpPr>
          <p:cNvPr id="9" name="TextBox 8">
            <a:extLst>
              <a:ext uri="{FF2B5EF4-FFF2-40B4-BE49-F238E27FC236}">
                <a16:creationId xmlns:a16="http://schemas.microsoft.com/office/drawing/2014/main" id="{CF179C0F-B65D-B99E-5806-F5B9371E92B6}"/>
              </a:ext>
            </a:extLst>
          </p:cNvPr>
          <p:cNvSpPr txBox="1"/>
          <p:nvPr/>
        </p:nvSpPr>
        <p:spPr>
          <a:xfrm>
            <a:off x="300782" y="6329523"/>
            <a:ext cx="4572000" cy="369332"/>
          </a:xfrm>
          <a:prstGeom prst="rect">
            <a:avLst/>
          </a:prstGeom>
          <a:noFill/>
        </p:spPr>
        <p:txBody>
          <a:bodyPr wrap="square">
            <a:spAutoFit/>
          </a:bodyPr>
          <a:lstStyle/>
          <a:p>
            <a:r>
              <a:rPr lang="es-MX"/>
              <a:t>https://www.litedb.org/</a:t>
            </a:r>
          </a:p>
        </p:txBody>
      </p:sp>
      <p:pic>
        <p:nvPicPr>
          <p:cNvPr id="2050" name="Picture 2" descr="New JSON validation service available | Joinup">
            <a:extLst>
              <a:ext uri="{FF2B5EF4-FFF2-40B4-BE49-F238E27FC236}">
                <a16:creationId xmlns:a16="http://schemas.microsoft.com/office/drawing/2014/main" id="{8507BB2A-894B-FEBE-5C6C-56EA5B6561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43077" y="957637"/>
            <a:ext cx="1699708" cy="1547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32762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249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6" name="Graphic 5">
            <a:extLst>
              <a:ext uri="{FF2B5EF4-FFF2-40B4-BE49-F238E27FC236}">
                <a16:creationId xmlns:a16="http://schemas.microsoft.com/office/drawing/2014/main" id="{CD0C3355-E07E-9D69-B105-E233B34B2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880" y="377141"/>
            <a:ext cx="2582267" cy="844203"/>
          </a:xfrm>
          <a:prstGeom prst="rect">
            <a:avLst/>
          </a:prstGeom>
        </p:spPr>
      </p:pic>
      <p:sp>
        <p:nvSpPr>
          <p:cNvPr id="9" name="TextBox 8">
            <a:extLst>
              <a:ext uri="{FF2B5EF4-FFF2-40B4-BE49-F238E27FC236}">
                <a16:creationId xmlns:a16="http://schemas.microsoft.com/office/drawing/2014/main" id="{CF179C0F-B65D-B99E-5806-F5B9371E92B6}"/>
              </a:ext>
            </a:extLst>
          </p:cNvPr>
          <p:cNvSpPr txBox="1"/>
          <p:nvPr/>
        </p:nvSpPr>
        <p:spPr>
          <a:xfrm>
            <a:off x="300782" y="6329523"/>
            <a:ext cx="4572000" cy="369332"/>
          </a:xfrm>
          <a:prstGeom prst="rect">
            <a:avLst/>
          </a:prstGeom>
          <a:noFill/>
        </p:spPr>
        <p:txBody>
          <a:bodyPr wrap="square">
            <a:spAutoFit/>
          </a:bodyPr>
          <a:lstStyle/>
          <a:p>
            <a:r>
              <a:rPr lang="es-MX"/>
              <a:t>https://www.litedb.org/</a:t>
            </a:r>
          </a:p>
        </p:txBody>
      </p:sp>
      <p:pic>
        <p:nvPicPr>
          <p:cNvPr id="4098" name="Picture 2">
            <a:extLst>
              <a:ext uri="{FF2B5EF4-FFF2-40B4-BE49-F238E27FC236}">
                <a16:creationId xmlns:a16="http://schemas.microsoft.com/office/drawing/2014/main" id="{7DBAB9C5-4FF9-2FE0-756D-91341A8A98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6452" y="1568985"/>
            <a:ext cx="5559054" cy="45229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70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1B0773-4935-EC7D-C5AB-18F0C207EC5B}"/>
              </a:ext>
            </a:extLst>
          </p:cNvPr>
          <p:cNvSpPr>
            <a:spLocks noGrp="1"/>
          </p:cNvSpPr>
          <p:nvPr>
            <p:ph type="title"/>
          </p:nvPr>
        </p:nvSpPr>
        <p:spPr>
          <a:xfrm>
            <a:off x="510548" y="1044135"/>
            <a:ext cx="4056535" cy="679304"/>
          </a:xfrm>
        </p:spPr>
        <p:txBody>
          <a:bodyPr vert="horz" lIns="68580" tIns="34290" rIns="68580" bIns="34290" rtlCol="0" anchor="b">
            <a:normAutofit/>
          </a:bodyPr>
          <a:lstStyle/>
          <a:p>
            <a:pPr>
              <a:lnSpc>
                <a:spcPct val="90000"/>
              </a:lnSpc>
            </a:pPr>
            <a:r>
              <a:rPr lang="es-MX" sz="2700">
                <a:solidFill>
                  <a:srgbClr val="660033"/>
                </a:solidFill>
                <a:latin typeface="Segoe UI" panose="020B0502040204020203" pitchFamily="34" charset="0"/>
                <a:ea typeface="+mn-ea"/>
                <a:cs typeface="+mn-cs"/>
              </a:rPr>
              <a:t>Tipos de datos enteros</a:t>
            </a:r>
          </a:p>
        </p:txBody>
      </p:sp>
      <p:sp>
        <p:nvSpPr>
          <p:cNvPr id="3" name="Marcador de número de diapositiva 2">
            <a:extLst>
              <a:ext uri="{FF2B5EF4-FFF2-40B4-BE49-F238E27FC236}">
                <a16:creationId xmlns:a16="http://schemas.microsoft.com/office/drawing/2014/main" id="{0D1F263A-C5E7-50DB-533B-E88D6A7B4896}"/>
              </a:ext>
            </a:extLst>
          </p:cNvPr>
          <p:cNvSpPr>
            <a:spLocks noGrp="1"/>
          </p:cNvSpPr>
          <p:nvPr>
            <p:ph type="sldNum" sz="quarter" idx="12"/>
          </p:nvPr>
        </p:nvSpPr>
        <p:spPr>
          <a:xfrm>
            <a:off x="8226757" y="6279149"/>
            <a:ext cx="734363" cy="312845"/>
          </a:xfrm>
        </p:spPr>
        <p:txBody>
          <a:bodyPr vert="horz" lIns="68580" tIns="34290" rIns="68580" bIns="34290" rtlCol="0" anchor="ctr">
            <a:normAutofit/>
          </a:bodyPr>
          <a:lstStyle/>
          <a:p>
            <a:pPr>
              <a:spcAft>
                <a:spcPts val="450"/>
              </a:spcAft>
            </a:pPr>
            <a:fld id="{BE15108C-154A-4A5A-9C05-91A49A422BA7}" type="slidenum">
              <a:rPr lang="en-US" smtClean="0"/>
              <a:pPr>
                <a:spcAft>
                  <a:spcPts val="450"/>
                </a:spcAft>
              </a:pPr>
              <a:t>25</a:t>
            </a:fld>
            <a:endParaRPr lang="en-US"/>
          </a:p>
        </p:txBody>
      </p:sp>
      <p:graphicFrame>
        <p:nvGraphicFramePr>
          <p:cNvPr id="5" name="Tabla 4">
            <a:extLst>
              <a:ext uri="{FF2B5EF4-FFF2-40B4-BE49-F238E27FC236}">
                <a16:creationId xmlns:a16="http://schemas.microsoft.com/office/drawing/2014/main" id="{D95B1104-C5A2-2F74-EE88-5BADDBE7D1BA}"/>
              </a:ext>
            </a:extLst>
          </p:cNvPr>
          <p:cNvGraphicFramePr>
            <a:graphicFrameLocks noGrp="1"/>
          </p:cNvGraphicFramePr>
          <p:nvPr>
            <p:extLst>
              <p:ext uri="{D42A27DB-BD31-4B8C-83A1-F6EECF244321}">
                <p14:modId xmlns:p14="http://schemas.microsoft.com/office/powerpoint/2010/main" val="448708099"/>
              </p:ext>
            </p:extLst>
          </p:nvPr>
        </p:nvGraphicFramePr>
        <p:xfrm>
          <a:off x="635791" y="2207516"/>
          <a:ext cx="7744193" cy="2377024"/>
        </p:xfrm>
        <a:graphic>
          <a:graphicData uri="http://schemas.openxmlformats.org/drawingml/2006/table">
            <a:tbl>
              <a:tblPr>
                <a:tableStyleId>{3B4B98B0-60AC-42C2-AFA5-B58CD77FA1E5}</a:tableStyleId>
              </a:tblPr>
              <a:tblGrid>
                <a:gridCol w="1951281">
                  <a:extLst>
                    <a:ext uri="{9D8B030D-6E8A-4147-A177-3AD203B41FA5}">
                      <a16:colId xmlns:a16="http://schemas.microsoft.com/office/drawing/2014/main" val="2854056022"/>
                    </a:ext>
                  </a:extLst>
                </a:gridCol>
                <a:gridCol w="3593900">
                  <a:extLst>
                    <a:ext uri="{9D8B030D-6E8A-4147-A177-3AD203B41FA5}">
                      <a16:colId xmlns:a16="http://schemas.microsoft.com/office/drawing/2014/main" val="271983615"/>
                    </a:ext>
                  </a:extLst>
                </a:gridCol>
                <a:gridCol w="2199012">
                  <a:extLst>
                    <a:ext uri="{9D8B030D-6E8A-4147-A177-3AD203B41FA5}">
                      <a16:colId xmlns:a16="http://schemas.microsoft.com/office/drawing/2014/main" val="1550574580"/>
                    </a:ext>
                  </a:extLst>
                </a:gridCol>
              </a:tblGrid>
              <a:tr h="256284">
                <a:tc>
                  <a:txBody>
                    <a:bodyPr/>
                    <a:lstStyle/>
                    <a:p>
                      <a:pPr algn="l" fontAlgn="t"/>
                      <a:r>
                        <a:rPr lang="es-MX" sz="1000">
                          <a:effectLst/>
                        </a:rPr>
                        <a:t>Palabra clave/tipo de C#</a:t>
                      </a:r>
                    </a:p>
                  </a:txBody>
                  <a:tcPr marL="33281" marR="33281" marT="16640" marB="16640"/>
                </a:tc>
                <a:tc>
                  <a:txBody>
                    <a:bodyPr/>
                    <a:lstStyle/>
                    <a:p>
                      <a:pPr algn="l" fontAlgn="t"/>
                      <a:r>
                        <a:rPr lang="es-MX" sz="1000">
                          <a:effectLst/>
                        </a:rPr>
                        <a:t>Intervalo</a:t>
                      </a:r>
                    </a:p>
                  </a:txBody>
                  <a:tcPr marL="33281" marR="33281" marT="16640" marB="16640"/>
                </a:tc>
                <a:tc>
                  <a:txBody>
                    <a:bodyPr/>
                    <a:lstStyle/>
                    <a:p>
                      <a:pPr algn="l" fontAlgn="t"/>
                      <a:r>
                        <a:rPr lang="es-MX" sz="1000">
                          <a:effectLst/>
                        </a:rPr>
                        <a:t>Tamaño</a:t>
                      </a:r>
                    </a:p>
                  </a:txBody>
                  <a:tcPr marL="33281" marR="33281" marT="16640" marB="16640"/>
                </a:tc>
                <a:extLst>
                  <a:ext uri="{0D108BD9-81ED-4DB2-BD59-A6C34878D82A}">
                    <a16:rowId xmlns:a16="http://schemas.microsoft.com/office/drawing/2014/main" val="1678809540"/>
                  </a:ext>
                </a:extLst>
              </a:tr>
              <a:tr h="212074">
                <a:tc>
                  <a:txBody>
                    <a:bodyPr/>
                    <a:lstStyle/>
                    <a:p>
                      <a:pPr algn="l" fontAlgn="t"/>
                      <a:r>
                        <a:rPr lang="es-MX" sz="1000" err="1">
                          <a:solidFill>
                            <a:schemeClr val="bg1">
                              <a:lumMod val="50000"/>
                            </a:schemeClr>
                          </a:solidFill>
                          <a:effectLst/>
                        </a:rPr>
                        <a:t>sbyte</a:t>
                      </a:r>
                      <a:endParaRPr lang="es-MX" sz="1000">
                        <a:solidFill>
                          <a:schemeClr val="bg1">
                            <a:lumMod val="50000"/>
                          </a:schemeClr>
                        </a:solidFill>
                        <a:effectLst/>
                      </a:endParaRPr>
                    </a:p>
                  </a:txBody>
                  <a:tcPr marL="33281" marR="33281" marT="16640" marB="16640"/>
                </a:tc>
                <a:tc>
                  <a:txBody>
                    <a:bodyPr/>
                    <a:lstStyle/>
                    <a:p>
                      <a:pPr algn="l" fontAlgn="t"/>
                      <a:r>
                        <a:rPr lang="es-MX" sz="1000">
                          <a:solidFill>
                            <a:schemeClr val="bg1">
                              <a:lumMod val="50000"/>
                            </a:schemeClr>
                          </a:solidFill>
                          <a:effectLst/>
                        </a:rPr>
                        <a:t>De -128 a 127</a:t>
                      </a:r>
                    </a:p>
                  </a:txBody>
                  <a:tcPr marL="33281" marR="33281" marT="16640" marB="16640"/>
                </a:tc>
                <a:tc>
                  <a:txBody>
                    <a:bodyPr/>
                    <a:lstStyle/>
                    <a:p>
                      <a:pPr algn="l" fontAlgn="t"/>
                      <a:r>
                        <a:rPr lang="es-MX" sz="1000">
                          <a:solidFill>
                            <a:schemeClr val="bg1">
                              <a:lumMod val="50000"/>
                            </a:schemeClr>
                          </a:solidFill>
                          <a:effectLst/>
                        </a:rPr>
                        <a:t>Entero de 8 bits con signo</a:t>
                      </a:r>
                    </a:p>
                  </a:txBody>
                  <a:tcPr marL="33281" marR="33281" marT="16640" marB="16640"/>
                </a:tc>
                <a:extLst>
                  <a:ext uri="{0D108BD9-81ED-4DB2-BD59-A6C34878D82A}">
                    <a16:rowId xmlns:a16="http://schemas.microsoft.com/office/drawing/2014/main" val="4077776143"/>
                  </a:ext>
                </a:extLst>
              </a:tr>
              <a:tr h="212074">
                <a:tc>
                  <a:txBody>
                    <a:bodyPr/>
                    <a:lstStyle/>
                    <a:p>
                      <a:pPr algn="l" fontAlgn="t"/>
                      <a:r>
                        <a:rPr lang="es-MX" sz="1000">
                          <a:solidFill>
                            <a:schemeClr val="bg1">
                              <a:lumMod val="50000"/>
                            </a:schemeClr>
                          </a:solidFill>
                          <a:effectLst/>
                        </a:rPr>
                        <a:t>byte</a:t>
                      </a:r>
                    </a:p>
                  </a:txBody>
                  <a:tcPr marL="33281" marR="33281" marT="16640" marB="16640"/>
                </a:tc>
                <a:tc>
                  <a:txBody>
                    <a:bodyPr/>
                    <a:lstStyle/>
                    <a:p>
                      <a:pPr algn="l" fontAlgn="t"/>
                      <a:r>
                        <a:rPr lang="es-MX" sz="1000">
                          <a:solidFill>
                            <a:schemeClr val="bg1">
                              <a:lumMod val="50000"/>
                            </a:schemeClr>
                          </a:solidFill>
                          <a:effectLst/>
                        </a:rPr>
                        <a:t>De 0 a 255</a:t>
                      </a:r>
                    </a:p>
                  </a:txBody>
                  <a:tcPr marL="33281" marR="33281" marT="16640" marB="16640"/>
                </a:tc>
                <a:tc>
                  <a:txBody>
                    <a:bodyPr/>
                    <a:lstStyle/>
                    <a:p>
                      <a:pPr algn="l" fontAlgn="t"/>
                      <a:r>
                        <a:rPr lang="es-MX" sz="1000">
                          <a:solidFill>
                            <a:schemeClr val="bg1">
                              <a:lumMod val="50000"/>
                            </a:schemeClr>
                          </a:solidFill>
                          <a:effectLst/>
                        </a:rPr>
                        <a:t>Entero de 8 bits sin signo</a:t>
                      </a:r>
                    </a:p>
                  </a:txBody>
                  <a:tcPr marL="33281" marR="33281" marT="16640" marB="16640"/>
                </a:tc>
                <a:extLst>
                  <a:ext uri="{0D108BD9-81ED-4DB2-BD59-A6C34878D82A}">
                    <a16:rowId xmlns:a16="http://schemas.microsoft.com/office/drawing/2014/main" val="634062835"/>
                  </a:ext>
                </a:extLst>
              </a:tr>
              <a:tr h="212074">
                <a:tc>
                  <a:txBody>
                    <a:bodyPr/>
                    <a:lstStyle/>
                    <a:p>
                      <a:pPr algn="l" fontAlgn="t"/>
                      <a:r>
                        <a:rPr lang="es-MX" sz="1000">
                          <a:solidFill>
                            <a:schemeClr val="bg1">
                              <a:lumMod val="50000"/>
                            </a:schemeClr>
                          </a:solidFill>
                          <a:effectLst/>
                        </a:rPr>
                        <a:t>short</a:t>
                      </a:r>
                    </a:p>
                  </a:txBody>
                  <a:tcPr marL="33281" marR="33281" marT="16640" marB="16640"/>
                </a:tc>
                <a:tc>
                  <a:txBody>
                    <a:bodyPr/>
                    <a:lstStyle/>
                    <a:p>
                      <a:pPr algn="l" fontAlgn="t"/>
                      <a:r>
                        <a:rPr lang="pt-BR" sz="1000">
                          <a:solidFill>
                            <a:schemeClr val="bg1">
                              <a:lumMod val="50000"/>
                            </a:schemeClr>
                          </a:solidFill>
                          <a:effectLst/>
                        </a:rPr>
                        <a:t>De -32 768 a 32 767</a:t>
                      </a:r>
                    </a:p>
                  </a:txBody>
                  <a:tcPr marL="33281" marR="33281" marT="16640" marB="16640"/>
                </a:tc>
                <a:tc>
                  <a:txBody>
                    <a:bodyPr/>
                    <a:lstStyle/>
                    <a:p>
                      <a:pPr algn="l" fontAlgn="t"/>
                      <a:r>
                        <a:rPr lang="es-MX" sz="1000">
                          <a:solidFill>
                            <a:schemeClr val="bg1">
                              <a:lumMod val="50000"/>
                            </a:schemeClr>
                          </a:solidFill>
                          <a:effectLst/>
                        </a:rPr>
                        <a:t>Entero de 16 bits con signo</a:t>
                      </a:r>
                    </a:p>
                  </a:txBody>
                  <a:tcPr marL="33281" marR="33281" marT="16640" marB="16640"/>
                </a:tc>
                <a:extLst>
                  <a:ext uri="{0D108BD9-81ED-4DB2-BD59-A6C34878D82A}">
                    <a16:rowId xmlns:a16="http://schemas.microsoft.com/office/drawing/2014/main" val="2689471071"/>
                  </a:ext>
                </a:extLst>
              </a:tr>
              <a:tr h="212074">
                <a:tc>
                  <a:txBody>
                    <a:bodyPr/>
                    <a:lstStyle/>
                    <a:p>
                      <a:pPr algn="l" fontAlgn="t"/>
                      <a:r>
                        <a:rPr lang="es-MX" sz="1000">
                          <a:solidFill>
                            <a:schemeClr val="bg1">
                              <a:lumMod val="50000"/>
                            </a:schemeClr>
                          </a:solidFill>
                          <a:effectLst/>
                        </a:rPr>
                        <a:t>ushort</a:t>
                      </a:r>
                    </a:p>
                  </a:txBody>
                  <a:tcPr marL="33281" marR="33281" marT="16640" marB="16640"/>
                </a:tc>
                <a:tc>
                  <a:txBody>
                    <a:bodyPr/>
                    <a:lstStyle/>
                    <a:p>
                      <a:pPr algn="l" fontAlgn="t"/>
                      <a:r>
                        <a:rPr lang="es-MX" sz="1000">
                          <a:solidFill>
                            <a:schemeClr val="bg1">
                              <a:lumMod val="50000"/>
                            </a:schemeClr>
                          </a:solidFill>
                          <a:effectLst/>
                        </a:rPr>
                        <a:t>De 0 a 65.535</a:t>
                      </a:r>
                    </a:p>
                  </a:txBody>
                  <a:tcPr marL="33281" marR="33281" marT="16640" marB="16640"/>
                </a:tc>
                <a:tc>
                  <a:txBody>
                    <a:bodyPr/>
                    <a:lstStyle/>
                    <a:p>
                      <a:pPr algn="l" fontAlgn="t"/>
                      <a:r>
                        <a:rPr lang="es-MX" sz="1000">
                          <a:solidFill>
                            <a:schemeClr val="bg1">
                              <a:lumMod val="50000"/>
                            </a:schemeClr>
                          </a:solidFill>
                          <a:effectLst/>
                        </a:rPr>
                        <a:t>Entero de 16 bits sin signo</a:t>
                      </a:r>
                    </a:p>
                  </a:txBody>
                  <a:tcPr marL="33281" marR="33281" marT="16640" marB="16640"/>
                </a:tc>
                <a:extLst>
                  <a:ext uri="{0D108BD9-81ED-4DB2-BD59-A6C34878D82A}">
                    <a16:rowId xmlns:a16="http://schemas.microsoft.com/office/drawing/2014/main" val="322776198"/>
                  </a:ext>
                </a:extLst>
              </a:tr>
              <a:tr h="212074">
                <a:tc>
                  <a:txBody>
                    <a:bodyPr/>
                    <a:lstStyle/>
                    <a:p>
                      <a:pPr algn="l" fontAlgn="t"/>
                      <a:r>
                        <a:rPr lang="es-MX" sz="1000" err="1">
                          <a:effectLst/>
                        </a:rPr>
                        <a:t>int</a:t>
                      </a:r>
                      <a:endParaRPr lang="es-MX" sz="1000">
                        <a:effectLst/>
                      </a:endParaRPr>
                    </a:p>
                  </a:txBody>
                  <a:tcPr marL="33281" marR="33281" marT="16640" marB="16640"/>
                </a:tc>
                <a:tc>
                  <a:txBody>
                    <a:bodyPr/>
                    <a:lstStyle/>
                    <a:p>
                      <a:pPr algn="l" fontAlgn="t"/>
                      <a:r>
                        <a:rPr lang="es-MX" sz="1000">
                          <a:effectLst/>
                        </a:rPr>
                        <a:t>De -2.147.483.648 a 2.147.483.647</a:t>
                      </a:r>
                    </a:p>
                  </a:txBody>
                  <a:tcPr marL="33281" marR="33281" marT="16640" marB="16640"/>
                </a:tc>
                <a:tc>
                  <a:txBody>
                    <a:bodyPr/>
                    <a:lstStyle/>
                    <a:p>
                      <a:pPr algn="l" fontAlgn="t"/>
                      <a:r>
                        <a:rPr lang="es-MX" sz="1000">
                          <a:effectLst/>
                        </a:rPr>
                        <a:t>Entero de 32 bits con signo</a:t>
                      </a:r>
                    </a:p>
                  </a:txBody>
                  <a:tcPr marL="33281" marR="33281" marT="16640" marB="16640"/>
                </a:tc>
                <a:extLst>
                  <a:ext uri="{0D108BD9-81ED-4DB2-BD59-A6C34878D82A}">
                    <a16:rowId xmlns:a16="http://schemas.microsoft.com/office/drawing/2014/main" val="2994910407"/>
                  </a:ext>
                </a:extLst>
              </a:tr>
              <a:tr h="212074">
                <a:tc>
                  <a:txBody>
                    <a:bodyPr/>
                    <a:lstStyle/>
                    <a:p>
                      <a:pPr algn="l" fontAlgn="t"/>
                      <a:r>
                        <a:rPr lang="es-MX" sz="1000" err="1">
                          <a:solidFill>
                            <a:schemeClr val="bg1">
                              <a:lumMod val="50000"/>
                            </a:schemeClr>
                          </a:solidFill>
                          <a:effectLst/>
                        </a:rPr>
                        <a:t>uint</a:t>
                      </a:r>
                      <a:endParaRPr lang="es-MX" sz="1000">
                        <a:solidFill>
                          <a:schemeClr val="bg1">
                            <a:lumMod val="50000"/>
                          </a:schemeClr>
                        </a:solidFill>
                        <a:effectLst/>
                      </a:endParaRPr>
                    </a:p>
                  </a:txBody>
                  <a:tcPr marL="33281" marR="33281" marT="16640" marB="16640"/>
                </a:tc>
                <a:tc>
                  <a:txBody>
                    <a:bodyPr/>
                    <a:lstStyle/>
                    <a:p>
                      <a:pPr algn="l" fontAlgn="t"/>
                      <a:r>
                        <a:rPr lang="es-MX" sz="1000">
                          <a:solidFill>
                            <a:schemeClr val="bg1">
                              <a:lumMod val="50000"/>
                            </a:schemeClr>
                          </a:solidFill>
                          <a:effectLst/>
                        </a:rPr>
                        <a:t>De 0 a 4.294.967.295</a:t>
                      </a:r>
                    </a:p>
                  </a:txBody>
                  <a:tcPr marL="33281" marR="33281" marT="16640" marB="16640"/>
                </a:tc>
                <a:tc>
                  <a:txBody>
                    <a:bodyPr/>
                    <a:lstStyle/>
                    <a:p>
                      <a:pPr algn="l" fontAlgn="t"/>
                      <a:r>
                        <a:rPr lang="es-MX" sz="1000">
                          <a:solidFill>
                            <a:schemeClr val="bg1">
                              <a:lumMod val="50000"/>
                            </a:schemeClr>
                          </a:solidFill>
                          <a:effectLst/>
                        </a:rPr>
                        <a:t>Entero de 32 bits sin signo</a:t>
                      </a:r>
                    </a:p>
                  </a:txBody>
                  <a:tcPr marL="33281" marR="33281" marT="16640" marB="16640"/>
                </a:tc>
                <a:extLst>
                  <a:ext uri="{0D108BD9-81ED-4DB2-BD59-A6C34878D82A}">
                    <a16:rowId xmlns:a16="http://schemas.microsoft.com/office/drawing/2014/main" val="4073850442"/>
                  </a:ext>
                </a:extLst>
              </a:tr>
              <a:tr h="212074">
                <a:tc>
                  <a:txBody>
                    <a:bodyPr/>
                    <a:lstStyle/>
                    <a:p>
                      <a:pPr algn="l" fontAlgn="t"/>
                      <a:r>
                        <a:rPr lang="es-MX" sz="1000" err="1">
                          <a:solidFill>
                            <a:schemeClr val="bg1">
                              <a:lumMod val="50000"/>
                            </a:schemeClr>
                          </a:solidFill>
                          <a:effectLst/>
                        </a:rPr>
                        <a:t>long</a:t>
                      </a:r>
                      <a:endParaRPr lang="es-MX" sz="1000">
                        <a:solidFill>
                          <a:schemeClr val="bg1">
                            <a:lumMod val="50000"/>
                          </a:schemeClr>
                        </a:solidFill>
                        <a:effectLst/>
                      </a:endParaRPr>
                    </a:p>
                  </a:txBody>
                  <a:tcPr marL="33281" marR="33281" marT="16640" marB="16640"/>
                </a:tc>
                <a:tc>
                  <a:txBody>
                    <a:bodyPr/>
                    <a:lstStyle/>
                    <a:p>
                      <a:pPr algn="l" fontAlgn="t"/>
                      <a:r>
                        <a:rPr lang="es-MX" sz="1000">
                          <a:solidFill>
                            <a:schemeClr val="bg1">
                              <a:lumMod val="50000"/>
                            </a:schemeClr>
                          </a:solidFill>
                          <a:effectLst/>
                        </a:rPr>
                        <a:t>De -9.223.372.036.854.775.808 a 9.223.372.036.854.775.807</a:t>
                      </a:r>
                    </a:p>
                  </a:txBody>
                  <a:tcPr marL="33281" marR="33281" marT="16640" marB="16640"/>
                </a:tc>
                <a:tc>
                  <a:txBody>
                    <a:bodyPr/>
                    <a:lstStyle/>
                    <a:p>
                      <a:pPr algn="l" fontAlgn="t"/>
                      <a:r>
                        <a:rPr lang="es-MX" sz="1000">
                          <a:solidFill>
                            <a:schemeClr val="bg1">
                              <a:lumMod val="50000"/>
                            </a:schemeClr>
                          </a:solidFill>
                          <a:effectLst/>
                        </a:rPr>
                        <a:t>Entero de 64 bits con signo</a:t>
                      </a:r>
                    </a:p>
                  </a:txBody>
                  <a:tcPr marL="33281" marR="33281" marT="16640" marB="16640"/>
                </a:tc>
                <a:extLst>
                  <a:ext uri="{0D108BD9-81ED-4DB2-BD59-A6C34878D82A}">
                    <a16:rowId xmlns:a16="http://schemas.microsoft.com/office/drawing/2014/main" val="3305043669"/>
                  </a:ext>
                </a:extLst>
              </a:tr>
              <a:tr h="212074">
                <a:tc>
                  <a:txBody>
                    <a:bodyPr/>
                    <a:lstStyle/>
                    <a:p>
                      <a:pPr algn="l" fontAlgn="t"/>
                      <a:r>
                        <a:rPr lang="es-MX" sz="1000" err="1">
                          <a:solidFill>
                            <a:schemeClr val="bg1">
                              <a:lumMod val="50000"/>
                            </a:schemeClr>
                          </a:solidFill>
                          <a:effectLst/>
                        </a:rPr>
                        <a:t>ulong</a:t>
                      </a:r>
                      <a:endParaRPr lang="es-MX" sz="1000">
                        <a:solidFill>
                          <a:schemeClr val="bg1">
                            <a:lumMod val="50000"/>
                          </a:schemeClr>
                        </a:solidFill>
                        <a:effectLst/>
                      </a:endParaRPr>
                    </a:p>
                  </a:txBody>
                  <a:tcPr marL="33281" marR="33281" marT="16640" marB="16640"/>
                </a:tc>
                <a:tc>
                  <a:txBody>
                    <a:bodyPr/>
                    <a:lstStyle/>
                    <a:p>
                      <a:pPr algn="l" fontAlgn="t"/>
                      <a:r>
                        <a:rPr lang="es-MX" sz="1000">
                          <a:solidFill>
                            <a:schemeClr val="bg1">
                              <a:lumMod val="50000"/>
                            </a:schemeClr>
                          </a:solidFill>
                          <a:effectLst/>
                        </a:rPr>
                        <a:t>De 0 a 18.446.744.073.709.551.615</a:t>
                      </a:r>
                    </a:p>
                  </a:txBody>
                  <a:tcPr marL="33281" marR="33281" marT="16640" marB="16640"/>
                </a:tc>
                <a:tc>
                  <a:txBody>
                    <a:bodyPr/>
                    <a:lstStyle/>
                    <a:p>
                      <a:pPr algn="l" fontAlgn="t"/>
                      <a:r>
                        <a:rPr lang="es-MX" sz="1000">
                          <a:solidFill>
                            <a:schemeClr val="bg1">
                              <a:lumMod val="50000"/>
                            </a:schemeClr>
                          </a:solidFill>
                          <a:effectLst/>
                        </a:rPr>
                        <a:t>Entero de 64 bits sin signo</a:t>
                      </a:r>
                    </a:p>
                  </a:txBody>
                  <a:tcPr marL="33281" marR="33281" marT="16640" marB="16640"/>
                </a:tc>
                <a:extLst>
                  <a:ext uri="{0D108BD9-81ED-4DB2-BD59-A6C34878D82A}">
                    <a16:rowId xmlns:a16="http://schemas.microsoft.com/office/drawing/2014/main" val="1144290337"/>
                  </a:ext>
                </a:extLst>
              </a:tr>
              <a:tr h="212074">
                <a:tc>
                  <a:txBody>
                    <a:bodyPr/>
                    <a:lstStyle/>
                    <a:p>
                      <a:pPr algn="l" fontAlgn="t"/>
                      <a:r>
                        <a:rPr lang="es-MX" sz="1000">
                          <a:solidFill>
                            <a:schemeClr val="bg1">
                              <a:lumMod val="50000"/>
                            </a:schemeClr>
                          </a:solidFill>
                          <a:effectLst/>
                        </a:rPr>
                        <a:t>nint</a:t>
                      </a:r>
                    </a:p>
                  </a:txBody>
                  <a:tcPr marL="33281" marR="33281" marT="16640" marB="16640"/>
                </a:tc>
                <a:tc>
                  <a:txBody>
                    <a:bodyPr/>
                    <a:lstStyle/>
                    <a:p>
                      <a:pPr algn="l" fontAlgn="t"/>
                      <a:r>
                        <a:rPr lang="es-MX" sz="1000">
                          <a:solidFill>
                            <a:schemeClr val="bg1">
                              <a:lumMod val="50000"/>
                            </a:schemeClr>
                          </a:solidFill>
                          <a:effectLst/>
                        </a:rPr>
                        <a:t>Depende de la plataforma (calculada en tiempo de ejecución)</a:t>
                      </a:r>
                    </a:p>
                  </a:txBody>
                  <a:tcPr marL="33281" marR="33281" marT="16640" marB="16640"/>
                </a:tc>
                <a:tc>
                  <a:txBody>
                    <a:bodyPr/>
                    <a:lstStyle/>
                    <a:p>
                      <a:pPr algn="l" fontAlgn="t"/>
                      <a:r>
                        <a:rPr lang="es-MX" sz="1000">
                          <a:solidFill>
                            <a:schemeClr val="bg1">
                              <a:lumMod val="50000"/>
                            </a:schemeClr>
                          </a:solidFill>
                          <a:effectLst/>
                        </a:rPr>
                        <a:t>Entero de 64 bits o 32 bits con signo</a:t>
                      </a:r>
                    </a:p>
                  </a:txBody>
                  <a:tcPr marL="33281" marR="33281" marT="16640" marB="16640"/>
                </a:tc>
                <a:extLst>
                  <a:ext uri="{0D108BD9-81ED-4DB2-BD59-A6C34878D82A}">
                    <a16:rowId xmlns:a16="http://schemas.microsoft.com/office/drawing/2014/main" val="3245990833"/>
                  </a:ext>
                </a:extLst>
              </a:tr>
              <a:tr h="212074">
                <a:tc>
                  <a:txBody>
                    <a:bodyPr/>
                    <a:lstStyle/>
                    <a:p>
                      <a:pPr algn="l" fontAlgn="t"/>
                      <a:r>
                        <a:rPr lang="es-MX" sz="1000">
                          <a:solidFill>
                            <a:schemeClr val="bg1">
                              <a:lumMod val="50000"/>
                            </a:schemeClr>
                          </a:solidFill>
                          <a:effectLst/>
                        </a:rPr>
                        <a:t>nuint</a:t>
                      </a:r>
                    </a:p>
                  </a:txBody>
                  <a:tcPr marL="33281" marR="33281" marT="16640" marB="16640"/>
                </a:tc>
                <a:tc>
                  <a:txBody>
                    <a:bodyPr/>
                    <a:lstStyle/>
                    <a:p>
                      <a:pPr algn="l" fontAlgn="t"/>
                      <a:r>
                        <a:rPr lang="es-MX" sz="1000">
                          <a:solidFill>
                            <a:schemeClr val="bg1">
                              <a:lumMod val="50000"/>
                            </a:schemeClr>
                          </a:solidFill>
                          <a:effectLst/>
                        </a:rPr>
                        <a:t>Depende de la plataforma (calculada en tiempo de ejecución)</a:t>
                      </a:r>
                    </a:p>
                  </a:txBody>
                  <a:tcPr marL="33281" marR="33281" marT="16640" marB="16640"/>
                </a:tc>
                <a:tc>
                  <a:txBody>
                    <a:bodyPr/>
                    <a:lstStyle/>
                    <a:p>
                      <a:pPr algn="l" fontAlgn="t"/>
                      <a:r>
                        <a:rPr lang="es-MX" sz="1000">
                          <a:solidFill>
                            <a:schemeClr val="bg1">
                              <a:lumMod val="50000"/>
                            </a:schemeClr>
                          </a:solidFill>
                          <a:effectLst/>
                        </a:rPr>
                        <a:t>Entero de 64 bits o 32 bits sin signo</a:t>
                      </a:r>
                    </a:p>
                  </a:txBody>
                  <a:tcPr marL="33281" marR="33281" marT="16640" marB="16640"/>
                </a:tc>
                <a:extLst>
                  <a:ext uri="{0D108BD9-81ED-4DB2-BD59-A6C34878D82A}">
                    <a16:rowId xmlns:a16="http://schemas.microsoft.com/office/drawing/2014/main" val="2999069649"/>
                  </a:ext>
                </a:extLst>
              </a:tr>
            </a:tbl>
          </a:graphicData>
        </a:graphic>
      </p:graphicFrame>
      <p:grpSp>
        <p:nvGrpSpPr>
          <p:cNvPr id="4" name="Grupo 3">
            <a:extLst>
              <a:ext uri="{FF2B5EF4-FFF2-40B4-BE49-F238E27FC236}">
                <a16:creationId xmlns:a16="http://schemas.microsoft.com/office/drawing/2014/main" id="{23753AB2-8D89-21C7-085E-9446637BDDFD}"/>
              </a:ext>
            </a:extLst>
          </p:cNvPr>
          <p:cNvGrpSpPr/>
          <p:nvPr/>
        </p:nvGrpSpPr>
        <p:grpSpPr>
          <a:xfrm>
            <a:off x="2676698" y="266006"/>
            <a:ext cx="6467302" cy="277000"/>
            <a:chOff x="2676698" y="266006"/>
            <a:chExt cx="6467302" cy="277000"/>
          </a:xfrm>
        </p:grpSpPr>
        <p:sp>
          <p:nvSpPr>
            <p:cNvPr id="6" name="Rectángulo 5">
              <a:extLst>
                <a:ext uri="{FF2B5EF4-FFF2-40B4-BE49-F238E27FC236}">
                  <a16:creationId xmlns:a16="http://schemas.microsoft.com/office/drawing/2014/main" id="{D3A6B29A-6C2B-F1B7-4CF6-7D85260D7D4B}"/>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4C2E138D-C0DB-686D-0B14-257CC2246114}"/>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9437824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250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6" name="Graphic 5">
            <a:extLst>
              <a:ext uri="{FF2B5EF4-FFF2-40B4-BE49-F238E27FC236}">
                <a16:creationId xmlns:a16="http://schemas.microsoft.com/office/drawing/2014/main" id="{CD0C3355-E07E-9D69-B105-E233B34B2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880" y="377141"/>
            <a:ext cx="2582267" cy="844203"/>
          </a:xfrm>
          <a:prstGeom prst="rect">
            <a:avLst/>
          </a:prstGeom>
        </p:spPr>
      </p:pic>
      <p:pic>
        <p:nvPicPr>
          <p:cNvPr id="8" name="Picture 7">
            <a:extLst>
              <a:ext uri="{FF2B5EF4-FFF2-40B4-BE49-F238E27FC236}">
                <a16:creationId xmlns:a16="http://schemas.microsoft.com/office/drawing/2014/main" id="{CC43C742-01C1-E27F-D171-A235D829E68A}"/>
              </a:ext>
            </a:extLst>
          </p:cNvPr>
          <p:cNvPicPr>
            <a:picLocks noChangeAspect="1"/>
          </p:cNvPicPr>
          <p:nvPr/>
        </p:nvPicPr>
        <p:blipFill>
          <a:blip r:embed="rId5"/>
          <a:stretch>
            <a:fillRect/>
          </a:stretch>
        </p:blipFill>
        <p:spPr>
          <a:xfrm>
            <a:off x="6041975" y="4932497"/>
            <a:ext cx="2722807" cy="142385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BDAE50F-A287-2521-2B85-161A53CCB0BD}"/>
              </a:ext>
            </a:extLst>
          </p:cNvPr>
          <p:cNvPicPr>
            <a:picLocks noChangeAspect="1"/>
          </p:cNvPicPr>
          <p:nvPr/>
        </p:nvPicPr>
        <p:blipFill>
          <a:blip r:embed="rId6"/>
          <a:stretch>
            <a:fillRect/>
          </a:stretch>
        </p:blipFill>
        <p:spPr>
          <a:xfrm>
            <a:off x="248294" y="1457335"/>
            <a:ext cx="5358604" cy="4782645"/>
          </a:xfrm>
          <a:prstGeom prst="rect">
            <a:avLst/>
          </a:prstGeom>
          <a:ln>
            <a:noFill/>
          </a:ln>
          <a:effectLst>
            <a:outerShdw blurRad="292100" dist="139700" dir="2700000" algn="tl" rotWithShape="0">
              <a:srgbClr val="333333">
                <a:alpha val="65000"/>
              </a:srgbClr>
            </a:outerShdw>
          </a:effectLst>
        </p:spPr>
      </p:pic>
      <p:sp>
        <p:nvSpPr>
          <p:cNvPr id="4" name="Left Arrow 3">
            <a:extLst>
              <a:ext uri="{FF2B5EF4-FFF2-40B4-BE49-F238E27FC236}">
                <a16:creationId xmlns:a16="http://schemas.microsoft.com/office/drawing/2014/main" id="{02BA360E-0CF3-39D2-2FEC-5A3A7853A7B8}"/>
              </a:ext>
            </a:extLst>
          </p:cNvPr>
          <p:cNvSpPr/>
          <p:nvPr/>
        </p:nvSpPr>
        <p:spPr>
          <a:xfrm rot="2785135">
            <a:off x="8230502" y="6331888"/>
            <a:ext cx="1068560" cy="52021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15395256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251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8E9F47D8-410F-4620-8E10-371EA71CB1A4}"/>
              </a:ext>
            </a:extLst>
          </p:cNvPr>
          <p:cNvSpPr txBox="1"/>
          <p:nvPr/>
        </p:nvSpPr>
        <p:spPr>
          <a:xfrm>
            <a:off x="193638" y="650072"/>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App </a:t>
            </a:r>
            <a:r>
              <a:rPr lang="es-MX" sz="2400" err="1">
                <a:solidFill>
                  <a:srgbClr val="660033"/>
                </a:solidFill>
                <a:latin typeface="Segoe UI" panose="020B0502040204020203" pitchFamily="34" charset="0"/>
                <a:cs typeface="Segoe UI" panose="020B0502040204020203" pitchFamily="34" charset="0"/>
              </a:rPr>
              <a:t>Theme</a:t>
            </a:r>
            <a:endParaRPr lang="es-MX" sz="2400">
              <a:solidFill>
                <a:srgbClr val="660033"/>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349FF881-6C35-2C3B-6E8E-8E5F8D1FED30}"/>
              </a:ext>
            </a:extLst>
          </p:cNvPr>
          <p:cNvSpPr txBox="1"/>
          <p:nvPr/>
        </p:nvSpPr>
        <p:spPr>
          <a:xfrm>
            <a:off x="302342" y="6352144"/>
            <a:ext cx="4572000" cy="369332"/>
          </a:xfrm>
          <a:prstGeom prst="rect">
            <a:avLst/>
          </a:prstGeom>
          <a:noFill/>
        </p:spPr>
        <p:txBody>
          <a:bodyPr wrap="square">
            <a:spAutoFit/>
          </a:bodyPr>
          <a:lstStyle/>
          <a:p>
            <a:r>
              <a:rPr lang="es-MX"/>
              <a:t>https://www.materialpalette.com</a:t>
            </a:r>
          </a:p>
        </p:txBody>
      </p:sp>
      <p:pic>
        <p:nvPicPr>
          <p:cNvPr id="12" name="Picture 11">
            <a:extLst>
              <a:ext uri="{FF2B5EF4-FFF2-40B4-BE49-F238E27FC236}">
                <a16:creationId xmlns:a16="http://schemas.microsoft.com/office/drawing/2014/main" id="{D5E4F2E6-8FA4-6D35-D962-AC0C8E61EF4D}"/>
              </a:ext>
            </a:extLst>
          </p:cNvPr>
          <p:cNvPicPr>
            <a:picLocks noChangeAspect="1"/>
          </p:cNvPicPr>
          <p:nvPr/>
        </p:nvPicPr>
        <p:blipFill>
          <a:blip r:embed="rId3"/>
          <a:stretch>
            <a:fillRect/>
          </a:stretch>
        </p:blipFill>
        <p:spPr>
          <a:xfrm>
            <a:off x="6136831" y="1739235"/>
            <a:ext cx="2378519" cy="263258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E90EB472-1F84-B63A-884C-6BAF1869F8DC}"/>
              </a:ext>
            </a:extLst>
          </p:cNvPr>
          <p:cNvPicPr>
            <a:picLocks noChangeAspect="1"/>
          </p:cNvPicPr>
          <p:nvPr/>
        </p:nvPicPr>
        <p:blipFill>
          <a:blip r:embed="rId4"/>
          <a:stretch>
            <a:fillRect/>
          </a:stretch>
        </p:blipFill>
        <p:spPr>
          <a:xfrm>
            <a:off x="5671257" y="4480267"/>
            <a:ext cx="2844093" cy="1558662"/>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BF6AE77E-10CD-84B8-CEEB-2B9E2B223C1C}"/>
              </a:ext>
            </a:extLst>
          </p:cNvPr>
          <p:cNvPicPr>
            <a:picLocks noChangeAspect="1"/>
          </p:cNvPicPr>
          <p:nvPr/>
        </p:nvPicPr>
        <p:blipFill>
          <a:blip r:embed="rId5"/>
          <a:stretch>
            <a:fillRect/>
          </a:stretch>
        </p:blipFill>
        <p:spPr>
          <a:xfrm>
            <a:off x="368470" y="1746133"/>
            <a:ext cx="2368056" cy="2618792"/>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98EB2DC9-131E-4007-E2A0-D3F40E1C792C}"/>
              </a:ext>
            </a:extLst>
          </p:cNvPr>
          <p:cNvPicPr>
            <a:picLocks noChangeAspect="1"/>
          </p:cNvPicPr>
          <p:nvPr/>
        </p:nvPicPr>
        <p:blipFill>
          <a:blip r:embed="rId6"/>
          <a:stretch>
            <a:fillRect/>
          </a:stretch>
        </p:blipFill>
        <p:spPr>
          <a:xfrm>
            <a:off x="3274001" y="1746133"/>
            <a:ext cx="2325355" cy="26187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640732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252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8E9F47D8-410F-4620-8E10-371EA71CB1A4}"/>
              </a:ext>
            </a:extLst>
          </p:cNvPr>
          <p:cNvSpPr txBox="1"/>
          <p:nvPr/>
        </p:nvSpPr>
        <p:spPr>
          <a:xfrm>
            <a:off x="193638" y="650072"/>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Modo oscuro</a:t>
            </a:r>
          </a:p>
        </p:txBody>
      </p:sp>
      <p:sp>
        <p:nvSpPr>
          <p:cNvPr id="6" name="Rectangle: Rounded Corners 5">
            <a:extLst>
              <a:ext uri="{FF2B5EF4-FFF2-40B4-BE49-F238E27FC236}">
                <a16:creationId xmlns:a16="http://schemas.microsoft.com/office/drawing/2014/main" id="{C2AAB396-359B-3741-C2E7-EECE5399FADD}"/>
              </a:ext>
            </a:extLst>
          </p:cNvPr>
          <p:cNvSpPr/>
          <p:nvPr/>
        </p:nvSpPr>
        <p:spPr>
          <a:xfrm>
            <a:off x="862780" y="1878943"/>
            <a:ext cx="1470241" cy="28002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6" name="Picture 2" descr="Screenshot shows mobile devices in light and dark mode with different background and title colors.">
            <a:extLst>
              <a:ext uri="{FF2B5EF4-FFF2-40B4-BE49-F238E27FC236}">
                <a16:creationId xmlns:a16="http://schemas.microsoft.com/office/drawing/2014/main" id="{57BEDA1D-F214-1CDC-6070-8634C99E920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416" y="1473479"/>
            <a:ext cx="4369192" cy="39110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840B4293-50F7-F8DD-96D1-D85C6ADDD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9530" y="3279071"/>
            <a:ext cx="2735820" cy="22787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3895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253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8E9F47D8-410F-4620-8E10-371EA71CB1A4}"/>
              </a:ext>
            </a:extLst>
          </p:cNvPr>
          <p:cNvSpPr txBox="1"/>
          <p:nvPr/>
        </p:nvSpPr>
        <p:spPr>
          <a:xfrm>
            <a:off x="193638" y="650072"/>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App </a:t>
            </a:r>
            <a:r>
              <a:rPr lang="es-MX" sz="2400" err="1">
                <a:solidFill>
                  <a:srgbClr val="660033"/>
                </a:solidFill>
                <a:latin typeface="Segoe UI" panose="020B0502040204020203" pitchFamily="34" charset="0"/>
                <a:cs typeface="Segoe UI" panose="020B0502040204020203" pitchFamily="34" charset="0"/>
              </a:rPr>
              <a:t>Theme</a:t>
            </a:r>
            <a:endParaRPr lang="es-MX" sz="2400">
              <a:solidFill>
                <a:srgbClr val="660033"/>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47B227A3-8361-208A-BEF3-522239285BB8}"/>
              </a:ext>
            </a:extLst>
          </p:cNvPr>
          <p:cNvPicPr>
            <a:picLocks noChangeAspect="1"/>
          </p:cNvPicPr>
          <p:nvPr/>
        </p:nvPicPr>
        <p:blipFill>
          <a:blip r:embed="rId3"/>
          <a:stretch>
            <a:fillRect/>
          </a:stretch>
        </p:blipFill>
        <p:spPr>
          <a:xfrm>
            <a:off x="581841" y="1620129"/>
            <a:ext cx="7933509" cy="42691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18519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254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8E9F47D8-410F-4620-8E10-371EA71CB1A4}"/>
              </a:ext>
            </a:extLst>
          </p:cNvPr>
          <p:cNvSpPr txBox="1"/>
          <p:nvPr/>
        </p:nvSpPr>
        <p:spPr>
          <a:xfrm>
            <a:off x="193638" y="650072"/>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App </a:t>
            </a:r>
            <a:r>
              <a:rPr lang="es-MX" sz="2400" err="1">
                <a:solidFill>
                  <a:srgbClr val="660033"/>
                </a:solidFill>
                <a:latin typeface="Segoe UI" panose="020B0502040204020203" pitchFamily="34" charset="0"/>
                <a:cs typeface="Segoe UI" panose="020B0502040204020203" pitchFamily="34" charset="0"/>
              </a:rPr>
              <a:t>Theme</a:t>
            </a:r>
            <a:endParaRPr lang="es-MX" sz="2400">
              <a:solidFill>
                <a:srgbClr val="660033"/>
              </a:solidFill>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C315D933-902C-BC79-1F11-8AAD304EBCCB}"/>
              </a:ext>
            </a:extLst>
          </p:cNvPr>
          <p:cNvPicPr>
            <a:picLocks noChangeAspect="1"/>
          </p:cNvPicPr>
          <p:nvPr/>
        </p:nvPicPr>
        <p:blipFill>
          <a:blip r:embed="rId3"/>
          <a:stretch>
            <a:fillRect/>
          </a:stretch>
        </p:blipFill>
        <p:spPr>
          <a:xfrm>
            <a:off x="1566144" y="1350462"/>
            <a:ext cx="2699629" cy="514241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F9C2C87-AFA9-9D00-11BC-34EBF1AAC06C}"/>
              </a:ext>
            </a:extLst>
          </p:cNvPr>
          <p:cNvPicPr>
            <a:picLocks noChangeAspect="1"/>
          </p:cNvPicPr>
          <p:nvPr/>
        </p:nvPicPr>
        <p:blipFill>
          <a:blip r:embed="rId4"/>
          <a:stretch>
            <a:fillRect/>
          </a:stretch>
        </p:blipFill>
        <p:spPr>
          <a:xfrm>
            <a:off x="4865579" y="1350463"/>
            <a:ext cx="2692332" cy="51424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634110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255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TextBox 8">
            <a:extLst>
              <a:ext uri="{FF2B5EF4-FFF2-40B4-BE49-F238E27FC236}">
                <a16:creationId xmlns:a16="http://schemas.microsoft.com/office/drawing/2014/main" id="{CF179C0F-B65D-B99E-5806-F5B9371E92B6}"/>
              </a:ext>
            </a:extLst>
          </p:cNvPr>
          <p:cNvSpPr txBox="1"/>
          <p:nvPr/>
        </p:nvSpPr>
        <p:spPr>
          <a:xfrm>
            <a:off x="300782" y="6329523"/>
            <a:ext cx="4572000" cy="369332"/>
          </a:xfrm>
          <a:prstGeom prst="rect">
            <a:avLst/>
          </a:prstGeom>
          <a:noFill/>
        </p:spPr>
        <p:txBody>
          <a:bodyPr wrap="square">
            <a:spAutoFit/>
          </a:bodyPr>
          <a:lstStyle/>
          <a:p>
            <a:r>
              <a:rPr lang="es-MX"/>
              <a:t>https://fontawesome.com</a:t>
            </a:r>
          </a:p>
        </p:txBody>
      </p:sp>
      <p:sp>
        <p:nvSpPr>
          <p:cNvPr id="4" name="CuadroTexto 8">
            <a:extLst>
              <a:ext uri="{FF2B5EF4-FFF2-40B4-BE49-F238E27FC236}">
                <a16:creationId xmlns:a16="http://schemas.microsoft.com/office/drawing/2014/main" id="{B2D388B6-D439-13C4-7195-EA7285308F4F}"/>
              </a:ext>
            </a:extLst>
          </p:cNvPr>
          <p:cNvSpPr txBox="1"/>
          <p:nvPr/>
        </p:nvSpPr>
        <p:spPr>
          <a:xfrm>
            <a:off x="193638" y="650072"/>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Fuentes e iconos</a:t>
            </a:r>
          </a:p>
        </p:txBody>
      </p:sp>
      <p:pic>
        <p:nvPicPr>
          <p:cNvPr id="10" name="Picture 9">
            <a:extLst>
              <a:ext uri="{FF2B5EF4-FFF2-40B4-BE49-F238E27FC236}">
                <a16:creationId xmlns:a16="http://schemas.microsoft.com/office/drawing/2014/main" id="{1890D853-127C-87A0-2E4C-F9FC2E8EBB02}"/>
              </a:ext>
            </a:extLst>
          </p:cNvPr>
          <p:cNvPicPr>
            <a:picLocks noChangeAspect="1"/>
          </p:cNvPicPr>
          <p:nvPr/>
        </p:nvPicPr>
        <p:blipFill>
          <a:blip r:embed="rId3"/>
          <a:stretch>
            <a:fillRect/>
          </a:stretch>
        </p:blipFill>
        <p:spPr>
          <a:xfrm>
            <a:off x="499376" y="1506583"/>
            <a:ext cx="1752841" cy="246091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3390A303-46E8-FD17-E88D-D83223A8E457}"/>
              </a:ext>
            </a:extLst>
          </p:cNvPr>
          <p:cNvPicPr>
            <a:picLocks noChangeAspect="1"/>
          </p:cNvPicPr>
          <p:nvPr/>
        </p:nvPicPr>
        <p:blipFill>
          <a:blip r:embed="rId4"/>
          <a:stretch>
            <a:fillRect/>
          </a:stretch>
        </p:blipFill>
        <p:spPr>
          <a:xfrm>
            <a:off x="3042924" y="1341331"/>
            <a:ext cx="5734850" cy="2391109"/>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F84B7E05-1274-66D3-0989-4B881DD5CB86}"/>
              </a:ext>
            </a:extLst>
          </p:cNvPr>
          <p:cNvPicPr>
            <a:picLocks noChangeAspect="1"/>
          </p:cNvPicPr>
          <p:nvPr/>
        </p:nvPicPr>
        <p:blipFill>
          <a:blip r:embed="rId5"/>
          <a:stretch>
            <a:fillRect/>
          </a:stretch>
        </p:blipFill>
        <p:spPr>
          <a:xfrm>
            <a:off x="2889835" y="3965240"/>
            <a:ext cx="5858147" cy="20719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20444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256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TextBox 8">
            <a:extLst>
              <a:ext uri="{FF2B5EF4-FFF2-40B4-BE49-F238E27FC236}">
                <a16:creationId xmlns:a16="http://schemas.microsoft.com/office/drawing/2014/main" id="{CF179C0F-B65D-B99E-5806-F5B9371E92B6}"/>
              </a:ext>
            </a:extLst>
          </p:cNvPr>
          <p:cNvSpPr txBox="1"/>
          <p:nvPr/>
        </p:nvSpPr>
        <p:spPr>
          <a:xfrm>
            <a:off x="300782" y="6329523"/>
            <a:ext cx="4572000" cy="369332"/>
          </a:xfrm>
          <a:prstGeom prst="rect">
            <a:avLst/>
          </a:prstGeom>
          <a:noFill/>
        </p:spPr>
        <p:txBody>
          <a:bodyPr wrap="square">
            <a:spAutoFit/>
          </a:bodyPr>
          <a:lstStyle/>
          <a:p>
            <a:r>
              <a:rPr lang="es-MX"/>
              <a:t>https://fontawesome.com</a:t>
            </a:r>
          </a:p>
        </p:txBody>
      </p:sp>
      <p:sp>
        <p:nvSpPr>
          <p:cNvPr id="4" name="CuadroTexto 8">
            <a:extLst>
              <a:ext uri="{FF2B5EF4-FFF2-40B4-BE49-F238E27FC236}">
                <a16:creationId xmlns:a16="http://schemas.microsoft.com/office/drawing/2014/main" id="{B2D388B6-D439-13C4-7195-EA7285308F4F}"/>
              </a:ext>
            </a:extLst>
          </p:cNvPr>
          <p:cNvSpPr txBox="1"/>
          <p:nvPr/>
        </p:nvSpPr>
        <p:spPr>
          <a:xfrm>
            <a:off x="193638" y="650072"/>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Fuentes e iconos</a:t>
            </a:r>
          </a:p>
        </p:txBody>
      </p:sp>
      <p:pic>
        <p:nvPicPr>
          <p:cNvPr id="8" name="Picture 7">
            <a:extLst>
              <a:ext uri="{FF2B5EF4-FFF2-40B4-BE49-F238E27FC236}">
                <a16:creationId xmlns:a16="http://schemas.microsoft.com/office/drawing/2014/main" id="{B26F060D-2D75-8738-A6D7-3B15E72FA269}"/>
              </a:ext>
            </a:extLst>
          </p:cNvPr>
          <p:cNvPicPr>
            <a:picLocks noChangeAspect="1"/>
          </p:cNvPicPr>
          <p:nvPr/>
        </p:nvPicPr>
        <p:blipFill>
          <a:blip r:embed="rId3"/>
          <a:stretch>
            <a:fillRect/>
          </a:stretch>
        </p:blipFill>
        <p:spPr>
          <a:xfrm>
            <a:off x="3337905" y="1100351"/>
            <a:ext cx="2481004" cy="51075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87561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257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TextBox 8">
            <a:extLst>
              <a:ext uri="{FF2B5EF4-FFF2-40B4-BE49-F238E27FC236}">
                <a16:creationId xmlns:a16="http://schemas.microsoft.com/office/drawing/2014/main" id="{CF179C0F-B65D-B99E-5806-F5B9371E92B6}"/>
              </a:ext>
            </a:extLst>
          </p:cNvPr>
          <p:cNvSpPr txBox="1"/>
          <p:nvPr/>
        </p:nvSpPr>
        <p:spPr>
          <a:xfrm>
            <a:off x="300782" y="6329523"/>
            <a:ext cx="4572000" cy="369332"/>
          </a:xfrm>
          <a:prstGeom prst="rect">
            <a:avLst/>
          </a:prstGeom>
          <a:noFill/>
        </p:spPr>
        <p:txBody>
          <a:bodyPr wrap="square">
            <a:spAutoFit/>
          </a:bodyPr>
          <a:lstStyle/>
          <a:p>
            <a:r>
              <a:rPr lang="es-MX"/>
              <a:t>https://fontawesome.com</a:t>
            </a:r>
          </a:p>
        </p:txBody>
      </p:sp>
      <p:sp>
        <p:nvSpPr>
          <p:cNvPr id="4" name="CuadroTexto 8">
            <a:extLst>
              <a:ext uri="{FF2B5EF4-FFF2-40B4-BE49-F238E27FC236}">
                <a16:creationId xmlns:a16="http://schemas.microsoft.com/office/drawing/2014/main" id="{B2D388B6-D439-13C4-7195-EA7285308F4F}"/>
              </a:ext>
            </a:extLst>
          </p:cNvPr>
          <p:cNvSpPr txBox="1"/>
          <p:nvPr/>
        </p:nvSpPr>
        <p:spPr>
          <a:xfrm>
            <a:off x="193638" y="650072"/>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Acceso a APIS Nativas</a:t>
            </a:r>
          </a:p>
        </p:txBody>
      </p:sp>
      <p:pic>
        <p:nvPicPr>
          <p:cNvPr id="10" name="Picture 9" descr="Diagram&#10;&#10;Description automatically generated">
            <a:extLst>
              <a:ext uri="{FF2B5EF4-FFF2-40B4-BE49-F238E27FC236}">
                <a16:creationId xmlns:a16="http://schemas.microsoft.com/office/drawing/2014/main" id="{C07142BE-953D-9B1A-0AEE-E0C035A21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509" y="1482589"/>
            <a:ext cx="5378546" cy="39341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48767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258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93638" y="650072"/>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Acceso a APIS Nativas</a:t>
            </a:r>
          </a:p>
        </p:txBody>
      </p:sp>
      <p:pic>
        <p:nvPicPr>
          <p:cNvPr id="8" name="Picture 7">
            <a:extLst>
              <a:ext uri="{FF2B5EF4-FFF2-40B4-BE49-F238E27FC236}">
                <a16:creationId xmlns:a16="http://schemas.microsoft.com/office/drawing/2014/main" id="{E2D345C2-0B2C-D670-3D2E-B201436BA162}"/>
              </a:ext>
            </a:extLst>
          </p:cNvPr>
          <p:cNvPicPr>
            <a:picLocks noChangeAspect="1"/>
          </p:cNvPicPr>
          <p:nvPr/>
        </p:nvPicPr>
        <p:blipFill>
          <a:blip r:embed="rId3"/>
          <a:stretch>
            <a:fillRect/>
          </a:stretch>
        </p:blipFill>
        <p:spPr>
          <a:xfrm>
            <a:off x="1915976" y="2330494"/>
            <a:ext cx="5570674" cy="22383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89759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259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93638" y="650072"/>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Acceso a APIS Nativas</a:t>
            </a:r>
          </a:p>
        </p:txBody>
      </p:sp>
      <p:pic>
        <p:nvPicPr>
          <p:cNvPr id="11" name="Picture 10">
            <a:extLst>
              <a:ext uri="{FF2B5EF4-FFF2-40B4-BE49-F238E27FC236}">
                <a16:creationId xmlns:a16="http://schemas.microsoft.com/office/drawing/2014/main" id="{85E9B736-2C45-2987-2253-BEEB5B917DC8}"/>
              </a:ext>
            </a:extLst>
          </p:cNvPr>
          <p:cNvPicPr>
            <a:picLocks noChangeAspect="1"/>
          </p:cNvPicPr>
          <p:nvPr/>
        </p:nvPicPr>
        <p:blipFill>
          <a:blip r:embed="rId3"/>
          <a:stretch>
            <a:fillRect/>
          </a:stretch>
        </p:blipFill>
        <p:spPr>
          <a:xfrm>
            <a:off x="1109179" y="1709497"/>
            <a:ext cx="6925642" cy="34390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0782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1B0773-4935-EC7D-C5AB-18F0C207EC5B}"/>
              </a:ext>
            </a:extLst>
          </p:cNvPr>
          <p:cNvSpPr>
            <a:spLocks noGrp="1"/>
          </p:cNvSpPr>
          <p:nvPr>
            <p:ph type="title"/>
          </p:nvPr>
        </p:nvSpPr>
        <p:spPr>
          <a:xfrm>
            <a:off x="510548" y="1044135"/>
            <a:ext cx="5244209" cy="679304"/>
          </a:xfrm>
        </p:spPr>
        <p:txBody>
          <a:bodyPr vert="horz" lIns="68580" tIns="34290" rIns="68580" bIns="34290" rtlCol="0" anchor="b">
            <a:normAutofit fontScale="90000"/>
          </a:bodyPr>
          <a:lstStyle/>
          <a:p>
            <a:pPr>
              <a:lnSpc>
                <a:spcPct val="90000"/>
              </a:lnSpc>
            </a:pPr>
            <a:r>
              <a:rPr lang="es-MX" sz="2700">
                <a:solidFill>
                  <a:srgbClr val="660033"/>
                </a:solidFill>
                <a:latin typeface="Segoe UI" panose="020B0502040204020203" pitchFamily="34" charset="0"/>
                <a:ea typeface="+mn-ea"/>
                <a:cs typeface="+mn-cs"/>
              </a:rPr>
              <a:t>Tipos datos que admiten decimales</a:t>
            </a:r>
          </a:p>
        </p:txBody>
      </p:sp>
      <p:sp>
        <p:nvSpPr>
          <p:cNvPr id="3" name="Marcador de número de diapositiva 2">
            <a:extLst>
              <a:ext uri="{FF2B5EF4-FFF2-40B4-BE49-F238E27FC236}">
                <a16:creationId xmlns:a16="http://schemas.microsoft.com/office/drawing/2014/main" id="{0D1F263A-C5E7-50DB-533B-E88D6A7B4896}"/>
              </a:ext>
            </a:extLst>
          </p:cNvPr>
          <p:cNvSpPr>
            <a:spLocks noGrp="1"/>
          </p:cNvSpPr>
          <p:nvPr>
            <p:ph type="sldNum" sz="quarter" idx="12"/>
          </p:nvPr>
        </p:nvSpPr>
        <p:spPr>
          <a:xfrm>
            <a:off x="8226757" y="6279149"/>
            <a:ext cx="734363" cy="312845"/>
          </a:xfrm>
        </p:spPr>
        <p:txBody>
          <a:bodyPr vert="horz" lIns="68580" tIns="34290" rIns="68580" bIns="34290" rtlCol="0" anchor="ctr">
            <a:normAutofit/>
          </a:bodyPr>
          <a:lstStyle/>
          <a:p>
            <a:pPr>
              <a:spcAft>
                <a:spcPts val="450"/>
              </a:spcAft>
            </a:pPr>
            <a:fld id="{BE15108C-154A-4A5A-9C05-91A49A422BA7}" type="slidenum">
              <a:rPr lang="en-US" smtClean="0"/>
              <a:pPr>
                <a:spcAft>
                  <a:spcPts val="450"/>
                </a:spcAft>
              </a:pPr>
              <a:t>26</a:t>
            </a:fld>
            <a:endParaRPr lang="en-US"/>
          </a:p>
        </p:txBody>
      </p:sp>
      <p:graphicFrame>
        <p:nvGraphicFramePr>
          <p:cNvPr id="4" name="Tabla 3">
            <a:extLst>
              <a:ext uri="{FF2B5EF4-FFF2-40B4-BE49-F238E27FC236}">
                <a16:creationId xmlns:a16="http://schemas.microsoft.com/office/drawing/2014/main" id="{533B160D-C78D-DA62-ADC4-D68784A3616E}"/>
              </a:ext>
            </a:extLst>
          </p:cNvPr>
          <p:cNvGraphicFramePr>
            <a:graphicFrameLocks noGrp="1"/>
          </p:cNvGraphicFramePr>
          <p:nvPr/>
        </p:nvGraphicFramePr>
        <p:xfrm>
          <a:off x="1207277" y="2235155"/>
          <a:ext cx="6729446" cy="2387692"/>
        </p:xfrm>
        <a:graphic>
          <a:graphicData uri="http://schemas.openxmlformats.org/drawingml/2006/table">
            <a:tbl>
              <a:tblPr>
                <a:tableStyleId>{3B4B98B0-60AC-42C2-AFA5-B58CD77FA1E5}</a:tableStyleId>
              </a:tblPr>
              <a:tblGrid>
                <a:gridCol w="1550216">
                  <a:extLst>
                    <a:ext uri="{9D8B030D-6E8A-4147-A177-3AD203B41FA5}">
                      <a16:colId xmlns:a16="http://schemas.microsoft.com/office/drawing/2014/main" val="4050904145"/>
                    </a:ext>
                  </a:extLst>
                </a:gridCol>
                <a:gridCol w="1935983">
                  <a:extLst>
                    <a:ext uri="{9D8B030D-6E8A-4147-A177-3AD203B41FA5}">
                      <a16:colId xmlns:a16="http://schemas.microsoft.com/office/drawing/2014/main" val="1318235887"/>
                    </a:ext>
                  </a:extLst>
                </a:gridCol>
                <a:gridCol w="2077157">
                  <a:extLst>
                    <a:ext uri="{9D8B030D-6E8A-4147-A177-3AD203B41FA5}">
                      <a16:colId xmlns:a16="http://schemas.microsoft.com/office/drawing/2014/main" val="1442595638"/>
                    </a:ext>
                  </a:extLst>
                </a:gridCol>
                <a:gridCol w="1166090">
                  <a:extLst>
                    <a:ext uri="{9D8B030D-6E8A-4147-A177-3AD203B41FA5}">
                      <a16:colId xmlns:a16="http://schemas.microsoft.com/office/drawing/2014/main" val="888921044"/>
                    </a:ext>
                  </a:extLst>
                </a:gridCol>
              </a:tblGrid>
              <a:tr h="624087">
                <a:tc>
                  <a:txBody>
                    <a:bodyPr/>
                    <a:lstStyle/>
                    <a:p>
                      <a:pPr marL="0" algn="l" defTabSz="914400" rtl="0" eaLnBrk="1" fontAlgn="t" latinLnBrk="0" hangingPunct="1"/>
                      <a:r>
                        <a:rPr lang="es-MX" sz="1200" kern="1200" cap="none" spc="0">
                          <a:solidFill>
                            <a:schemeClr val="tx1"/>
                          </a:solidFill>
                          <a:effectLst/>
                        </a:rPr>
                        <a:t>Palabra clave/tipo de C#</a:t>
                      </a:r>
                      <a:endParaRPr lang="es-MX" sz="1200" kern="1200" cap="none" spc="0">
                        <a:solidFill>
                          <a:schemeClr val="tx1"/>
                        </a:solidFill>
                        <a:effectLst/>
                        <a:latin typeface="+mn-lt"/>
                        <a:ea typeface="+mn-ea"/>
                        <a:cs typeface="+mn-cs"/>
                      </a:endParaRPr>
                    </a:p>
                  </a:txBody>
                  <a:tcPr marL="61628" marR="110199" marT="17609" marB="132062"/>
                </a:tc>
                <a:tc>
                  <a:txBody>
                    <a:bodyPr/>
                    <a:lstStyle/>
                    <a:p>
                      <a:pPr marL="0" algn="l" defTabSz="914400" rtl="0" eaLnBrk="1" fontAlgn="t" latinLnBrk="0" hangingPunct="1"/>
                      <a:r>
                        <a:rPr lang="es-MX" sz="1200" kern="1200" cap="none" spc="0">
                          <a:solidFill>
                            <a:schemeClr val="tx1"/>
                          </a:solidFill>
                          <a:effectLst/>
                        </a:rPr>
                        <a:t>Intervalo aproximado</a:t>
                      </a:r>
                      <a:endParaRPr lang="es-MX" sz="1200" kern="1200" cap="none" spc="0">
                        <a:solidFill>
                          <a:schemeClr val="tx1"/>
                        </a:solidFill>
                        <a:effectLst/>
                        <a:latin typeface="+mn-lt"/>
                        <a:ea typeface="+mn-ea"/>
                        <a:cs typeface="+mn-cs"/>
                      </a:endParaRPr>
                    </a:p>
                  </a:txBody>
                  <a:tcPr marL="61628" marR="110199" marT="17609" marB="132062"/>
                </a:tc>
                <a:tc>
                  <a:txBody>
                    <a:bodyPr/>
                    <a:lstStyle/>
                    <a:p>
                      <a:pPr marL="0" algn="l" defTabSz="914400" rtl="0" eaLnBrk="1" fontAlgn="t" latinLnBrk="0" hangingPunct="1"/>
                      <a:r>
                        <a:rPr lang="es-MX" sz="1200" kern="1200" cap="none" spc="0">
                          <a:solidFill>
                            <a:schemeClr val="tx1"/>
                          </a:solidFill>
                          <a:effectLst/>
                        </a:rPr>
                        <a:t>Precisión</a:t>
                      </a:r>
                      <a:endParaRPr lang="es-MX" sz="1200" kern="1200" cap="none" spc="0">
                        <a:solidFill>
                          <a:schemeClr val="tx1"/>
                        </a:solidFill>
                        <a:effectLst/>
                        <a:latin typeface="+mn-lt"/>
                        <a:ea typeface="+mn-ea"/>
                        <a:cs typeface="+mn-cs"/>
                      </a:endParaRPr>
                    </a:p>
                  </a:txBody>
                  <a:tcPr marL="61628" marR="110199" marT="17609" marB="132062"/>
                </a:tc>
                <a:tc>
                  <a:txBody>
                    <a:bodyPr/>
                    <a:lstStyle/>
                    <a:p>
                      <a:pPr marL="0" algn="l" defTabSz="914400" rtl="0" eaLnBrk="1" fontAlgn="t" latinLnBrk="0" hangingPunct="1"/>
                      <a:r>
                        <a:rPr lang="es-MX" sz="1200" kern="1200" cap="none" spc="0">
                          <a:solidFill>
                            <a:schemeClr val="tx1"/>
                          </a:solidFill>
                          <a:effectLst/>
                        </a:rPr>
                        <a:t>Tamaño</a:t>
                      </a:r>
                      <a:endParaRPr lang="es-MX" sz="1200" kern="1200" cap="none" spc="0">
                        <a:solidFill>
                          <a:schemeClr val="tx1"/>
                        </a:solidFill>
                        <a:effectLst/>
                        <a:latin typeface="+mn-lt"/>
                        <a:ea typeface="+mn-ea"/>
                        <a:cs typeface="+mn-cs"/>
                      </a:endParaRPr>
                    </a:p>
                  </a:txBody>
                  <a:tcPr marL="61628" marR="110199" marT="17609" marB="132062"/>
                </a:tc>
                <a:extLst>
                  <a:ext uri="{0D108BD9-81ED-4DB2-BD59-A6C34878D82A}">
                    <a16:rowId xmlns:a16="http://schemas.microsoft.com/office/drawing/2014/main" val="4179260486"/>
                  </a:ext>
                </a:extLst>
              </a:tr>
              <a:tr h="515430">
                <a:tc>
                  <a:txBody>
                    <a:bodyPr/>
                    <a:lstStyle/>
                    <a:p>
                      <a:pPr marL="0" algn="l" defTabSz="914400" rtl="0" eaLnBrk="1" fontAlgn="t" latinLnBrk="0" hangingPunct="1"/>
                      <a:r>
                        <a:rPr lang="es-MX" sz="1200" kern="1200" cap="none" spc="0" err="1">
                          <a:solidFill>
                            <a:schemeClr val="tx1"/>
                          </a:solidFill>
                          <a:effectLst/>
                        </a:rPr>
                        <a:t>float</a:t>
                      </a:r>
                      <a:endParaRPr lang="es-MX" sz="1200" kern="1200" cap="none" spc="0">
                        <a:solidFill>
                          <a:schemeClr val="tx1"/>
                        </a:solidFill>
                        <a:effectLst/>
                        <a:latin typeface="+mn-lt"/>
                        <a:ea typeface="+mn-ea"/>
                        <a:cs typeface="+mn-cs"/>
                      </a:endParaRPr>
                    </a:p>
                  </a:txBody>
                  <a:tcPr marL="61628" marR="110199" marT="17609" marB="132062"/>
                </a:tc>
                <a:tc>
                  <a:txBody>
                    <a:bodyPr/>
                    <a:lstStyle/>
                    <a:p>
                      <a:pPr marL="0" algn="l" defTabSz="914400" rtl="0" eaLnBrk="1" fontAlgn="t" latinLnBrk="0" hangingPunct="1"/>
                      <a:r>
                        <a:rPr lang="pt-BR" sz="1200" kern="1200" cap="none" spc="0">
                          <a:solidFill>
                            <a:schemeClr val="tx1"/>
                          </a:solidFill>
                          <a:effectLst/>
                        </a:rPr>
                        <a:t>De ±1,5 x 10-45 a ±3,4 x 1038</a:t>
                      </a:r>
                      <a:endParaRPr lang="pt-BR" sz="1200" kern="1200" cap="none" spc="0">
                        <a:solidFill>
                          <a:schemeClr val="tx1"/>
                        </a:solidFill>
                        <a:effectLst/>
                        <a:latin typeface="+mn-lt"/>
                        <a:ea typeface="+mn-ea"/>
                        <a:cs typeface="+mn-cs"/>
                      </a:endParaRPr>
                    </a:p>
                  </a:txBody>
                  <a:tcPr marL="61628" marR="110199" marT="17609" marB="132062"/>
                </a:tc>
                <a:tc>
                  <a:txBody>
                    <a:bodyPr/>
                    <a:lstStyle/>
                    <a:p>
                      <a:pPr marL="0" algn="l" defTabSz="914400" rtl="0" eaLnBrk="1" fontAlgn="t" latinLnBrk="0" hangingPunct="1"/>
                      <a:r>
                        <a:rPr lang="pt-BR" sz="1200" kern="1200" cap="none" spc="0">
                          <a:solidFill>
                            <a:schemeClr val="tx1"/>
                          </a:solidFill>
                          <a:effectLst/>
                        </a:rPr>
                        <a:t>De 6 a 9 dígitos aproximadamente</a:t>
                      </a:r>
                      <a:endParaRPr lang="pt-BR" sz="1200" kern="1200" cap="none" spc="0">
                        <a:solidFill>
                          <a:schemeClr val="tx1"/>
                        </a:solidFill>
                        <a:effectLst/>
                        <a:latin typeface="+mn-lt"/>
                        <a:ea typeface="+mn-ea"/>
                        <a:cs typeface="+mn-cs"/>
                      </a:endParaRPr>
                    </a:p>
                  </a:txBody>
                  <a:tcPr marL="61628" marR="110199" marT="17609" marB="132062"/>
                </a:tc>
                <a:tc>
                  <a:txBody>
                    <a:bodyPr/>
                    <a:lstStyle/>
                    <a:p>
                      <a:pPr marL="0" algn="l" defTabSz="914400" rtl="0" eaLnBrk="1" fontAlgn="t" latinLnBrk="0" hangingPunct="1"/>
                      <a:r>
                        <a:rPr lang="es-MX" sz="1200" kern="1200" cap="none" spc="0">
                          <a:solidFill>
                            <a:schemeClr val="tx1"/>
                          </a:solidFill>
                          <a:effectLst/>
                        </a:rPr>
                        <a:t>4 bytes</a:t>
                      </a:r>
                      <a:endParaRPr lang="es-MX" sz="1200" kern="1200" cap="none" spc="0">
                        <a:solidFill>
                          <a:schemeClr val="tx1"/>
                        </a:solidFill>
                        <a:effectLst/>
                        <a:latin typeface="+mn-lt"/>
                        <a:ea typeface="+mn-ea"/>
                        <a:cs typeface="+mn-cs"/>
                      </a:endParaRPr>
                    </a:p>
                  </a:txBody>
                  <a:tcPr marL="61628" marR="110199" marT="17609" marB="132062"/>
                </a:tc>
                <a:extLst>
                  <a:ext uri="{0D108BD9-81ED-4DB2-BD59-A6C34878D82A}">
                    <a16:rowId xmlns:a16="http://schemas.microsoft.com/office/drawing/2014/main" val="1392534711"/>
                  </a:ext>
                </a:extLst>
              </a:tr>
              <a:tr h="624087">
                <a:tc>
                  <a:txBody>
                    <a:bodyPr/>
                    <a:lstStyle/>
                    <a:p>
                      <a:pPr marL="0" algn="l" defTabSz="914400" rtl="0" eaLnBrk="1" fontAlgn="t" latinLnBrk="0" hangingPunct="1"/>
                      <a:r>
                        <a:rPr lang="es-MX" sz="1200" kern="1200" cap="none" spc="0" err="1">
                          <a:solidFill>
                            <a:schemeClr val="tx1"/>
                          </a:solidFill>
                          <a:effectLst/>
                        </a:rPr>
                        <a:t>double</a:t>
                      </a:r>
                      <a:endParaRPr lang="es-MX" sz="1200" kern="1200" cap="none" spc="0">
                        <a:solidFill>
                          <a:schemeClr val="tx1"/>
                        </a:solidFill>
                        <a:effectLst/>
                        <a:latin typeface="+mn-lt"/>
                        <a:ea typeface="+mn-ea"/>
                        <a:cs typeface="+mn-cs"/>
                      </a:endParaRPr>
                    </a:p>
                  </a:txBody>
                  <a:tcPr marL="61628" marR="110199" marT="17609" marB="132062"/>
                </a:tc>
                <a:tc>
                  <a:txBody>
                    <a:bodyPr/>
                    <a:lstStyle/>
                    <a:p>
                      <a:pPr marL="0" algn="l" defTabSz="914400" rtl="0" eaLnBrk="1" fontAlgn="t" latinLnBrk="0" hangingPunct="1"/>
                      <a:r>
                        <a:rPr lang="pt-BR" sz="1200" kern="1200" cap="none" spc="0">
                          <a:solidFill>
                            <a:schemeClr val="tx1"/>
                          </a:solidFill>
                          <a:effectLst/>
                        </a:rPr>
                        <a:t>De ±5,0 × 10−324 a ±1,7 × 10308</a:t>
                      </a:r>
                      <a:endParaRPr lang="pt-BR" sz="1200" kern="1200" cap="none" spc="0">
                        <a:solidFill>
                          <a:schemeClr val="tx1"/>
                        </a:solidFill>
                        <a:effectLst/>
                        <a:latin typeface="+mn-lt"/>
                        <a:ea typeface="+mn-ea"/>
                        <a:cs typeface="+mn-cs"/>
                      </a:endParaRPr>
                    </a:p>
                  </a:txBody>
                  <a:tcPr marL="61628" marR="110199" marT="17609" marB="132062"/>
                </a:tc>
                <a:tc>
                  <a:txBody>
                    <a:bodyPr/>
                    <a:lstStyle/>
                    <a:p>
                      <a:pPr marL="0" algn="l" defTabSz="914400" rtl="0" eaLnBrk="1" fontAlgn="t" latinLnBrk="0" hangingPunct="1"/>
                      <a:r>
                        <a:rPr lang="pt-BR" sz="1200" kern="1200" cap="none" spc="0">
                          <a:solidFill>
                            <a:schemeClr val="tx1"/>
                          </a:solidFill>
                          <a:effectLst/>
                        </a:rPr>
                        <a:t>De 15 a 17 dígitos aproximadamente</a:t>
                      </a:r>
                      <a:endParaRPr lang="pt-BR" sz="1200" kern="1200" cap="none" spc="0">
                        <a:solidFill>
                          <a:schemeClr val="tx1"/>
                        </a:solidFill>
                        <a:effectLst/>
                        <a:latin typeface="+mn-lt"/>
                        <a:ea typeface="+mn-ea"/>
                        <a:cs typeface="+mn-cs"/>
                      </a:endParaRPr>
                    </a:p>
                  </a:txBody>
                  <a:tcPr marL="61628" marR="110199" marT="17609" marB="132062"/>
                </a:tc>
                <a:tc>
                  <a:txBody>
                    <a:bodyPr/>
                    <a:lstStyle/>
                    <a:p>
                      <a:pPr marL="0" algn="l" defTabSz="914400" rtl="0" eaLnBrk="1" fontAlgn="t" latinLnBrk="0" hangingPunct="1"/>
                      <a:r>
                        <a:rPr lang="es-MX" sz="1200" kern="1200" cap="none" spc="0">
                          <a:solidFill>
                            <a:schemeClr val="tx1"/>
                          </a:solidFill>
                          <a:effectLst/>
                        </a:rPr>
                        <a:t>8 bytes</a:t>
                      </a:r>
                      <a:endParaRPr lang="es-MX" sz="1200" kern="1200" cap="none" spc="0">
                        <a:solidFill>
                          <a:schemeClr val="tx1"/>
                        </a:solidFill>
                        <a:effectLst/>
                        <a:latin typeface="+mn-lt"/>
                        <a:ea typeface="+mn-ea"/>
                        <a:cs typeface="+mn-cs"/>
                      </a:endParaRPr>
                    </a:p>
                  </a:txBody>
                  <a:tcPr marL="61628" marR="110199" marT="17609" marB="132062"/>
                </a:tc>
                <a:extLst>
                  <a:ext uri="{0D108BD9-81ED-4DB2-BD59-A6C34878D82A}">
                    <a16:rowId xmlns:a16="http://schemas.microsoft.com/office/drawing/2014/main" val="2580150378"/>
                  </a:ext>
                </a:extLst>
              </a:tr>
              <a:tr h="624087">
                <a:tc>
                  <a:txBody>
                    <a:bodyPr/>
                    <a:lstStyle/>
                    <a:p>
                      <a:pPr marL="0" algn="l" defTabSz="914400" rtl="0" eaLnBrk="1" fontAlgn="t" latinLnBrk="0" hangingPunct="1"/>
                      <a:r>
                        <a:rPr lang="es-MX" sz="1200" kern="1200" cap="none" spc="0">
                          <a:solidFill>
                            <a:schemeClr val="tx1"/>
                          </a:solidFill>
                          <a:effectLst/>
                        </a:rPr>
                        <a:t>decimal</a:t>
                      </a:r>
                      <a:endParaRPr lang="es-MX" sz="1200" kern="1200" cap="none" spc="0">
                        <a:solidFill>
                          <a:schemeClr val="tx1"/>
                        </a:solidFill>
                        <a:effectLst/>
                        <a:latin typeface="+mn-lt"/>
                        <a:ea typeface="+mn-ea"/>
                        <a:cs typeface="+mn-cs"/>
                      </a:endParaRPr>
                    </a:p>
                  </a:txBody>
                  <a:tcPr marL="61628" marR="110199" marT="17609" marB="132062"/>
                </a:tc>
                <a:tc>
                  <a:txBody>
                    <a:bodyPr/>
                    <a:lstStyle/>
                    <a:p>
                      <a:pPr marL="0" algn="l" defTabSz="914400" rtl="0" eaLnBrk="1" fontAlgn="t" latinLnBrk="0" hangingPunct="1"/>
                      <a:r>
                        <a:rPr lang="es-MX" sz="1200" kern="1200" cap="none" spc="0">
                          <a:solidFill>
                            <a:schemeClr val="tx1"/>
                          </a:solidFill>
                          <a:effectLst/>
                        </a:rPr>
                        <a:t>De ±1,0 x 10-28 </a:t>
                      </a:r>
                      <a:r>
                        <a:rPr lang="es-MX" sz="1200" kern="1200" cap="none" spc="0" err="1">
                          <a:solidFill>
                            <a:schemeClr val="tx1"/>
                          </a:solidFill>
                          <a:effectLst/>
                        </a:rPr>
                        <a:t>to</a:t>
                      </a:r>
                      <a:r>
                        <a:rPr lang="es-MX" sz="1200" kern="1200" cap="none" spc="0">
                          <a:solidFill>
                            <a:schemeClr val="tx1"/>
                          </a:solidFill>
                          <a:effectLst/>
                        </a:rPr>
                        <a:t> ±7,9228 x 1028</a:t>
                      </a:r>
                      <a:endParaRPr lang="es-MX" sz="1200" kern="1200" cap="none" spc="0">
                        <a:solidFill>
                          <a:schemeClr val="tx1"/>
                        </a:solidFill>
                        <a:effectLst/>
                        <a:latin typeface="+mn-lt"/>
                        <a:ea typeface="+mn-ea"/>
                        <a:cs typeface="+mn-cs"/>
                      </a:endParaRPr>
                    </a:p>
                  </a:txBody>
                  <a:tcPr marL="61628" marR="110199" marT="17609" marB="132062"/>
                </a:tc>
                <a:tc>
                  <a:txBody>
                    <a:bodyPr/>
                    <a:lstStyle/>
                    <a:p>
                      <a:pPr marL="0" algn="l" defTabSz="914400" rtl="0" eaLnBrk="1" fontAlgn="t" latinLnBrk="0" hangingPunct="1"/>
                      <a:r>
                        <a:rPr lang="es-MX" sz="1200" kern="1200" cap="none" spc="0">
                          <a:solidFill>
                            <a:schemeClr val="tx1"/>
                          </a:solidFill>
                          <a:effectLst/>
                        </a:rPr>
                        <a:t>28-29 dígitos</a:t>
                      </a:r>
                      <a:endParaRPr lang="es-MX" sz="1200" kern="1200" cap="none" spc="0">
                        <a:solidFill>
                          <a:schemeClr val="tx1"/>
                        </a:solidFill>
                        <a:effectLst/>
                        <a:latin typeface="+mn-lt"/>
                        <a:ea typeface="+mn-ea"/>
                        <a:cs typeface="+mn-cs"/>
                      </a:endParaRPr>
                    </a:p>
                  </a:txBody>
                  <a:tcPr marL="61628" marR="110199" marT="17609" marB="132062"/>
                </a:tc>
                <a:tc>
                  <a:txBody>
                    <a:bodyPr/>
                    <a:lstStyle/>
                    <a:p>
                      <a:pPr marL="0" algn="l" defTabSz="914400" rtl="0" eaLnBrk="1" fontAlgn="t" latinLnBrk="0" hangingPunct="1"/>
                      <a:r>
                        <a:rPr lang="es-MX" sz="1200" kern="1200" cap="none" spc="0">
                          <a:solidFill>
                            <a:schemeClr val="tx1"/>
                          </a:solidFill>
                          <a:effectLst/>
                        </a:rPr>
                        <a:t>16 bytes</a:t>
                      </a:r>
                      <a:endParaRPr lang="es-MX" sz="1200" kern="1200" cap="none" spc="0">
                        <a:solidFill>
                          <a:schemeClr val="tx1"/>
                        </a:solidFill>
                        <a:effectLst/>
                        <a:latin typeface="+mn-lt"/>
                        <a:ea typeface="+mn-ea"/>
                        <a:cs typeface="+mn-cs"/>
                      </a:endParaRPr>
                    </a:p>
                  </a:txBody>
                  <a:tcPr marL="61628" marR="110199" marT="17609" marB="132062"/>
                </a:tc>
                <a:extLst>
                  <a:ext uri="{0D108BD9-81ED-4DB2-BD59-A6C34878D82A}">
                    <a16:rowId xmlns:a16="http://schemas.microsoft.com/office/drawing/2014/main" val="3856309206"/>
                  </a:ext>
                </a:extLst>
              </a:tr>
            </a:tbl>
          </a:graphicData>
        </a:graphic>
      </p:graphicFrame>
      <p:grpSp>
        <p:nvGrpSpPr>
          <p:cNvPr id="5" name="Grupo 4">
            <a:extLst>
              <a:ext uri="{FF2B5EF4-FFF2-40B4-BE49-F238E27FC236}">
                <a16:creationId xmlns:a16="http://schemas.microsoft.com/office/drawing/2014/main" id="{0D58864D-441D-58BE-586F-F09D876ADDE9}"/>
              </a:ext>
            </a:extLst>
          </p:cNvPr>
          <p:cNvGrpSpPr/>
          <p:nvPr/>
        </p:nvGrpSpPr>
        <p:grpSpPr>
          <a:xfrm>
            <a:off x="2676698" y="266006"/>
            <a:ext cx="6467302" cy="277000"/>
            <a:chOff x="2676698" y="266006"/>
            <a:chExt cx="6467302" cy="277000"/>
          </a:xfrm>
        </p:grpSpPr>
        <p:sp>
          <p:nvSpPr>
            <p:cNvPr id="6" name="Rectángulo 5">
              <a:extLst>
                <a:ext uri="{FF2B5EF4-FFF2-40B4-BE49-F238E27FC236}">
                  <a16:creationId xmlns:a16="http://schemas.microsoft.com/office/drawing/2014/main" id="{EFBF925E-2A65-A562-FA5E-333E7AF5C390}"/>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8E346272-C5F9-EED4-C554-D8D66C4DD1A7}"/>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146074190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260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93638" y="650072"/>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Acceso a APIS Nativas</a:t>
            </a:r>
          </a:p>
        </p:txBody>
      </p:sp>
      <p:pic>
        <p:nvPicPr>
          <p:cNvPr id="9" name="Picture 8" descr="Graphical user interface, text, application&#10;&#10;Description automatically generated">
            <a:extLst>
              <a:ext uri="{FF2B5EF4-FFF2-40B4-BE49-F238E27FC236}">
                <a16:creationId xmlns:a16="http://schemas.microsoft.com/office/drawing/2014/main" id="{3F81E035-0F0B-9DD4-58B0-A9522D238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452" y="1414731"/>
            <a:ext cx="7772400" cy="45872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29232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261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93638" y="650072"/>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Acceso a APIS Nativas</a:t>
            </a:r>
          </a:p>
        </p:txBody>
      </p:sp>
      <p:pic>
        <p:nvPicPr>
          <p:cNvPr id="9" name="Picture 8">
            <a:extLst>
              <a:ext uri="{FF2B5EF4-FFF2-40B4-BE49-F238E27FC236}">
                <a16:creationId xmlns:a16="http://schemas.microsoft.com/office/drawing/2014/main" id="{0967EC65-1966-D820-D531-CA0CA46888C9}"/>
              </a:ext>
            </a:extLst>
          </p:cNvPr>
          <p:cNvPicPr>
            <a:picLocks noChangeAspect="1"/>
          </p:cNvPicPr>
          <p:nvPr/>
        </p:nvPicPr>
        <p:blipFill>
          <a:blip r:embed="rId3"/>
          <a:stretch>
            <a:fillRect/>
          </a:stretch>
        </p:blipFill>
        <p:spPr>
          <a:xfrm>
            <a:off x="1517075" y="5601256"/>
            <a:ext cx="5639587" cy="99073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3F94182-76C8-4460-C04F-206E0E742FB8}"/>
              </a:ext>
            </a:extLst>
          </p:cNvPr>
          <p:cNvPicPr>
            <a:picLocks noChangeAspect="1"/>
          </p:cNvPicPr>
          <p:nvPr/>
        </p:nvPicPr>
        <p:blipFill>
          <a:blip r:embed="rId4"/>
          <a:stretch>
            <a:fillRect/>
          </a:stretch>
        </p:blipFill>
        <p:spPr>
          <a:xfrm>
            <a:off x="2344782" y="1326965"/>
            <a:ext cx="2088739" cy="4055856"/>
          </a:xfrm>
          <a:prstGeom prst="rect">
            <a:avLst/>
          </a:prstGeom>
          <a:ln>
            <a:noFill/>
          </a:ln>
          <a:effectLst>
            <a:outerShdw blurRad="292100" dist="139700" dir="2700000" algn="tl" rotWithShape="0">
              <a:srgbClr val="333333">
                <a:alpha val="65000"/>
              </a:srgbClr>
            </a:outerShdw>
          </a:effectLst>
        </p:spPr>
      </p:pic>
      <p:pic>
        <p:nvPicPr>
          <p:cNvPr id="8" name="Picture 7" descr="Graphical user interface, text, application&#10;&#10;Description automatically generated">
            <a:extLst>
              <a:ext uri="{FF2B5EF4-FFF2-40B4-BE49-F238E27FC236}">
                <a16:creationId xmlns:a16="http://schemas.microsoft.com/office/drawing/2014/main" id="{AE9DC3D9-F10E-C59A-75FE-C14908C6B7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1843" y="1326965"/>
            <a:ext cx="1932214" cy="40558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2224237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262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673074" y="1009627"/>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err="1">
                <a:solidFill>
                  <a:srgbClr val="660033"/>
                </a:solidFill>
                <a:latin typeface="Segoe UI" panose="020B0502040204020203" pitchFamily="34" charset="0"/>
                <a:cs typeface="Segoe UI" panose="020B0502040204020203" pitchFamily="34" charset="0"/>
              </a:rPr>
              <a:t>Acr</a:t>
            </a:r>
            <a:r>
              <a:rPr lang="es-MX" sz="2400">
                <a:solidFill>
                  <a:srgbClr val="660033"/>
                </a:solidFill>
                <a:latin typeface="Segoe UI" panose="020B0502040204020203" pitchFamily="34" charset="0"/>
                <a:cs typeface="Segoe UI" panose="020B0502040204020203" pitchFamily="34" charset="0"/>
              </a:rPr>
              <a:t> </a:t>
            </a:r>
            <a:r>
              <a:rPr lang="es-MX" sz="2400" err="1">
                <a:solidFill>
                  <a:srgbClr val="660033"/>
                </a:solidFill>
                <a:latin typeface="Segoe UI" panose="020B0502040204020203" pitchFamily="34" charset="0"/>
                <a:cs typeface="Segoe UI" panose="020B0502040204020203" pitchFamily="34" charset="0"/>
              </a:rPr>
              <a:t>UserDialogs</a:t>
            </a:r>
            <a:endParaRPr lang="es-MX" sz="2400">
              <a:solidFill>
                <a:srgbClr val="660033"/>
              </a:solidFill>
              <a:latin typeface="Segoe UI" panose="020B0502040204020203" pitchFamily="34" charset="0"/>
              <a:cs typeface="Segoe UI" panose="020B0502040204020203" pitchFamily="34" charset="0"/>
            </a:endParaRPr>
          </a:p>
        </p:txBody>
      </p:sp>
      <p:pic>
        <p:nvPicPr>
          <p:cNvPr id="6" name="Google Shape;74;p15">
            <a:extLst>
              <a:ext uri="{FF2B5EF4-FFF2-40B4-BE49-F238E27FC236}">
                <a16:creationId xmlns:a16="http://schemas.microsoft.com/office/drawing/2014/main" id="{EA2B1A9F-D3A4-852D-B58F-F16A2A775700}"/>
              </a:ext>
            </a:extLst>
          </p:cNvPr>
          <p:cNvPicPr preferRelativeResize="0"/>
          <p:nvPr/>
        </p:nvPicPr>
        <p:blipFill>
          <a:blip r:embed="rId3">
            <a:alphaModFix/>
          </a:blip>
          <a:stretch>
            <a:fillRect/>
          </a:stretch>
        </p:blipFill>
        <p:spPr>
          <a:xfrm>
            <a:off x="628650" y="716645"/>
            <a:ext cx="1044424" cy="1044424"/>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AC20374B-3039-90C6-6F0A-C87730B50CC1}"/>
              </a:ext>
            </a:extLst>
          </p:cNvPr>
          <p:cNvPicPr>
            <a:picLocks noChangeAspect="1"/>
          </p:cNvPicPr>
          <p:nvPr/>
        </p:nvPicPr>
        <p:blipFill>
          <a:blip r:embed="rId4"/>
          <a:stretch>
            <a:fillRect/>
          </a:stretch>
        </p:blipFill>
        <p:spPr>
          <a:xfrm>
            <a:off x="1097280" y="2812281"/>
            <a:ext cx="7640609" cy="22846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538944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263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673074" y="1009627"/>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err="1">
                <a:solidFill>
                  <a:srgbClr val="660033"/>
                </a:solidFill>
                <a:latin typeface="Segoe UI" panose="020B0502040204020203" pitchFamily="34" charset="0"/>
                <a:cs typeface="Segoe UI" panose="020B0502040204020203" pitchFamily="34" charset="0"/>
              </a:rPr>
              <a:t>Acr</a:t>
            </a:r>
            <a:r>
              <a:rPr lang="es-MX" sz="2400">
                <a:solidFill>
                  <a:srgbClr val="660033"/>
                </a:solidFill>
                <a:latin typeface="Segoe UI" panose="020B0502040204020203" pitchFamily="34" charset="0"/>
                <a:cs typeface="Segoe UI" panose="020B0502040204020203" pitchFamily="34" charset="0"/>
              </a:rPr>
              <a:t> </a:t>
            </a:r>
            <a:r>
              <a:rPr lang="es-MX" sz="2400" err="1">
                <a:solidFill>
                  <a:srgbClr val="660033"/>
                </a:solidFill>
                <a:latin typeface="Segoe UI" panose="020B0502040204020203" pitchFamily="34" charset="0"/>
                <a:cs typeface="Segoe UI" panose="020B0502040204020203" pitchFamily="34" charset="0"/>
              </a:rPr>
              <a:t>UserDialogs</a:t>
            </a:r>
            <a:endParaRPr lang="es-MX" sz="2400">
              <a:solidFill>
                <a:srgbClr val="660033"/>
              </a:solidFill>
              <a:latin typeface="Segoe UI" panose="020B0502040204020203" pitchFamily="34" charset="0"/>
              <a:cs typeface="Segoe UI" panose="020B0502040204020203" pitchFamily="34" charset="0"/>
            </a:endParaRPr>
          </a:p>
        </p:txBody>
      </p:sp>
      <p:pic>
        <p:nvPicPr>
          <p:cNvPr id="6" name="Google Shape;74;p15">
            <a:extLst>
              <a:ext uri="{FF2B5EF4-FFF2-40B4-BE49-F238E27FC236}">
                <a16:creationId xmlns:a16="http://schemas.microsoft.com/office/drawing/2014/main" id="{EA2B1A9F-D3A4-852D-B58F-F16A2A775700}"/>
              </a:ext>
            </a:extLst>
          </p:cNvPr>
          <p:cNvPicPr preferRelativeResize="0"/>
          <p:nvPr/>
        </p:nvPicPr>
        <p:blipFill>
          <a:blip r:embed="rId3">
            <a:alphaModFix/>
          </a:blip>
          <a:stretch>
            <a:fillRect/>
          </a:stretch>
        </p:blipFill>
        <p:spPr>
          <a:xfrm>
            <a:off x="628650" y="716645"/>
            <a:ext cx="1044424" cy="104442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DE07167-2971-1128-2479-DB2A762199E4}"/>
              </a:ext>
            </a:extLst>
          </p:cNvPr>
          <p:cNvPicPr>
            <a:picLocks noChangeAspect="1"/>
          </p:cNvPicPr>
          <p:nvPr/>
        </p:nvPicPr>
        <p:blipFill>
          <a:blip r:embed="rId4"/>
          <a:stretch>
            <a:fillRect/>
          </a:stretch>
        </p:blipFill>
        <p:spPr>
          <a:xfrm>
            <a:off x="1822501" y="2143529"/>
            <a:ext cx="2175261" cy="4140437"/>
          </a:xfrm>
          <a:prstGeom prst="rect">
            <a:avLst/>
          </a:prstGeom>
          <a:ln>
            <a:noFill/>
          </a:ln>
          <a:effectLst>
            <a:outerShdw blurRad="292100" dist="139700" dir="2700000" algn="tl" rotWithShape="0">
              <a:srgbClr val="333333">
                <a:alpha val="65000"/>
              </a:srgbClr>
            </a:outerShdw>
          </a:effectLst>
        </p:spPr>
      </p:pic>
      <p:pic>
        <p:nvPicPr>
          <p:cNvPr id="8" name="Picture 7" descr="Graphical user interface, text, application&#10;&#10;Description automatically generated">
            <a:extLst>
              <a:ext uri="{FF2B5EF4-FFF2-40B4-BE49-F238E27FC236}">
                <a16:creationId xmlns:a16="http://schemas.microsoft.com/office/drawing/2014/main" id="{158673EA-73D8-DD40-0201-E27979C4D9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6237" y="2071554"/>
            <a:ext cx="2176908" cy="4215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37679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264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723210" y="627515"/>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err="1">
                <a:solidFill>
                  <a:srgbClr val="660033"/>
                </a:solidFill>
                <a:latin typeface="Segoe UI" panose="020B0502040204020203" pitchFamily="34" charset="0"/>
                <a:cs typeface="Segoe UI" panose="020B0502040204020203" pitchFamily="34" charset="0"/>
              </a:rPr>
              <a:t>Xamarin</a:t>
            </a:r>
            <a:r>
              <a:rPr lang="es-MX" sz="2400">
                <a:solidFill>
                  <a:srgbClr val="660033"/>
                </a:solidFill>
                <a:latin typeface="Segoe UI" panose="020B0502040204020203" pitchFamily="34" charset="0"/>
                <a:cs typeface="Segoe UI" panose="020B0502040204020203" pitchFamily="34" charset="0"/>
              </a:rPr>
              <a:t> Essentials</a:t>
            </a:r>
          </a:p>
        </p:txBody>
      </p:sp>
      <p:pic>
        <p:nvPicPr>
          <p:cNvPr id="8" name="Google Shape;70;p15">
            <a:extLst>
              <a:ext uri="{FF2B5EF4-FFF2-40B4-BE49-F238E27FC236}">
                <a16:creationId xmlns:a16="http://schemas.microsoft.com/office/drawing/2014/main" id="{D637641C-9266-2802-7A15-253F6FBE876C}"/>
              </a:ext>
            </a:extLst>
          </p:cNvPr>
          <p:cNvPicPr preferRelativeResize="0"/>
          <p:nvPr/>
        </p:nvPicPr>
        <p:blipFill>
          <a:blip r:embed="rId3">
            <a:alphaModFix/>
          </a:blip>
          <a:stretch>
            <a:fillRect/>
          </a:stretch>
        </p:blipFill>
        <p:spPr>
          <a:xfrm>
            <a:off x="678785" y="334531"/>
            <a:ext cx="1044425" cy="1044425"/>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F5A849CF-0001-11C4-7DC2-C5635058BCB9}"/>
              </a:ext>
            </a:extLst>
          </p:cNvPr>
          <p:cNvSpPr txBox="1"/>
          <p:nvPr/>
        </p:nvSpPr>
        <p:spPr>
          <a:xfrm>
            <a:off x="152400" y="6346694"/>
            <a:ext cx="6006776" cy="369332"/>
          </a:xfrm>
          <a:prstGeom prst="rect">
            <a:avLst/>
          </a:prstGeom>
          <a:noFill/>
        </p:spPr>
        <p:txBody>
          <a:bodyPr wrap="square">
            <a:spAutoFit/>
          </a:bodyPr>
          <a:lstStyle/>
          <a:p>
            <a:r>
              <a:rPr lang="es-MX"/>
              <a:t>https://learn.microsoft.com/es-mx/xamarin/essentials/</a:t>
            </a:r>
          </a:p>
        </p:txBody>
      </p:sp>
      <p:pic>
        <p:nvPicPr>
          <p:cNvPr id="12" name="Picture 11">
            <a:extLst>
              <a:ext uri="{FF2B5EF4-FFF2-40B4-BE49-F238E27FC236}">
                <a16:creationId xmlns:a16="http://schemas.microsoft.com/office/drawing/2014/main" id="{CAE198AC-90BA-DF39-D466-9F428601CD75}"/>
              </a:ext>
            </a:extLst>
          </p:cNvPr>
          <p:cNvPicPr>
            <a:picLocks noChangeAspect="1"/>
          </p:cNvPicPr>
          <p:nvPr/>
        </p:nvPicPr>
        <p:blipFill>
          <a:blip r:embed="rId4"/>
          <a:stretch>
            <a:fillRect/>
          </a:stretch>
        </p:blipFill>
        <p:spPr>
          <a:xfrm>
            <a:off x="2542903" y="1185917"/>
            <a:ext cx="3820292" cy="51283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147967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265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714502" y="611496"/>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Permisos de aplicación</a:t>
            </a:r>
          </a:p>
        </p:txBody>
      </p:sp>
      <p:sp>
        <p:nvSpPr>
          <p:cNvPr id="9" name="TextBox 8">
            <a:extLst>
              <a:ext uri="{FF2B5EF4-FFF2-40B4-BE49-F238E27FC236}">
                <a16:creationId xmlns:a16="http://schemas.microsoft.com/office/drawing/2014/main" id="{8756FCF8-FC82-E0FE-38D7-13F8F0FAE48D}"/>
              </a:ext>
            </a:extLst>
          </p:cNvPr>
          <p:cNvSpPr txBox="1"/>
          <p:nvPr/>
        </p:nvSpPr>
        <p:spPr>
          <a:xfrm>
            <a:off x="291737" y="5813382"/>
            <a:ext cx="6675120" cy="646331"/>
          </a:xfrm>
          <a:prstGeom prst="rect">
            <a:avLst/>
          </a:prstGeom>
          <a:noFill/>
        </p:spPr>
        <p:txBody>
          <a:bodyPr wrap="square">
            <a:spAutoFit/>
          </a:bodyPr>
          <a:lstStyle/>
          <a:p>
            <a:r>
              <a:rPr lang="es-MX" dirty="0">
                <a:hlinkClick r:id="rId3"/>
              </a:rPr>
              <a:t>https://developer.android.com/guide/topics/permissions/overview</a:t>
            </a:r>
            <a:endParaRPr lang="es-MX" dirty="0"/>
          </a:p>
          <a:p>
            <a:endParaRPr lang="es-MX" dirty="0"/>
          </a:p>
        </p:txBody>
      </p:sp>
      <p:pic>
        <p:nvPicPr>
          <p:cNvPr id="15" name="Graphic 14">
            <a:extLst>
              <a:ext uri="{FF2B5EF4-FFF2-40B4-BE49-F238E27FC236}">
                <a16:creationId xmlns:a16="http://schemas.microsoft.com/office/drawing/2014/main" id="{A7B34242-B9B3-748C-88B3-42A4032E4D4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348" y="1842236"/>
            <a:ext cx="8029303" cy="3478328"/>
          </a:xfrm>
          <a:prstGeom prst="rect">
            <a:avLst/>
          </a:prstGeom>
        </p:spPr>
      </p:pic>
      <p:sp>
        <p:nvSpPr>
          <p:cNvPr id="16" name="AutoShape 6" descr="Android Developers">
            <a:extLst>
              <a:ext uri="{FF2B5EF4-FFF2-40B4-BE49-F238E27FC236}">
                <a16:creationId xmlns:a16="http://schemas.microsoft.com/office/drawing/2014/main" id="{E3BC4395-A72C-731A-8615-74EB1E86176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20" name="Graphic 19">
            <a:extLst>
              <a:ext uri="{FF2B5EF4-FFF2-40B4-BE49-F238E27FC236}">
                <a16:creationId xmlns:a16="http://schemas.microsoft.com/office/drawing/2014/main" id="{9346B1C6-FC2B-A6DC-ABDF-4FEEA7EF66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0436" y="611496"/>
            <a:ext cx="1821161" cy="434904"/>
          </a:xfrm>
          <a:prstGeom prst="rect">
            <a:avLst/>
          </a:prstGeom>
        </p:spPr>
      </p:pic>
    </p:spTree>
    <p:extLst>
      <p:ext uri="{BB962C8B-B14F-4D97-AF65-F5344CB8AC3E}">
        <p14:creationId xmlns:p14="http://schemas.microsoft.com/office/powerpoint/2010/main" val="27431247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266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714502" y="611496"/>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Permisos de aplicación</a:t>
            </a:r>
          </a:p>
        </p:txBody>
      </p:sp>
      <p:sp>
        <p:nvSpPr>
          <p:cNvPr id="9" name="TextBox 8">
            <a:extLst>
              <a:ext uri="{FF2B5EF4-FFF2-40B4-BE49-F238E27FC236}">
                <a16:creationId xmlns:a16="http://schemas.microsoft.com/office/drawing/2014/main" id="{8756FCF8-FC82-E0FE-38D7-13F8F0FAE48D}"/>
              </a:ext>
            </a:extLst>
          </p:cNvPr>
          <p:cNvSpPr txBox="1"/>
          <p:nvPr/>
        </p:nvSpPr>
        <p:spPr>
          <a:xfrm>
            <a:off x="115934" y="6075145"/>
            <a:ext cx="8399416" cy="830997"/>
          </a:xfrm>
          <a:prstGeom prst="rect">
            <a:avLst/>
          </a:prstGeom>
          <a:noFill/>
        </p:spPr>
        <p:txBody>
          <a:bodyPr wrap="square">
            <a:spAutoFit/>
          </a:bodyPr>
          <a:lstStyle/>
          <a:p>
            <a:r>
              <a:rPr lang="es-MX" sz="1200" dirty="0">
                <a:hlinkClick r:id="rId3"/>
              </a:rPr>
              <a:t>https://developer.apple.com/design/human-interface-guidelines/patterns/accessing-private-data/</a:t>
            </a:r>
            <a:endParaRPr lang="es-MX" sz="1200" dirty="0"/>
          </a:p>
          <a:p>
            <a:r>
              <a:rPr lang="es-MX" sz="1200" dirty="0">
                <a:hlinkClick r:id="rId4"/>
              </a:rPr>
              <a:t>https://developer.apple.com/documentation/uikit/protecting_the_user_s_privacy/requesting_access_to_protected_resources</a:t>
            </a:r>
            <a:endParaRPr lang="es-MX" sz="1200" dirty="0"/>
          </a:p>
          <a:p>
            <a:endParaRPr lang="es-MX" sz="1200" dirty="0"/>
          </a:p>
          <a:p>
            <a:endParaRPr lang="es-MX" sz="1200" dirty="0"/>
          </a:p>
        </p:txBody>
      </p:sp>
      <p:sp>
        <p:nvSpPr>
          <p:cNvPr id="16" name="AutoShape 6" descr="Android Developers">
            <a:extLst>
              <a:ext uri="{FF2B5EF4-FFF2-40B4-BE49-F238E27FC236}">
                <a16:creationId xmlns:a16="http://schemas.microsoft.com/office/drawing/2014/main" id="{E3BC4395-A72C-731A-8615-74EB1E86176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6386" name="Picture 2" descr="Screenshot of a system-generated iOS alert view asking if the app &quot;MyRoute&quot; should be allowed to access location data, including a usage description message from the app’s developer.">
            <a:extLst>
              <a:ext uri="{FF2B5EF4-FFF2-40B4-BE49-F238E27FC236}">
                <a16:creationId xmlns:a16="http://schemas.microsoft.com/office/drawing/2014/main" id="{7BCFF215-5992-F571-E298-500EEB3352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8942" y="2555333"/>
            <a:ext cx="2410693" cy="22729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9CF3BEB9-6267-92E4-2F5A-7F0EB4BC5A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1264" y="675648"/>
            <a:ext cx="1585913" cy="330153"/>
          </a:xfrm>
          <a:prstGeom prst="rect">
            <a:avLst/>
          </a:prstGeom>
        </p:spPr>
      </p:pic>
      <p:pic>
        <p:nvPicPr>
          <p:cNvPr id="11" name="Picture 10">
            <a:extLst>
              <a:ext uri="{FF2B5EF4-FFF2-40B4-BE49-F238E27FC236}">
                <a16:creationId xmlns:a16="http://schemas.microsoft.com/office/drawing/2014/main" id="{AB73E036-5201-CDE0-2717-B2601C795FA0}"/>
              </a:ext>
            </a:extLst>
          </p:cNvPr>
          <p:cNvPicPr>
            <a:picLocks noChangeAspect="1"/>
          </p:cNvPicPr>
          <p:nvPr/>
        </p:nvPicPr>
        <p:blipFill>
          <a:blip r:embed="rId8"/>
          <a:stretch>
            <a:fillRect/>
          </a:stretch>
        </p:blipFill>
        <p:spPr>
          <a:xfrm>
            <a:off x="1844683" y="1416556"/>
            <a:ext cx="2470959" cy="40662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754472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267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723210" y="627515"/>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Cámara</a:t>
            </a:r>
          </a:p>
        </p:txBody>
      </p:sp>
      <p:pic>
        <p:nvPicPr>
          <p:cNvPr id="8" name="Google Shape;70;p15">
            <a:extLst>
              <a:ext uri="{FF2B5EF4-FFF2-40B4-BE49-F238E27FC236}">
                <a16:creationId xmlns:a16="http://schemas.microsoft.com/office/drawing/2014/main" id="{D637641C-9266-2802-7A15-253F6FBE876C}"/>
              </a:ext>
            </a:extLst>
          </p:cNvPr>
          <p:cNvPicPr preferRelativeResize="0"/>
          <p:nvPr/>
        </p:nvPicPr>
        <p:blipFill>
          <a:blip r:embed="rId3">
            <a:alphaModFix/>
          </a:blip>
          <a:stretch>
            <a:fillRect/>
          </a:stretch>
        </p:blipFill>
        <p:spPr>
          <a:xfrm>
            <a:off x="678785" y="334531"/>
            <a:ext cx="1044425" cy="1044425"/>
          </a:xfrm>
          <a:prstGeom prst="rect">
            <a:avLst/>
          </a:prstGeom>
          <a:ln>
            <a:noFill/>
          </a:ln>
          <a:effectLst>
            <a:outerShdw blurRad="292100" dist="139700" dir="2700000" algn="tl" rotWithShape="0">
              <a:srgbClr val="333333">
                <a:alpha val="65000"/>
              </a:srgbClr>
            </a:outerShdw>
          </a:effectLst>
        </p:spPr>
      </p:pic>
      <p:pic>
        <p:nvPicPr>
          <p:cNvPr id="17410" name="Picture 2" descr="What is the Best Camera for Beginners? | B&amp;H eXplora">
            <a:extLst>
              <a:ext uri="{FF2B5EF4-FFF2-40B4-BE49-F238E27FC236}">
                <a16:creationId xmlns:a16="http://schemas.microsoft.com/office/drawing/2014/main" id="{F911F802-D4E0-CF4A-5B74-14B49334CA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4856" y="968760"/>
            <a:ext cx="856707" cy="52741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13FBB1D-6110-D9E5-C623-C2A76AD277E7}"/>
              </a:ext>
            </a:extLst>
          </p:cNvPr>
          <p:cNvSpPr txBox="1"/>
          <p:nvPr/>
        </p:nvSpPr>
        <p:spPr>
          <a:xfrm>
            <a:off x="106561" y="6414570"/>
            <a:ext cx="6619701" cy="338554"/>
          </a:xfrm>
          <a:prstGeom prst="rect">
            <a:avLst/>
          </a:prstGeom>
          <a:noFill/>
        </p:spPr>
        <p:txBody>
          <a:bodyPr wrap="square">
            <a:spAutoFit/>
          </a:bodyPr>
          <a:lstStyle/>
          <a:p>
            <a:r>
              <a:rPr lang="es-MX" sz="1600" dirty="0">
                <a:hlinkClick r:id="rId5"/>
              </a:rPr>
              <a:t>https://learn.microsoft.com/en-us/xamarin/essentials/media-picke</a:t>
            </a:r>
            <a:r>
              <a:rPr lang="es-MX" sz="1600" dirty="0"/>
              <a:t>r</a:t>
            </a:r>
          </a:p>
        </p:txBody>
      </p:sp>
      <p:pic>
        <p:nvPicPr>
          <p:cNvPr id="30" name="Picture 29">
            <a:extLst>
              <a:ext uri="{FF2B5EF4-FFF2-40B4-BE49-F238E27FC236}">
                <a16:creationId xmlns:a16="http://schemas.microsoft.com/office/drawing/2014/main" id="{24C9B018-F5A7-AADF-4E11-1FF5FF5FAF68}"/>
              </a:ext>
            </a:extLst>
          </p:cNvPr>
          <p:cNvPicPr>
            <a:picLocks noChangeAspect="1"/>
          </p:cNvPicPr>
          <p:nvPr/>
        </p:nvPicPr>
        <p:blipFill>
          <a:blip r:embed="rId6"/>
          <a:stretch>
            <a:fillRect/>
          </a:stretch>
        </p:blipFill>
        <p:spPr>
          <a:xfrm>
            <a:off x="452927" y="2506422"/>
            <a:ext cx="8383424" cy="18451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554164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268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723210" y="627515"/>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Cámara</a:t>
            </a:r>
          </a:p>
        </p:txBody>
      </p:sp>
      <p:pic>
        <p:nvPicPr>
          <p:cNvPr id="8" name="Google Shape;70;p15">
            <a:extLst>
              <a:ext uri="{FF2B5EF4-FFF2-40B4-BE49-F238E27FC236}">
                <a16:creationId xmlns:a16="http://schemas.microsoft.com/office/drawing/2014/main" id="{D637641C-9266-2802-7A15-253F6FBE876C}"/>
              </a:ext>
            </a:extLst>
          </p:cNvPr>
          <p:cNvPicPr preferRelativeResize="0"/>
          <p:nvPr/>
        </p:nvPicPr>
        <p:blipFill>
          <a:blip r:embed="rId3">
            <a:alphaModFix/>
          </a:blip>
          <a:stretch>
            <a:fillRect/>
          </a:stretch>
        </p:blipFill>
        <p:spPr>
          <a:xfrm>
            <a:off x="678785" y="334531"/>
            <a:ext cx="1044425" cy="1044425"/>
          </a:xfrm>
          <a:prstGeom prst="rect">
            <a:avLst/>
          </a:prstGeom>
          <a:ln>
            <a:noFill/>
          </a:ln>
          <a:effectLst>
            <a:outerShdw blurRad="292100" dist="139700" dir="2700000" algn="tl" rotWithShape="0">
              <a:srgbClr val="333333">
                <a:alpha val="65000"/>
              </a:srgbClr>
            </a:outerShdw>
          </a:effectLst>
        </p:spPr>
      </p:pic>
      <p:pic>
        <p:nvPicPr>
          <p:cNvPr id="17410" name="Picture 2" descr="What is the Best Camera for Beginners? | B&amp;H eXplora">
            <a:extLst>
              <a:ext uri="{FF2B5EF4-FFF2-40B4-BE49-F238E27FC236}">
                <a16:creationId xmlns:a16="http://schemas.microsoft.com/office/drawing/2014/main" id="{F911F802-D4E0-CF4A-5B74-14B49334CA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4856" y="968760"/>
            <a:ext cx="856707" cy="52741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13FBB1D-6110-D9E5-C623-C2A76AD277E7}"/>
              </a:ext>
            </a:extLst>
          </p:cNvPr>
          <p:cNvSpPr txBox="1"/>
          <p:nvPr/>
        </p:nvSpPr>
        <p:spPr>
          <a:xfrm>
            <a:off x="106561" y="6414570"/>
            <a:ext cx="6619701" cy="338554"/>
          </a:xfrm>
          <a:prstGeom prst="rect">
            <a:avLst/>
          </a:prstGeom>
          <a:noFill/>
        </p:spPr>
        <p:txBody>
          <a:bodyPr wrap="square">
            <a:spAutoFit/>
          </a:bodyPr>
          <a:lstStyle/>
          <a:p>
            <a:r>
              <a:rPr lang="es-MX" sz="1600"/>
              <a:t>https://learn.microsoft.com/en-us/xamarin/essentials/media-picker</a:t>
            </a:r>
          </a:p>
        </p:txBody>
      </p:sp>
      <p:pic>
        <p:nvPicPr>
          <p:cNvPr id="28" name="Picture 27">
            <a:extLst>
              <a:ext uri="{FF2B5EF4-FFF2-40B4-BE49-F238E27FC236}">
                <a16:creationId xmlns:a16="http://schemas.microsoft.com/office/drawing/2014/main" id="{B3D98258-CC74-FECD-D67F-8929B5B1FB33}"/>
              </a:ext>
            </a:extLst>
          </p:cNvPr>
          <p:cNvPicPr>
            <a:picLocks noChangeAspect="1"/>
          </p:cNvPicPr>
          <p:nvPr/>
        </p:nvPicPr>
        <p:blipFill>
          <a:blip r:embed="rId5"/>
          <a:stretch>
            <a:fillRect/>
          </a:stretch>
        </p:blipFill>
        <p:spPr>
          <a:xfrm>
            <a:off x="824789" y="2269551"/>
            <a:ext cx="7518123" cy="25512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568371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269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723210" y="627515"/>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Cámara</a:t>
            </a:r>
          </a:p>
        </p:txBody>
      </p:sp>
      <p:pic>
        <p:nvPicPr>
          <p:cNvPr id="8" name="Google Shape;70;p15">
            <a:extLst>
              <a:ext uri="{FF2B5EF4-FFF2-40B4-BE49-F238E27FC236}">
                <a16:creationId xmlns:a16="http://schemas.microsoft.com/office/drawing/2014/main" id="{D637641C-9266-2802-7A15-253F6FBE876C}"/>
              </a:ext>
            </a:extLst>
          </p:cNvPr>
          <p:cNvPicPr preferRelativeResize="0"/>
          <p:nvPr/>
        </p:nvPicPr>
        <p:blipFill>
          <a:blip r:embed="rId3">
            <a:alphaModFix/>
          </a:blip>
          <a:stretch>
            <a:fillRect/>
          </a:stretch>
        </p:blipFill>
        <p:spPr>
          <a:xfrm>
            <a:off x="678785" y="334531"/>
            <a:ext cx="1044425" cy="1044425"/>
          </a:xfrm>
          <a:prstGeom prst="rect">
            <a:avLst/>
          </a:prstGeom>
          <a:ln>
            <a:noFill/>
          </a:ln>
          <a:effectLst>
            <a:outerShdw blurRad="292100" dist="139700" dir="2700000" algn="tl" rotWithShape="0">
              <a:srgbClr val="333333">
                <a:alpha val="65000"/>
              </a:srgbClr>
            </a:outerShdw>
          </a:effectLst>
        </p:spPr>
      </p:pic>
      <p:pic>
        <p:nvPicPr>
          <p:cNvPr id="17410" name="Picture 2" descr="What is the Best Camera for Beginners? | B&amp;H eXplora">
            <a:extLst>
              <a:ext uri="{FF2B5EF4-FFF2-40B4-BE49-F238E27FC236}">
                <a16:creationId xmlns:a16="http://schemas.microsoft.com/office/drawing/2014/main" id="{F911F802-D4E0-CF4A-5B74-14B49334CA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4856" y="968760"/>
            <a:ext cx="856707" cy="52741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13FBB1D-6110-D9E5-C623-C2A76AD277E7}"/>
              </a:ext>
            </a:extLst>
          </p:cNvPr>
          <p:cNvSpPr txBox="1"/>
          <p:nvPr/>
        </p:nvSpPr>
        <p:spPr>
          <a:xfrm>
            <a:off x="106561" y="6414570"/>
            <a:ext cx="6619701" cy="338554"/>
          </a:xfrm>
          <a:prstGeom prst="rect">
            <a:avLst/>
          </a:prstGeom>
          <a:noFill/>
        </p:spPr>
        <p:txBody>
          <a:bodyPr wrap="square">
            <a:spAutoFit/>
          </a:bodyPr>
          <a:lstStyle/>
          <a:p>
            <a:r>
              <a:rPr lang="es-MX" sz="1600"/>
              <a:t>https://learn.microsoft.com/en-us/xamarin/essentials/media-picker</a:t>
            </a:r>
          </a:p>
        </p:txBody>
      </p:sp>
      <p:pic>
        <p:nvPicPr>
          <p:cNvPr id="26" name="Picture 25">
            <a:extLst>
              <a:ext uri="{FF2B5EF4-FFF2-40B4-BE49-F238E27FC236}">
                <a16:creationId xmlns:a16="http://schemas.microsoft.com/office/drawing/2014/main" id="{07CC4FB8-09F7-7B6F-A5E6-4460345C68C2}"/>
              </a:ext>
            </a:extLst>
          </p:cNvPr>
          <p:cNvPicPr>
            <a:picLocks noChangeAspect="1"/>
          </p:cNvPicPr>
          <p:nvPr/>
        </p:nvPicPr>
        <p:blipFill>
          <a:blip r:embed="rId5"/>
          <a:stretch>
            <a:fillRect/>
          </a:stretch>
        </p:blipFill>
        <p:spPr>
          <a:xfrm>
            <a:off x="2359361" y="1486461"/>
            <a:ext cx="4366901" cy="48206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1618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1B0773-4935-EC7D-C5AB-18F0C207EC5B}"/>
              </a:ext>
            </a:extLst>
          </p:cNvPr>
          <p:cNvSpPr>
            <a:spLocks noGrp="1"/>
          </p:cNvSpPr>
          <p:nvPr>
            <p:ph type="title"/>
          </p:nvPr>
        </p:nvSpPr>
        <p:spPr>
          <a:xfrm>
            <a:off x="510548" y="1044135"/>
            <a:ext cx="5244209" cy="679304"/>
          </a:xfrm>
        </p:spPr>
        <p:txBody>
          <a:bodyPr vert="horz" lIns="68580" tIns="34290" rIns="68580" bIns="34290" rtlCol="0" anchor="b">
            <a:normAutofit/>
          </a:bodyPr>
          <a:lstStyle/>
          <a:p>
            <a:pPr>
              <a:lnSpc>
                <a:spcPct val="90000"/>
              </a:lnSpc>
            </a:pPr>
            <a:r>
              <a:rPr lang="es-MX" sz="2700">
                <a:solidFill>
                  <a:schemeClr val="accent3">
                    <a:lumMod val="50000"/>
                  </a:schemeClr>
                </a:solidFill>
                <a:latin typeface="Segoe UI" panose="020B0502040204020203" pitchFamily="34" charset="0"/>
                <a:ea typeface="+mn-ea"/>
                <a:cs typeface="+mn-cs"/>
              </a:rPr>
              <a:t>Tipos datos </a:t>
            </a:r>
          </a:p>
        </p:txBody>
      </p:sp>
      <p:sp>
        <p:nvSpPr>
          <p:cNvPr id="3" name="Marcador de número de diapositiva 2">
            <a:extLst>
              <a:ext uri="{FF2B5EF4-FFF2-40B4-BE49-F238E27FC236}">
                <a16:creationId xmlns:a16="http://schemas.microsoft.com/office/drawing/2014/main" id="{0D1F263A-C5E7-50DB-533B-E88D6A7B4896}"/>
              </a:ext>
            </a:extLst>
          </p:cNvPr>
          <p:cNvSpPr>
            <a:spLocks noGrp="1"/>
          </p:cNvSpPr>
          <p:nvPr>
            <p:ph type="sldNum" sz="quarter" idx="12"/>
          </p:nvPr>
        </p:nvSpPr>
        <p:spPr>
          <a:xfrm>
            <a:off x="8226757" y="6279149"/>
            <a:ext cx="734363" cy="312845"/>
          </a:xfrm>
        </p:spPr>
        <p:txBody>
          <a:bodyPr vert="horz" lIns="68580" tIns="34290" rIns="68580" bIns="34290" rtlCol="0" anchor="ctr">
            <a:normAutofit/>
          </a:bodyPr>
          <a:lstStyle/>
          <a:p>
            <a:pPr>
              <a:spcAft>
                <a:spcPts val="450"/>
              </a:spcAft>
            </a:pPr>
            <a:fld id="{BE15108C-154A-4A5A-9C05-91A49A422BA7}" type="slidenum">
              <a:rPr lang="en-US" smtClean="0"/>
              <a:pPr>
                <a:spcAft>
                  <a:spcPts val="450"/>
                </a:spcAft>
              </a:pPr>
              <a:t>27</a:t>
            </a:fld>
            <a:endParaRPr lang="en-US"/>
          </a:p>
        </p:txBody>
      </p:sp>
      <p:graphicFrame>
        <p:nvGraphicFramePr>
          <p:cNvPr id="4" name="Tabla 3">
            <a:extLst>
              <a:ext uri="{FF2B5EF4-FFF2-40B4-BE49-F238E27FC236}">
                <a16:creationId xmlns:a16="http://schemas.microsoft.com/office/drawing/2014/main" id="{533B160D-C78D-DA62-ADC4-D68784A3616E}"/>
              </a:ext>
            </a:extLst>
          </p:cNvPr>
          <p:cNvGraphicFramePr>
            <a:graphicFrameLocks noGrp="1"/>
          </p:cNvGraphicFramePr>
          <p:nvPr/>
        </p:nvGraphicFramePr>
        <p:xfrm>
          <a:off x="2245856" y="1966799"/>
          <a:ext cx="4652289" cy="3282147"/>
        </p:xfrm>
        <a:graphic>
          <a:graphicData uri="http://schemas.openxmlformats.org/drawingml/2006/table">
            <a:tbl>
              <a:tblPr>
                <a:tableStyleId>{3B4B98B0-60AC-42C2-AFA5-B58CD77FA1E5}</a:tableStyleId>
              </a:tblPr>
              <a:tblGrid>
                <a:gridCol w="1550216">
                  <a:extLst>
                    <a:ext uri="{9D8B030D-6E8A-4147-A177-3AD203B41FA5}">
                      <a16:colId xmlns:a16="http://schemas.microsoft.com/office/drawing/2014/main" val="4050904145"/>
                    </a:ext>
                  </a:extLst>
                </a:gridCol>
                <a:gridCol w="1935983">
                  <a:extLst>
                    <a:ext uri="{9D8B030D-6E8A-4147-A177-3AD203B41FA5}">
                      <a16:colId xmlns:a16="http://schemas.microsoft.com/office/drawing/2014/main" val="1318235887"/>
                    </a:ext>
                  </a:extLst>
                </a:gridCol>
                <a:gridCol w="1166090">
                  <a:extLst>
                    <a:ext uri="{9D8B030D-6E8A-4147-A177-3AD203B41FA5}">
                      <a16:colId xmlns:a16="http://schemas.microsoft.com/office/drawing/2014/main" val="888921044"/>
                    </a:ext>
                  </a:extLst>
                </a:gridCol>
              </a:tblGrid>
              <a:tr h="624087">
                <a:tc>
                  <a:txBody>
                    <a:bodyPr/>
                    <a:lstStyle/>
                    <a:p>
                      <a:pPr marL="0" algn="l" defTabSz="914400" rtl="0" eaLnBrk="1" fontAlgn="t" latinLnBrk="0" hangingPunct="1"/>
                      <a:r>
                        <a:rPr lang="es-MX" sz="1200" kern="1200" cap="none" spc="0">
                          <a:solidFill>
                            <a:schemeClr val="tx1"/>
                          </a:solidFill>
                          <a:effectLst/>
                        </a:rPr>
                        <a:t>Palabra clave/tipo de C#</a:t>
                      </a:r>
                      <a:endParaRPr lang="es-MX" sz="1200" kern="1200" cap="none" spc="0">
                        <a:solidFill>
                          <a:schemeClr val="tx1"/>
                        </a:solidFill>
                        <a:effectLst/>
                        <a:latin typeface="+mn-lt"/>
                        <a:ea typeface="+mn-ea"/>
                        <a:cs typeface="+mn-cs"/>
                      </a:endParaRPr>
                    </a:p>
                  </a:txBody>
                  <a:tcPr marL="61628" marR="110199" marT="17609" marB="132062"/>
                </a:tc>
                <a:tc>
                  <a:txBody>
                    <a:bodyPr/>
                    <a:lstStyle/>
                    <a:p>
                      <a:pPr marL="0" algn="l" defTabSz="914400" rtl="0" eaLnBrk="1" fontAlgn="t" latinLnBrk="0" hangingPunct="1"/>
                      <a:r>
                        <a:rPr lang="es-MX" sz="1200" kern="1200" cap="none" spc="0">
                          <a:solidFill>
                            <a:schemeClr val="tx1"/>
                          </a:solidFill>
                          <a:effectLst/>
                        </a:rPr>
                        <a:t>Intervalo aproximado</a:t>
                      </a:r>
                      <a:endParaRPr lang="es-MX" sz="1200" kern="1200" cap="none" spc="0">
                        <a:solidFill>
                          <a:schemeClr val="tx1"/>
                        </a:solidFill>
                        <a:effectLst/>
                        <a:latin typeface="+mn-lt"/>
                        <a:ea typeface="+mn-ea"/>
                        <a:cs typeface="+mn-cs"/>
                      </a:endParaRPr>
                    </a:p>
                  </a:txBody>
                  <a:tcPr marL="61628" marR="110199" marT="17609" marB="132062"/>
                </a:tc>
                <a:tc>
                  <a:txBody>
                    <a:bodyPr/>
                    <a:lstStyle/>
                    <a:p>
                      <a:pPr marL="0" algn="l" defTabSz="914400" rtl="0" eaLnBrk="1" fontAlgn="t" latinLnBrk="0" hangingPunct="1"/>
                      <a:r>
                        <a:rPr lang="es-MX" sz="1200" kern="1200" cap="none" spc="0">
                          <a:solidFill>
                            <a:schemeClr val="tx1"/>
                          </a:solidFill>
                          <a:effectLst/>
                        </a:rPr>
                        <a:t>Tamaño</a:t>
                      </a:r>
                      <a:endParaRPr lang="es-MX" sz="1200" kern="1200" cap="none" spc="0">
                        <a:solidFill>
                          <a:schemeClr val="tx1"/>
                        </a:solidFill>
                        <a:effectLst/>
                        <a:latin typeface="+mn-lt"/>
                        <a:ea typeface="+mn-ea"/>
                        <a:cs typeface="+mn-cs"/>
                      </a:endParaRPr>
                    </a:p>
                  </a:txBody>
                  <a:tcPr marL="61628" marR="110199" marT="17609" marB="132062"/>
                </a:tc>
                <a:extLst>
                  <a:ext uri="{0D108BD9-81ED-4DB2-BD59-A6C34878D82A}">
                    <a16:rowId xmlns:a16="http://schemas.microsoft.com/office/drawing/2014/main" val="4179260486"/>
                  </a:ext>
                </a:extLst>
              </a:tr>
              <a:tr h="561150">
                <a:tc>
                  <a:txBody>
                    <a:bodyPr/>
                    <a:lstStyle/>
                    <a:p>
                      <a:pPr marL="0" algn="l" defTabSz="914400" rtl="0" eaLnBrk="1" fontAlgn="t" latinLnBrk="0" hangingPunct="1"/>
                      <a:r>
                        <a:rPr lang="es-MX" sz="1400" b="0" i="0" kern="1200" err="1">
                          <a:solidFill>
                            <a:schemeClr val="tx1"/>
                          </a:solidFill>
                          <a:effectLst/>
                          <a:latin typeface="+mn-lt"/>
                          <a:ea typeface="+mn-ea"/>
                          <a:cs typeface="+mn-cs"/>
                        </a:rPr>
                        <a:t>char</a:t>
                      </a:r>
                      <a:endParaRPr lang="es-MX" sz="1200" kern="1200" cap="none" spc="0">
                        <a:solidFill>
                          <a:schemeClr val="tx1"/>
                        </a:solidFill>
                        <a:effectLst/>
                        <a:latin typeface="+mn-lt"/>
                        <a:ea typeface="+mn-ea"/>
                        <a:cs typeface="+mn-cs"/>
                      </a:endParaRPr>
                    </a:p>
                  </a:txBody>
                  <a:tcPr marL="61628" marR="110199" marT="17609" marB="132062"/>
                </a:tc>
                <a:tc>
                  <a:txBody>
                    <a:bodyPr/>
                    <a:lstStyle/>
                    <a:p>
                      <a:pPr marL="0" algn="l" defTabSz="914400" rtl="0" eaLnBrk="1" fontAlgn="t" latinLnBrk="0" hangingPunct="1"/>
                      <a:r>
                        <a:rPr lang="es-MX" sz="1400" b="0" i="0" kern="1200">
                          <a:solidFill>
                            <a:schemeClr val="tx1"/>
                          </a:solidFill>
                          <a:effectLst/>
                          <a:latin typeface="+mn-lt"/>
                          <a:ea typeface="+mn-ea"/>
                          <a:cs typeface="+mn-cs"/>
                        </a:rPr>
                        <a:t>Símbolos Unicode utilizados en el texto</a:t>
                      </a:r>
                      <a:endParaRPr lang="pt-BR" sz="1200" kern="1200" cap="none" spc="0">
                        <a:solidFill>
                          <a:schemeClr val="tx1"/>
                        </a:solidFill>
                        <a:effectLst/>
                        <a:latin typeface="+mn-lt"/>
                        <a:ea typeface="+mn-ea"/>
                        <a:cs typeface="+mn-cs"/>
                      </a:endParaRPr>
                    </a:p>
                  </a:txBody>
                  <a:tcPr marL="61628" marR="110199" marT="17609" marB="132062"/>
                </a:tc>
                <a:tc>
                  <a:txBody>
                    <a:bodyPr/>
                    <a:lstStyle/>
                    <a:p>
                      <a:pPr marL="0" algn="l" defTabSz="914400" rtl="0" eaLnBrk="1" fontAlgn="t" latinLnBrk="0" hangingPunct="1"/>
                      <a:r>
                        <a:rPr lang="es-MX" sz="1200" kern="1200" cap="none" spc="0">
                          <a:solidFill>
                            <a:schemeClr val="tx1"/>
                          </a:solidFill>
                          <a:effectLst/>
                        </a:rPr>
                        <a:t>16 bytes</a:t>
                      </a:r>
                      <a:endParaRPr lang="es-MX" sz="1200" kern="1200" cap="none" spc="0">
                        <a:solidFill>
                          <a:schemeClr val="tx1"/>
                        </a:solidFill>
                        <a:effectLst/>
                        <a:latin typeface="+mn-lt"/>
                        <a:ea typeface="+mn-ea"/>
                        <a:cs typeface="+mn-cs"/>
                      </a:endParaRPr>
                    </a:p>
                  </a:txBody>
                  <a:tcPr marL="61628" marR="110199" marT="17609" marB="132062"/>
                </a:tc>
                <a:extLst>
                  <a:ext uri="{0D108BD9-81ED-4DB2-BD59-A6C34878D82A}">
                    <a16:rowId xmlns:a16="http://schemas.microsoft.com/office/drawing/2014/main" val="1392534711"/>
                  </a:ext>
                </a:extLst>
              </a:tr>
              <a:tr h="624087">
                <a:tc>
                  <a:txBody>
                    <a:bodyPr/>
                    <a:lstStyle/>
                    <a:p>
                      <a:pPr marL="0" algn="l" defTabSz="914400" rtl="0" eaLnBrk="1" fontAlgn="t" latinLnBrk="0" hangingPunct="1"/>
                      <a:r>
                        <a:rPr lang="es-MX" sz="1400" b="0" i="0" kern="1200" err="1">
                          <a:solidFill>
                            <a:schemeClr val="tx1"/>
                          </a:solidFill>
                          <a:effectLst/>
                          <a:latin typeface="+mn-lt"/>
                          <a:ea typeface="+mn-ea"/>
                          <a:cs typeface="+mn-cs"/>
                        </a:rPr>
                        <a:t>bool</a:t>
                      </a:r>
                      <a:endParaRPr lang="es-MX" sz="1200" kern="1200" cap="none" spc="0">
                        <a:solidFill>
                          <a:schemeClr val="tx1"/>
                        </a:solidFill>
                        <a:effectLst/>
                        <a:latin typeface="+mn-lt"/>
                        <a:ea typeface="+mn-ea"/>
                        <a:cs typeface="+mn-cs"/>
                      </a:endParaRPr>
                    </a:p>
                  </a:txBody>
                  <a:tcPr marL="61628" marR="110199" marT="17609" marB="132062"/>
                </a:tc>
                <a:tc>
                  <a:txBody>
                    <a:bodyPr/>
                    <a:lstStyle/>
                    <a:p>
                      <a:pPr marL="0" algn="l" defTabSz="914400" rtl="0" eaLnBrk="1" fontAlgn="t" latinLnBrk="0" hangingPunct="1"/>
                      <a:r>
                        <a:rPr lang="es-MX" sz="1400" b="0" i="0" kern="1200">
                          <a:solidFill>
                            <a:schemeClr val="tx1"/>
                          </a:solidFill>
                          <a:effectLst/>
                          <a:latin typeface="+mn-lt"/>
                          <a:ea typeface="+mn-ea"/>
                          <a:cs typeface="+mn-cs"/>
                        </a:rPr>
                        <a:t>True o false</a:t>
                      </a:r>
                      <a:endParaRPr lang="pt-BR" sz="1200" kern="1200" cap="none" spc="0">
                        <a:solidFill>
                          <a:schemeClr val="tx1"/>
                        </a:solidFill>
                        <a:effectLst/>
                        <a:latin typeface="+mn-lt"/>
                        <a:ea typeface="+mn-ea"/>
                        <a:cs typeface="+mn-cs"/>
                      </a:endParaRPr>
                    </a:p>
                  </a:txBody>
                  <a:tcPr marL="61628" marR="110199" marT="17609" marB="132062"/>
                </a:tc>
                <a:tc>
                  <a:txBody>
                    <a:bodyPr/>
                    <a:lstStyle/>
                    <a:p>
                      <a:pPr marL="0" algn="l" defTabSz="914400" rtl="0" eaLnBrk="1" fontAlgn="t" latinLnBrk="0" hangingPunct="1"/>
                      <a:r>
                        <a:rPr lang="es-MX" sz="1200" kern="1200" cap="none" spc="0">
                          <a:solidFill>
                            <a:schemeClr val="tx1"/>
                          </a:solidFill>
                          <a:effectLst/>
                        </a:rPr>
                        <a:t>8 bytes</a:t>
                      </a:r>
                      <a:endParaRPr lang="es-MX" sz="1200" kern="1200" cap="none" spc="0">
                        <a:solidFill>
                          <a:schemeClr val="tx1"/>
                        </a:solidFill>
                        <a:effectLst/>
                        <a:latin typeface="+mn-lt"/>
                        <a:ea typeface="+mn-ea"/>
                        <a:cs typeface="+mn-cs"/>
                      </a:endParaRPr>
                    </a:p>
                  </a:txBody>
                  <a:tcPr marL="61628" marR="110199" marT="17609" marB="132062"/>
                </a:tc>
                <a:extLst>
                  <a:ext uri="{0D108BD9-81ED-4DB2-BD59-A6C34878D82A}">
                    <a16:rowId xmlns:a16="http://schemas.microsoft.com/office/drawing/2014/main" val="2580150378"/>
                  </a:ext>
                </a:extLst>
              </a:tr>
              <a:tr h="721170">
                <a:tc>
                  <a:txBody>
                    <a:bodyPr/>
                    <a:lstStyle/>
                    <a:p>
                      <a:pPr fontAlgn="base"/>
                      <a:r>
                        <a:rPr lang="es-PE" sz="1400" b="0" i="0" kern="1200" err="1">
                          <a:solidFill>
                            <a:schemeClr val="tx1"/>
                          </a:solidFill>
                          <a:effectLst/>
                          <a:latin typeface="+mn-lt"/>
                          <a:ea typeface="+mn-ea"/>
                          <a:cs typeface="+mn-cs"/>
                        </a:rPr>
                        <a:t>object</a:t>
                      </a:r>
                      <a:endParaRPr lang="es-PE" sz="1400" b="0" i="0" kern="1200">
                        <a:solidFill>
                          <a:schemeClr val="tx1"/>
                        </a:solidFill>
                        <a:effectLst/>
                        <a:latin typeface="+mn-lt"/>
                        <a:ea typeface="+mn-ea"/>
                        <a:cs typeface="+mn-cs"/>
                      </a:endParaRPr>
                    </a:p>
                    <a:p>
                      <a:br>
                        <a:rPr lang="es-PE" sz="1200"/>
                      </a:br>
                      <a:endParaRPr lang="es-MX" sz="1200" kern="1200" cap="none" spc="0">
                        <a:solidFill>
                          <a:schemeClr val="tx1"/>
                        </a:solidFill>
                        <a:effectLst/>
                        <a:latin typeface="+mn-lt"/>
                        <a:ea typeface="+mn-ea"/>
                        <a:cs typeface="+mn-cs"/>
                      </a:endParaRPr>
                    </a:p>
                  </a:txBody>
                  <a:tcPr marL="61628" marR="110199" marT="17609" marB="132062"/>
                </a:tc>
                <a:tc>
                  <a:txBody>
                    <a:bodyPr/>
                    <a:lstStyle/>
                    <a:p>
                      <a:pPr marL="0" algn="l" defTabSz="914400" rtl="0" eaLnBrk="1" fontAlgn="t" latinLnBrk="0" hangingPunct="1"/>
                      <a:r>
                        <a:rPr lang="es-MX" sz="1400" b="0" i="0" kern="1200">
                          <a:solidFill>
                            <a:schemeClr val="tx1"/>
                          </a:solidFill>
                          <a:effectLst/>
                          <a:latin typeface="+mn-lt"/>
                          <a:ea typeface="+mn-ea"/>
                          <a:cs typeface="+mn-cs"/>
                        </a:rPr>
                        <a:t>Tipo base de todos los otros tipos</a:t>
                      </a:r>
                      <a:endParaRPr lang="es-MX" sz="1200" kern="1200" cap="none" spc="0">
                        <a:solidFill>
                          <a:schemeClr val="tx1"/>
                        </a:solidFill>
                        <a:effectLst/>
                        <a:latin typeface="+mn-lt"/>
                        <a:ea typeface="+mn-ea"/>
                        <a:cs typeface="+mn-cs"/>
                      </a:endParaRPr>
                    </a:p>
                  </a:txBody>
                  <a:tcPr marL="61628" marR="110199" marT="17609" marB="132062"/>
                </a:tc>
                <a:tc>
                  <a:txBody>
                    <a:bodyPr/>
                    <a:lstStyle/>
                    <a:p>
                      <a:pPr marL="0" algn="l" defTabSz="914400" rtl="0" eaLnBrk="1" fontAlgn="t" latinLnBrk="0" hangingPunct="1"/>
                      <a:endParaRPr lang="es-MX" sz="1200" kern="1200" cap="none" spc="0">
                        <a:solidFill>
                          <a:schemeClr val="tx1"/>
                        </a:solidFill>
                        <a:effectLst/>
                        <a:latin typeface="+mn-lt"/>
                        <a:ea typeface="+mn-ea"/>
                        <a:cs typeface="+mn-cs"/>
                      </a:endParaRPr>
                    </a:p>
                  </a:txBody>
                  <a:tcPr marL="61628" marR="110199" marT="17609" marB="132062"/>
                </a:tc>
                <a:extLst>
                  <a:ext uri="{0D108BD9-81ED-4DB2-BD59-A6C34878D82A}">
                    <a16:rowId xmlns:a16="http://schemas.microsoft.com/office/drawing/2014/main" val="3856309206"/>
                  </a:ext>
                </a:extLst>
              </a:tr>
              <a:tr h="721170">
                <a:tc>
                  <a:txBody>
                    <a:bodyPr/>
                    <a:lstStyle/>
                    <a:p>
                      <a:pPr fontAlgn="base"/>
                      <a:r>
                        <a:rPr lang="es-MX" sz="1400" b="0" i="0" kern="1200" err="1">
                          <a:solidFill>
                            <a:schemeClr val="tx1"/>
                          </a:solidFill>
                          <a:effectLst/>
                          <a:latin typeface="+mn-lt"/>
                          <a:ea typeface="+mn-ea"/>
                          <a:cs typeface="+mn-cs"/>
                        </a:rPr>
                        <a:t>string</a:t>
                      </a:r>
                      <a:endParaRPr lang="es-PE" sz="1400" b="0" i="0" kern="1200">
                        <a:solidFill>
                          <a:schemeClr val="tx1"/>
                        </a:solidFill>
                        <a:effectLst/>
                        <a:latin typeface="+mn-lt"/>
                        <a:ea typeface="+mn-ea"/>
                        <a:cs typeface="+mn-cs"/>
                      </a:endParaRPr>
                    </a:p>
                    <a:p>
                      <a:br>
                        <a:rPr lang="es-PE" sz="1200"/>
                      </a:br>
                      <a:endParaRPr lang="es-MX" sz="1200" kern="1200" cap="none" spc="0">
                        <a:solidFill>
                          <a:schemeClr val="tx1"/>
                        </a:solidFill>
                        <a:effectLst/>
                        <a:latin typeface="+mn-lt"/>
                        <a:ea typeface="+mn-ea"/>
                        <a:cs typeface="+mn-cs"/>
                      </a:endParaRPr>
                    </a:p>
                  </a:txBody>
                  <a:tcPr marL="61628" marR="110199" marT="17609" marB="132062"/>
                </a:tc>
                <a:tc>
                  <a:txBody>
                    <a:bodyPr/>
                    <a:lstStyle/>
                    <a:p>
                      <a:pPr fontAlgn="base"/>
                      <a:r>
                        <a:rPr lang="es-PE" sz="1400" b="0" i="0" kern="1200">
                          <a:solidFill>
                            <a:schemeClr val="tx1"/>
                          </a:solidFill>
                          <a:effectLst/>
                          <a:latin typeface="+mn-lt"/>
                          <a:ea typeface="+mn-ea"/>
                          <a:cs typeface="+mn-cs"/>
                        </a:rPr>
                        <a:t>Una secuencia de caracteres</a:t>
                      </a:r>
                    </a:p>
                  </a:txBody>
                  <a:tcPr marL="61628" marR="110199" marT="17609" marB="132062"/>
                </a:tc>
                <a:tc>
                  <a:txBody>
                    <a:bodyPr/>
                    <a:lstStyle/>
                    <a:p>
                      <a:pPr marL="0" algn="l" defTabSz="914400" rtl="0" eaLnBrk="1" fontAlgn="t" latinLnBrk="0" hangingPunct="1"/>
                      <a:endParaRPr lang="es-MX" sz="1200" kern="1200" cap="none" spc="0">
                        <a:solidFill>
                          <a:schemeClr val="tx1"/>
                        </a:solidFill>
                        <a:effectLst/>
                        <a:latin typeface="+mn-lt"/>
                        <a:ea typeface="+mn-ea"/>
                        <a:cs typeface="+mn-cs"/>
                      </a:endParaRPr>
                    </a:p>
                  </a:txBody>
                  <a:tcPr marL="61628" marR="110199" marT="17609" marB="132062"/>
                </a:tc>
                <a:extLst>
                  <a:ext uri="{0D108BD9-81ED-4DB2-BD59-A6C34878D82A}">
                    <a16:rowId xmlns:a16="http://schemas.microsoft.com/office/drawing/2014/main" val="368839234"/>
                  </a:ext>
                </a:extLst>
              </a:tr>
            </a:tbl>
          </a:graphicData>
        </a:graphic>
      </p:graphicFrame>
      <p:grpSp>
        <p:nvGrpSpPr>
          <p:cNvPr id="5" name="Grupo 4">
            <a:extLst>
              <a:ext uri="{FF2B5EF4-FFF2-40B4-BE49-F238E27FC236}">
                <a16:creationId xmlns:a16="http://schemas.microsoft.com/office/drawing/2014/main" id="{02E7B48A-D396-FCF6-9961-4CDDF65D0F3C}"/>
              </a:ext>
            </a:extLst>
          </p:cNvPr>
          <p:cNvGrpSpPr/>
          <p:nvPr/>
        </p:nvGrpSpPr>
        <p:grpSpPr>
          <a:xfrm>
            <a:off x="2676698" y="266006"/>
            <a:ext cx="6467302" cy="277000"/>
            <a:chOff x="2676698" y="266006"/>
            <a:chExt cx="6467302" cy="277000"/>
          </a:xfrm>
        </p:grpSpPr>
        <p:sp>
          <p:nvSpPr>
            <p:cNvPr id="6" name="Rectángulo 5">
              <a:extLst>
                <a:ext uri="{FF2B5EF4-FFF2-40B4-BE49-F238E27FC236}">
                  <a16:creationId xmlns:a16="http://schemas.microsoft.com/office/drawing/2014/main" id="{1978D3D9-A224-31EB-36C8-9DC464B435DD}"/>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94F5C38F-D3B4-6A37-3443-A721371F63D9}"/>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81726858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270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723210" y="627515"/>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Cámara</a:t>
            </a:r>
          </a:p>
        </p:txBody>
      </p:sp>
      <p:pic>
        <p:nvPicPr>
          <p:cNvPr id="8" name="Google Shape;70;p15">
            <a:extLst>
              <a:ext uri="{FF2B5EF4-FFF2-40B4-BE49-F238E27FC236}">
                <a16:creationId xmlns:a16="http://schemas.microsoft.com/office/drawing/2014/main" id="{D637641C-9266-2802-7A15-253F6FBE876C}"/>
              </a:ext>
            </a:extLst>
          </p:cNvPr>
          <p:cNvPicPr preferRelativeResize="0"/>
          <p:nvPr/>
        </p:nvPicPr>
        <p:blipFill>
          <a:blip r:embed="rId3">
            <a:alphaModFix/>
          </a:blip>
          <a:stretch>
            <a:fillRect/>
          </a:stretch>
        </p:blipFill>
        <p:spPr>
          <a:xfrm>
            <a:off x="678785" y="334531"/>
            <a:ext cx="1044425" cy="1044425"/>
          </a:xfrm>
          <a:prstGeom prst="rect">
            <a:avLst/>
          </a:prstGeom>
          <a:ln>
            <a:noFill/>
          </a:ln>
          <a:effectLst>
            <a:outerShdw blurRad="292100" dist="139700" dir="2700000" algn="tl" rotWithShape="0">
              <a:srgbClr val="333333">
                <a:alpha val="65000"/>
              </a:srgbClr>
            </a:outerShdw>
          </a:effectLst>
        </p:spPr>
      </p:pic>
      <p:pic>
        <p:nvPicPr>
          <p:cNvPr id="17410" name="Picture 2" descr="What is the Best Camera for Beginners? | B&amp;H eXplora">
            <a:extLst>
              <a:ext uri="{FF2B5EF4-FFF2-40B4-BE49-F238E27FC236}">
                <a16:creationId xmlns:a16="http://schemas.microsoft.com/office/drawing/2014/main" id="{F911F802-D4E0-CF4A-5B74-14B49334CA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4856" y="968760"/>
            <a:ext cx="856707" cy="5274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D7209A7-4F95-D239-46F2-B11423E7B7E0}"/>
              </a:ext>
            </a:extLst>
          </p:cNvPr>
          <p:cNvPicPr>
            <a:picLocks noChangeAspect="1"/>
          </p:cNvPicPr>
          <p:nvPr/>
        </p:nvPicPr>
        <p:blipFill>
          <a:blip r:embed="rId5"/>
          <a:stretch>
            <a:fillRect/>
          </a:stretch>
        </p:blipFill>
        <p:spPr>
          <a:xfrm>
            <a:off x="866936" y="1930944"/>
            <a:ext cx="2140219" cy="4123516"/>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F550FBC-E03B-D236-C03D-0965BE002A59}"/>
              </a:ext>
            </a:extLst>
          </p:cNvPr>
          <p:cNvPicPr>
            <a:picLocks noChangeAspect="1"/>
          </p:cNvPicPr>
          <p:nvPr/>
        </p:nvPicPr>
        <p:blipFill>
          <a:blip r:embed="rId6"/>
          <a:stretch>
            <a:fillRect/>
          </a:stretch>
        </p:blipFill>
        <p:spPr>
          <a:xfrm>
            <a:off x="1482167" y="4873812"/>
            <a:ext cx="1771733" cy="156419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AEFA6998-DE73-A645-E53D-C2DB728C2205}"/>
              </a:ext>
            </a:extLst>
          </p:cNvPr>
          <p:cNvPicPr>
            <a:picLocks noChangeAspect="1"/>
          </p:cNvPicPr>
          <p:nvPr/>
        </p:nvPicPr>
        <p:blipFill>
          <a:blip r:embed="rId7"/>
          <a:stretch>
            <a:fillRect/>
          </a:stretch>
        </p:blipFill>
        <p:spPr>
          <a:xfrm>
            <a:off x="3650083" y="1930944"/>
            <a:ext cx="2073299" cy="4123516"/>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067342BE-675D-6E97-3597-5AF9873CFDB5}"/>
              </a:ext>
            </a:extLst>
          </p:cNvPr>
          <p:cNvPicPr>
            <a:picLocks noChangeAspect="1"/>
          </p:cNvPicPr>
          <p:nvPr/>
        </p:nvPicPr>
        <p:blipFill>
          <a:blip r:embed="rId8"/>
          <a:stretch>
            <a:fillRect/>
          </a:stretch>
        </p:blipFill>
        <p:spPr>
          <a:xfrm>
            <a:off x="6119565" y="1930944"/>
            <a:ext cx="2073299" cy="41273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096020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271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723210" y="627515"/>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Cámara</a:t>
            </a:r>
          </a:p>
        </p:txBody>
      </p:sp>
      <p:pic>
        <p:nvPicPr>
          <p:cNvPr id="8" name="Google Shape;70;p15">
            <a:extLst>
              <a:ext uri="{FF2B5EF4-FFF2-40B4-BE49-F238E27FC236}">
                <a16:creationId xmlns:a16="http://schemas.microsoft.com/office/drawing/2014/main" id="{D637641C-9266-2802-7A15-253F6FBE876C}"/>
              </a:ext>
            </a:extLst>
          </p:cNvPr>
          <p:cNvPicPr preferRelativeResize="0"/>
          <p:nvPr/>
        </p:nvPicPr>
        <p:blipFill>
          <a:blip r:embed="rId3">
            <a:alphaModFix/>
          </a:blip>
          <a:stretch>
            <a:fillRect/>
          </a:stretch>
        </p:blipFill>
        <p:spPr>
          <a:xfrm>
            <a:off x="678785" y="334531"/>
            <a:ext cx="1044425" cy="1044425"/>
          </a:xfrm>
          <a:prstGeom prst="rect">
            <a:avLst/>
          </a:prstGeom>
          <a:ln>
            <a:noFill/>
          </a:ln>
          <a:effectLst>
            <a:outerShdw blurRad="292100" dist="139700" dir="2700000" algn="tl" rotWithShape="0">
              <a:srgbClr val="333333">
                <a:alpha val="65000"/>
              </a:srgbClr>
            </a:outerShdw>
          </a:effectLst>
        </p:spPr>
      </p:pic>
      <p:pic>
        <p:nvPicPr>
          <p:cNvPr id="17410" name="Picture 2" descr="What is the Best Camera for Beginners? | B&amp;H eXplora">
            <a:extLst>
              <a:ext uri="{FF2B5EF4-FFF2-40B4-BE49-F238E27FC236}">
                <a16:creationId xmlns:a16="http://schemas.microsoft.com/office/drawing/2014/main" id="{F911F802-D4E0-CF4A-5B74-14B49334CA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4856" y="968760"/>
            <a:ext cx="856707" cy="52741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800B699F-375E-42AF-E102-5E978996A6C8}"/>
              </a:ext>
            </a:extLst>
          </p:cNvPr>
          <p:cNvPicPr>
            <a:picLocks noChangeAspect="1"/>
          </p:cNvPicPr>
          <p:nvPr/>
        </p:nvPicPr>
        <p:blipFill>
          <a:blip r:embed="rId5"/>
          <a:stretch>
            <a:fillRect/>
          </a:stretch>
        </p:blipFill>
        <p:spPr>
          <a:xfrm>
            <a:off x="918424" y="2210296"/>
            <a:ext cx="2060083" cy="3703647"/>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FE381114-4214-8FCD-AAAE-ADD9A7AE7723}"/>
              </a:ext>
            </a:extLst>
          </p:cNvPr>
          <p:cNvPicPr>
            <a:picLocks noChangeAspect="1"/>
          </p:cNvPicPr>
          <p:nvPr/>
        </p:nvPicPr>
        <p:blipFill>
          <a:blip r:embed="rId6"/>
          <a:stretch>
            <a:fillRect/>
          </a:stretch>
        </p:blipFill>
        <p:spPr>
          <a:xfrm>
            <a:off x="3557286" y="2130400"/>
            <a:ext cx="2126100" cy="3783543"/>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98DA5B94-06B9-564B-42E6-F69427469C33}"/>
              </a:ext>
            </a:extLst>
          </p:cNvPr>
          <p:cNvPicPr>
            <a:picLocks noChangeAspect="1"/>
          </p:cNvPicPr>
          <p:nvPr/>
        </p:nvPicPr>
        <p:blipFill>
          <a:blip r:embed="rId7"/>
          <a:stretch>
            <a:fillRect/>
          </a:stretch>
        </p:blipFill>
        <p:spPr>
          <a:xfrm>
            <a:off x="6207133" y="2130400"/>
            <a:ext cx="2135779" cy="37835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731699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272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723210" y="627515"/>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Biblioteca de fotos</a:t>
            </a:r>
          </a:p>
        </p:txBody>
      </p:sp>
      <p:pic>
        <p:nvPicPr>
          <p:cNvPr id="8" name="Google Shape;70;p15">
            <a:extLst>
              <a:ext uri="{FF2B5EF4-FFF2-40B4-BE49-F238E27FC236}">
                <a16:creationId xmlns:a16="http://schemas.microsoft.com/office/drawing/2014/main" id="{D637641C-9266-2802-7A15-253F6FBE876C}"/>
              </a:ext>
            </a:extLst>
          </p:cNvPr>
          <p:cNvPicPr preferRelativeResize="0"/>
          <p:nvPr/>
        </p:nvPicPr>
        <p:blipFill>
          <a:blip r:embed="rId3">
            <a:alphaModFix/>
          </a:blip>
          <a:stretch>
            <a:fillRect/>
          </a:stretch>
        </p:blipFill>
        <p:spPr>
          <a:xfrm>
            <a:off x="678785" y="334531"/>
            <a:ext cx="1044425" cy="1044425"/>
          </a:xfrm>
          <a:prstGeom prst="rect">
            <a:avLst/>
          </a:prstGeom>
          <a:ln>
            <a:noFill/>
          </a:ln>
          <a:effectLst>
            <a:outerShdw blurRad="292100" dist="139700" dir="2700000" algn="tl" rotWithShape="0">
              <a:srgbClr val="333333">
                <a:alpha val="65000"/>
              </a:srgbClr>
            </a:outerShdw>
          </a:effectLst>
        </p:spPr>
      </p:pic>
      <p:pic>
        <p:nvPicPr>
          <p:cNvPr id="18434" name="Picture 2" descr="How To Move A Mac Photos Library To External Storage - Save Space &amp; Back Up  | Macworld">
            <a:extLst>
              <a:ext uri="{FF2B5EF4-FFF2-40B4-BE49-F238E27FC236}">
                <a16:creationId xmlns:a16="http://schemas.microsoft.com/office/drawing/2014/main" id="{A070544B-8844-F476-3E6B-088329A49856}"/>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1343" y="856743"/>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DCDFC39-64C0-9352-A5B8-A9829E6ECAD0}"/>
              </a:ext>
            </a:extLst>
          </p:cNvPr>
          <p:cNvPicPr>
            <a:picLocks noChangeAspect="1"/>
          </p:cNvPicPr>
          <p:nvPr/>
        </p:nvPicPr>
        <p:blipFill>
          <a:blip r:embed="rId5"/>
          <a:stretch>
            <a:fillRect/>
          </a:stretch>
        </p:blipFill>
        <p:spPr>
          <a:xfrm>
            <a:off x="1902823" y="2443586"/>
            <a:ext cx="5191850" cy="22101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808043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273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723210" y="627515"/>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Biblioteca de fotos</a:t>
            </a:r>
          </a:p>
        </p:txBody>
      </p:sp>
      <p:pic>
        <p:nvPicPr>
          <p:cNvPr id="8" name="Google Shape;70;p15">
            <a:extLst>
              <a:ext uri="{FF2B5EF4-FFF2-40B4-BE49-F238E27FC236}">
                <a16:creationId xmlns:a16="http://schemas.microsoft.com/office/drawing/2014/main" id="{D637641C-9266-2802-7A15-253F6FBE876C}"/>
              </a:ext>
            </a:extLst>
          </p:cNvPr>
          <p:cNvPicPr preferRelativeResize="0"/>
          <p:nvPr/>
        </p:nvPicPr>
        <p:blipFill>
          <a:blip r:embed="rId3">
            <a:alphaModFix/>
          </a:blip>
          <a:stretch>
            <a:fillRect/>
          </a:stretch>
        </p:blipFill>
        <p:spPr>
          <a:xfrm>
            <a:off x="678785" y="334531"/>
            <a:ext cx="1044425" cy="1044425"/>
          </a:xfrm>
          <a:prstGeom prst="rect">
            <a:avLst/>
          </a:prstGeom>
          <a:ln>
            <a:noFill/>
          </a:ln>
          <a:effectLst>
            <a:outerShdw blurRad="292100" dist="139700" dir="2700000" algn="tl" rotWithShape="0">
              <a:srgbClr val="333333">
                <a:alpha val="65000"/>
              </a:srgbClr>
            </a:outerShdw>
          </a:effectLst>
        </p:spPr>
      </p:pic>
      <p:pic>
        <p:nvPicPr>
          <p:cNvPr id="18434" name="Picture 2" descr="How To Move A Mac Photos Library To External Storage - Save Space &amp; Back Up  | Macworld">
            <a:extLst>
              <a:ext uri="{FF2B5EF4-FFF2-40B4-BE49-F238E27FC236}">
                <a16:creationId xmlns:a16="http://schemas.microsoft.com/office/drawing/2014/main" id="{A070544B-8844-F476-3E6B-088329A49856}"/>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1343" y="856743"/>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3E0407E-6B34-3336-D6A5-403230066334}"/>
              </a:ext>
            </a:extLst>
          </p:cNvPr>
          <p:cNvPicPr>
            <a:picLocks noChangeAspect="1"/>
          </p:cNvPicPr>
          <p:nvPr/>
        </p:nvPicPr>
        <p:blipFill>
          <a:blip r:embed="rId5"/>
          <a:stretch>
            <a:fillRect/>
          </a:stretch>
        </p:blipFill>
        <p:spPr>
          <a:xfrm>
            <a:off x="850546" y="1908932"/>
            <a:ext cx="2303850" cy="422589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ABADD268-E2B8-789D-0646-C8B4D91BFA78}"/>
              </a:ext>
            </a:extLst>
          </p:cNvPr>
          <p:cNvPicPr>
            <a:picLocks noChangeAspect="1"/>
          </p:cNvPicPr>
          <p:nvPr/>
        </p:nvPicPr>
        <p:blipFill>
          <a:blip r:embed="rId6"/>
          <a:stretch>
            <a:fillRect/>
          </a:stretch>
        </p:blipFill>
        <p:spPr>
          <a:xfrm>
            <a:off x="3513537" y="1908931"/>
            <a:ext cx="2116926" cy="4225895"/>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817DB285-1C7A-25BC-F2EB-3F1F94FE9974}"/>
              </a:ext>
            </a:extLst>
          </p:cNvPr>
          <p:cNvPicPr>
            <a:picLocks noChangeAspect="1"/>
          </p:cNvPicPr>
          <p:nvPr/>
        </p:nvPicPr>
        <p:blipFill>
          <a:blip r:embed="rId7"/>
          <a:stretch>
            <a:fillRect/>
          </a:stretch>
        </p:blipFill>
        <p:spPr>
          <a:xfrm>
            <a:off x="6191109" y="1908931"/>
            <a:ext cx="2240941" cy="42258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869954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274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723210" y="627515"/>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Biblioteca de fotos</a:t>
            </a:r>
          </a:p>
        </p:txBody>
      </p:sp>
      <p:pic>
        <p:nvPicPr>
          <p:cNvPr id="8" name="Google Shape;70;p15">
            <a:extLst>
              <a:ext uri="{FF2B5EF4-FFF2-40B4-BE49-F238E27FC236}">
                <a16:creationId xmlns:a16="http://schemas.microsoft.com/office/drawing/2014/main" id="{D637641C-9266-2802-7A15-253F6FBE876C}"/>
              </a:ext>
            </a:extLst>
          </p:cNvPr>
          <p:cNvPicPr preferRelativeResize="0"/>
          <p:nvPr/>
        </p:nvPicPr>
        <p:blipFill>
          <a:blip r:embed="rId3">
            <a:alphaModFix/>
          </a:blip>
          <a:stretch>
            <a:fillRect/>
          </a:stretch>
        </p:blipFill>
        <p:spPr>
          <a:xfrm>
            <a:off x="678785" y="334531"/>
            <a:ext cx="1044425" cy="1044425"/>
          </a:xfrm>
          <a:prstGeom prst="rect">
            <a:avLst/>
          </a:prstGeom>
          <a:ln>
            <a:noFill/>
          </a:ln>
          <a:effectLst>
            <a:outerShdw blurRad="292100" dist="139700" dir="2700000" algn="tl" rotWithShape="0">
              <a:srgbClr val="333333">
                <a:alpha val="65000"/>
              </a:srgbClr>
            </a:outerShdw>
          </a:effectLst>
        </p:spPr>
      </p:pic>
      <p:pic>
        <p:nvPicPr>
          <p:cNvPr id="18434" name="Picture 2" descr="How To Move A Mac Photos Library To External Storage - Save Space &amp; Back Up  | Macworld">
            <a:extLst>
              <a:ext uri="{FF2B5EF4-FFF2-40B4-BE49-F238E27FC236}">
                <a16:creationId xmlns:a16="http://schemas.microsoft.com/office/drawing/2014/main" id="{A070544B-8844-F476-3E6B-088329A49856}"/>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1343" y="856743"/>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7827288-9523-9EC6-3403-EB05EB462162}"/>
              </a:ext>
            </a:extLst>
          </p:cNvPr>
          <p:cNvPicPr>
            <a:picLocks noChangeAspect="1"/>
          </p:cNvPicPr>
          <p:nvPr/>
        </p:nvPicPr>
        <p:blipFill>
          <a:blip r:embed="rId5"/>
          <a:stretch>
            <a:fillRect/>
          </a:stretch>
        </p:blipFill>
        <p:spPr>
          <a:xfrm>
            <a:off x="868938" y="1908931"/>
            <a:ext cx="2390908" cy="4155321"/>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CF236064-678D-6BDD-06DD-4F23808A4911}"/>
              </a:ext>
            </a:extLst>
          </p:cNvPr>
          <p:cNvPicPr>
            <a:picLocks noChangeAspect="1"/>
          </p:cNvPicPr>
          <p:nvPr/>
        </p:nvPicPr>
        <p:blipFill>
          <a:blip r:embed="rId6"/>
          <a:stretch>
            <a:fillRect/>
          </a:stretch>
        </p:blipFill>
        <p:spPr>
          <a:xfrm>
            <a:off x="3659872" y="1908931"/>
            <a:ext cx="2311280" cy="4155320"/>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78E48686-66C8-7DD1-D19B-02DBF638FC9F}"/>
              </a:ext>
            </a:extLst>
          </p:cNvPr>
          <p:cNvPicPr>
            <a:picLocks noChangeAspect="1"/>
          </p:cNvPicPr>
          <p:nvPr/>
        </p:nvPicPr>
        <p:blipFill>
          <a:blip r:embed="rId7"/>
          <a:stretch>
            <a:fillRect/>
          </a:stretch>
        </p:blipFill>
        <p:spPr>
          <a:xfrm>
            <a:off x="6283601" y="1908931"/>
            <a:ext cx="2311280" cy="41553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86934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275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410788" y="627513"/>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Seguridad biométrica</a:t>
            </a:r>
          </a:p>
        </p:txBody>
      </p:sp>
      <p:sp>
        <p:nvSpPr>
          <p:cNvPr id="9" name="TextBox 8">
            <a:extLst>
              <a:ext uri="{FF2B5EF4-FFF2-40B4-BE49-F238E27FC236}">
                <a16:creationId xmlns:a16="http://schemas.microsoft.com/office/drawing/2014/main" id="{E126F7C2-5DF1-89DE-E65C-FCF6DAD6046C}"/>
              </a:ext>
            </a:extLst>
          </p:cNvPr>
          <p:cNvSpPr txBox="1"/>
          <p:nvPr/>
        </p:nvSpPr>
        <p:spPr>
          <a:xfrm>
            <a:off x="260069" y="6352144"/>
            <a:ext cx="6067252" cy="369332"/>
          </a:xfrm>
          <a:prstGeom prst="rect">
            <a:avLst/>
          </a:prstGeom>
          <a:noFill/>
        </p:spPr>
        <p:txBody>
          <a:bodyPr wrap="square">
            <a:spAutoFit/>
          </a:bodyPr>
          <a:lstStyle/>
          <a:p>
            <a:r>
              <a:rPr lang="es-MX"/>
              <a:t>https://github.com/smstuebe/xamarin-fingerprint</a:t>
            </a:r>
          </a:p>
        </p:txBody>
      </p:sp>
      <p:pic>
        <p:nvPicPr>
          <p:cNvPr id="20482" name="Picture 2">
            <a:extLst>
              <a:ext uri="{FF2B5EF4-FFF2-40B4-BE49-F238E27FC236}">
                <a16:creationId xmlns:a16="http://schemas.microsoft.com/office/drawing/2014/main" id="{B8CC985F-A14A-533A-DBB8-778357DF62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665" y="438682"/>
            <a:ext cx="836123" cy="8361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9F1C321-2054-A47E-0853-C24B9CA34C1B}"/>
              </a:ext>
            </a:extLst>
          </p:cNvPr>
          <p:cNvPicPr>
            <a:picLocks noChangeAspect="1"/>
          </p:cNvPicPr>
          <p:nvPr/>
        </p:nvPicPr>
        <p:blipFill>
          <a:blip r:embed="rId4"/>
          <a:stretch>
            <a:fillRect/>
          </a:stretch>
        </p:blipFill>
        <p:spPr>
          <a:xfrm>
            <a:off x="992726" y="1651501"/>
            <a:ext cx="7344800" cy="237205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4DED317-4878-3609-6C02-AC09D3A00BE4}"/>
              </a:ext>
            </a:extLst>
          </p:cNvPr>
          <p:cNvPicPr>
            <a:picLocks noChangeAspect="1"/>
          </p:cNvPicPr>
          <p:nvPr/>
        </p:nvPicPr>
        <p:blipFill>
          <a:blip r:embed="rId5"/>
          <a:stretch>
            <a:fillRect/>
          </a:stretch>
        </p:blipFill>
        <p:spPr>
          <a:xfrm>
            <a:off x="992727" y="4201038"/>
            <a:ext cx="7344800" cy="1581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771867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276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410788" y="627513"/>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Seguridad biométrica</a:t>
            </a:r>
          </a:p>
        </p:txBody>
      </p:sp>
      <p:sp>
        <p:nvSpPr>
          <p:cNvPr id="9" name="TextBox 8">
            <a:extLst>
              <a:ext uri="{FF2B5EF4-FFF2-40B4-BE49-F238E27FC236}">
                <a16:creationId xmlns:a16="http://schemas.microsoft.com/office/drawing/2014/main" id="{E126F7C2-5DF1-89DE-E65C-FCF6DAD6046C}"/>
              </a:ext>
            </a:extLst>
          </p:cNvPr>
          <p:cNvSpPr txBox="1"/>
          <p:nvPr/>
        </p:nvSpPr>
        <p:spPr>
          <a:xfrm>
            <a:off x="260069" y="6352144"/>
            <a:ext cx="6067252" cy="369332"/>
          </a:xfrm>
          <a:prstGeom prst="rect">
            <a:avLst/>
          </a:prstGeom>
          <a:noFill/>
        </p:spPr>
        <p:txBody>
          <a:bodyPr wrap="square">
            <a:spAutoFit/>
          </a:bodyPr>
          <a:lstStyle/>
          <a:p>
            <a:r>
              <a:rPr lang="es-MX"/>
              <a:t>https://github.com/smstuebe/xamarin-fingerprint</a:t>
            </a:r>
          </a:p>
        </p:txBody>
      </p:sp>
      <p:pic>
        <p:nvPicPr>
          <p:cNvPr id="20482" name="Picture 2">
            <a:extLst>
              <a:ext uri="{FF2B5EF4-FFF2-40B4-BE49-F238E27FC236}">
                <a16:creationId xmlns:a16="http://schemas.microsoft.com/office/drawing/2014/main" id="{B8CC985F-A14A-533A-DBB8-778357DF62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665" y="438682"/>
            <a:ext cx="836123" cy="8361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1F9999A-A001-C696-DEEC-24B13931F37B}"/>
              </a:ext>
            </a:extLst>
          </p:cNvPr>
          <p:cNvPicPr>
            <a:picLocks noChangeAspect="1"/>
          </p:cNvPicPr>
          <p:nvPr/>
        </p:nvPicPr>
        <p:blipFill rotWithShape="1">
          <a:blip r:embed="rId4"/>
          <a:srcRect b="31330"/>
          <a:stretch/>
        </p:blipFill>
        <p:spPr>
          <a:xfrm>
            <a:off x="1771259" y="2519236"/>
            <a:ext cx="5601482" cy="12494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548929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277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410788" y="627513"/>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Seguridad biométrica</a:t>
            </a:r>
          </a:p>
        </p:txBody>
      </p:sp>
      <p:sp>
        <p:nvSpPr>
          <p:cNvPr id="9" name="TextBox 8">
            <a:extLst>
              <a:ext uri="{FF2B5EF4-FFF2-40B4-BE49-F238E27FC236}">
                <a16:creationId xmlns:a16="http://schemas.microsoft.com/office/drawing/2014/main" id="{E126F7C2-5DF1-89DE-E65C-FCF6DAD6046C}"/>
              </a:ext>
            </a:extLst>
          </p:cNvPr>
          <p:cNvSpPr txBox="1"/>
          <p:nvPr/>
        </p:nvSpPr>
        <p:spPr>
          <a:xfrm>
            <a:off x="260069" y="6352144"/>
            <a:ext cx="6067252" cy="369332"/>
          </a:xfrm>
          <a:prstGeom prst="rect">
            <a:avLst/>
          </a:prstGeom>
          <a:noFill/>
        </p:spPr>
        <p:txBody>
          <a:bodyPr wrap="square">
            <a:spAutoFit/>
          </a:bodyPr>
          <a:lstStyle/>
          <a:p>
            <a:r>
              <a:rPr lang="es-MX"/>
              <a:t>https://github.com/smstuebe/xamarin-fingerprint</a:t>
            </a:r>
          </a:p>
        </p:txBody>
      </p:sp>
      <p:pic>
        <p:nvPicPr>
          <p:cNvPr id="20482" name="Picture 2">
            <a:extLst>
              <a:ext uri="{FF2B5EF4-FFF2-40B4-BE49-F238E27FC236}">
                <a16:creationId xmlns:a16="http://schemas.microsoft.com/office/drawing/2014/main" id="{B8CC985F-A14A-533A-DBB8-778357DF62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665" y="438682"/>
            <a:ext cx="836123" cy="8361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57E395F-59FB-8843-E622-D615DFFA6603}"/>
              </a:ext>
            </a:extLst>
          </p:cNvPr>
          <p:cNvPicPr>
            <a:picLocks noChangeAspect="1"/>
          </p:cNvPicPr>
          <p:nvPr/>
        </p:nvPicPr>
        <p:blipFill>
          <a:blip r:embed="rId4"/>
          <a:stretch>
            <a:fillRect/>
          </a:stretch>
        </p:blipFill>
        <p:spPr>
          <a:xfrm>
            <a:off x="627803" y="2138488"/>
            <a:ext cx="8203963" cy="2301888"/>
          </a:xfrm>
          <a:prstGeom prst="rect">
            <a:avLst/>
          </a:prstGeom>
        </p:spPr>
      </p:pic>
    </p:spTree>
    <p:extLst>
      <p:ext uri="{BB962C8B-B14F-4D97-AF65-F5344CB8AC3E}">
        <p14:creationId xmlns:p14="http://schemas.microsoft.com/office/powerpoint/2010/main" val="332100871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278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410788" y="627513"/>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Seguridad biométrica</a:t>
            </a:r>
          </a:p>
        </p:txBody>
      </p:sp>
      <p:sp>
        <p:nvSpPr>
          <p:cNvPr id="9" name="TextBox 8">
            <a:extLst>
              <a:ext uri="{FF2B5EF4-FFF2-40B4-BE49-F238E27FC236}">
                <a16:creationId xmlns:a16="http://schemas.microsoft.com/office/drawing/2014/main" id="{E126F7C2-5DF1-89DE-E65C-FCF6DAD6046C}"/>
              </a:ext>
            </a:extLst>
          </p:cNvPr>
          <p:cNvSpPr txBox="1"/>
          <p:nvPr/>
        </p:nvSpPr>
        <p:spPr>
          <a:xfrm>
            <a:off x="260069" y="6352144"/>
            <a:ext cx="6067252" cy="369332"/>
          </a:xfrm>
          <a:prstGeom prst="rect">
            <a:avLst/>
          </a:prstGeom>
          <a:noFill/>
        </p:spPr>
        <p:txBody>
          <a:bodyPr wrap="square">
            <a:spAutoFit/>
          </a:bodyPr>
          <a:lstStyle/>
          <a:p>
            <a:r>
              <a:rPr lang="es-MX"/>
              <a:t>https://github.com/smstuebe/xamarin-fingerprint</a:t>
            </a:r>
          </a:p>
        </p:txBody>
      </p:sp>
      <p:pic>
        <p:nvPicPr>
          <p:cNvPr id="20482" name="Picture 2">
            <a:extLst>
              <a:ext uri="{FF2B5EF4-FFF2-40B4-BE49-F238E27FC236}">
                <a16:creationId xmlns:a16="http://schemas.microsoft.com/office/drawing/2014/main" id="{B8CC985F-A14A-533A-DBB8-778357DF62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665" y="438682"/>
            <a:ext cx="836123" cy="8361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3815023-64DE-0632-FF54-BDF60B5A240A}"/>
              </a:ext>
            </a:extLst>
          </p:cNvPr>
          <p:cNvPicPr>
            <a:picLocks noChangeAspect="1"/>
          </p:cNvPicPr>
          <p:nvPr/>
        </p:nvPicPr>
        <p:blipFill>
          <a:blip r:embed="rId4"/>
          <a:stretch>
            <a:fillRect/>
          </a:stretch>
        </p:blipFill>
        <p:spPr>
          <a:xfrm>
            <a:off x="574665" y="2011837"/>
            <a:ext cx="1831356" cy="342827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BCED2DA6-700F-C7A6-A0EA-DD68A0F9D72A}"/>
              </a:ext>
            </a:extLst>
          </p:cNvPr>
          <p:cNvPicPr>
            <a:picLocks noChangeAspect="1"/>
          </p:cNvPicPr>
          <p:nvPr/>
        </p:nvPicPr>
        <p:blipFill>
          <a:blip r:embed="rId5"/>
          <a:stretch>
            <a:fillRect/>
          </a:stretch>
        </p:blipFill>
        <p:spPr>
          <a:xfrm>
            <a:off x="2821909" y="1993073"/>
            <a:ext cx="1722504" cy="342900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E354E817-4B7E-F21D-D875-5B9D9BC5094F}"/>
              </a:ext>
            </a:extLst>
          </p:cNvPr>
          <p:cNvPicPr>
            <a:picLocks noChangeAspect="1"/>
          </p:cNvPicPr>
          <p:nvPr/>
        </p:nvPicPr>
        <p:blipFill>
          <a:blip r:embed="rId6"/>
          <a:stretch>
            <a:fillRect/>
          </a:stretch>
        </p:blipFill>
        <p:spPr>
          <a:xfrm>
            <a:off x="5035235" y="2011837"/>
            <a:ext cx="1714500" cy="3429000"/>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1878AFBD-3D77-C456-01E5-D23151E48B85}"/>
              </a:ext>
            </a:extLst>
          </p:cNvPr>
          <p:cNvPicPr>
            <a:picLocks noChangeAspect="1"/>
          </p:cNvPicPr>
          <p:nvPr/>
        </p:nvPicPr>
        <p:blipFill>
          <a:blip r:embed="rId7"/>
          <a:stretch>
            <a:fillRect/>
          </a:stretch>
        </p:blipFill>
        <p:spPr>
          <a:xfrm>
            <a:off x="7050276" y="2011108"/>
            <a:ext cx="1682691" cy="3429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081940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279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410788" y="627513"/>
            <a:ext cx="66197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Seguridad biométrica</a:t>
            </a:r>
          </a:p>
        </p:txBody>
      </p:sp>
      <p:sp>
        <p:nvSpPr>
          <p:cNvPr id="9" name="TextBox 8">
            <a:extLst>
              <a:ext uri="{FF2B5EF4-FFF2-40B4-BE49-F238E27FC236}">
                <a16:creationId xmlns:a16="http://schemas.microsoft.com/office/drawing/2014/main" id="{E126F7C2-5DF1-89DE-E65C-FCF6DAD6046C}"/>
              </a:ext>
            </a:extLst>
          </p:cNvPr>
          <p:cNvSpPr txBox="1"/>
          <p:nvPr/>
        </p:nvSpPr>
        <p:spPr>
          <a:xfrm>
            <a:off x="260069" y="6352144"/>
            <a:ext cx="6067252" cy="369332"/>
          </a:xfrm>
          <a:prstGeom prst="rect">
            <a:avLst/>
          </a:prstGeom>
          <a:noFill/>
        </p:spPr>
        <p:txBody>
          <a:bodyPr wrap="square">
            <a:spAutoFit/>
          </a:bodyPr>
          <a:lstStyle/>
          <a:p>
            <a:r>
              <a:rPr lang="es-MX"/>
              <a:t>https://github.com/smstuebe/xamarin-fingerprint</a:t>
            </a:r>
          </a:p>
        </p:txBody>
      </p:sp>
      <p:pic>
        <p:nvPicPr>
          <p:cNvPr id="20482" name="Picture 2">
            <a:extLst>
              <a:ext uri="{FF2B5EF4-FFF2-40B4-BE49-F238E27FC236}">
                <a16:creationId xmlns:a16="http://schemas.microsoft.com/office/drawing/2014/main" id="{B8CC985F-A14A-533A-DBB8-778357DF62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665" y="438682"/>
            <a:ext cx="836123" cy="8361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7FA202C-8E7E-77AA-6556-6B14573AEF56}"/>
              </a:ext>
            </a:extLst>
          </p:cNvPr>
          <p:cNvPicPr>
            <a:picLocks noChangeAspect="1"/>
          </p:cNvPicPr>
          <p:nvPr/>
        </p:nvPicPr>
        <p:blipFill>
          <a:blip r:embed="rId4"/>
          <a:stretch>
            <a:fillRect/>
          </a:stretch>
        </p:blipFill>
        <p:spPr>
          <a:xfrm>
            <a:off x="189213" y="1848371"/>
            <a:ext cx="1951896" cy="3532506"/>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1ABB4F8-5A44-7F76-A58B-61C57CFE485C}"/>
              </a:ext>
            </a:extLst>
          </p:cNvPr>
          <p:cNvPicPr>
            <a:picLocks noChangeAspect="1"/>
          </p:cNvPicPr>
          <p:nvPr/>
        </p:nvPicPr>
        <p:blipFill>
          <a:blip r:embed="rId5"/>
          <a:stretch>
            <a:fillRect/>
          </a:stretch>
        </p:blipFill>
        <p:spPr>
          <a:xfrm>
            <a:off x="2480748" y="1848370"/>
            <a:ext cx="1951896" cy="3467115"/>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9CFF507A-04BC-C800-36F9-666911097C7C}"/>
              </a:ext>
            </a:extLst>
          </p:cNvPr>
          <p:cNvPicPr>
            <a:picLocks noChangeAspect="1"/>
          </p:cNvPicPr>
          <p:nvPr/>
        </p:nvPicPr>
        <p:blipFill>
          <a:blip r:embed="rId6"/>
          <a:stretch>
            <a:fillRect/>
          </a:stretch>
        </p:blipFill>
        <p:spPr>
          <a:xfrm>
            <a:off x="4772282" y="1848370"/>
            <a:ext cx="1943686" cy="3467115"/>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3D0B824C-0192-6E45-D09F-28069E106569}"/>
              </a:ext>
            </a:extLst>
          </p:cNvPr>
          <p:cNvPicPr>
            <a:picLocks noChangeAspect="1"/>
          </p:cNvPicPr>
          <p:nvPr/>
        </p:nvPicPr>
        <p:blipFill>
          <a:blip r:embed="rId7"/>
          <a:stretch>
            <a:fillRect/>
          </a:stretch>
        </p:blipFill>
        <p:spPr>
          <a:xfrm>
            <a:off x="7055032" y="1848369"/>
            <a:ext cx="1950915" cy="3467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9893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068F87-C52C-B17F-A8C8-C77EF65F397F}"/>
              </a:ext>
            </a:extLst>
          </p:cNvPr>
          <p:cNvSpPr>
            <a:spLocks noGrp="1"/>
          </p:cNvSpPr>
          <p:nvPr>
            <p:ph type="title"/>
          </p:nvPr>
        </p:nvSpPr>
        <p:spPr>
          <a:xfrm>
            <a:off x="5304840" y="1399428"/>
            <a:ext cx="3311723" cy="909424"/>
          </a:xfrm>
        </p:spPr>
        <p:txBody>
          <a:bodyPr vert="horz" lIns="68580" tIns="34290" rIns="68580" bIns="34290" rtlCol="0" anchor="b">
            <a:normAutofit/>
          </a:bodyPr>
          <a:lstStyle/>
          <a:p>
            <a:pPr>
              <a:lnSpc>
                <a:spcPct val="90000"/>
              </a:lnSpc>
            </a:pPr>
            <a:r>
              <a:rPr lang="es-MX" sz="2400">
                <a:solidFill>
                  <a:srgbClr val="660033"/>
                </a:solidFill>
                <a:latin typeface="Segoe UI" panose="020B0502040204020203" pitchFamily="34" charset="0"/>
                <a:ea typeface="+mn-ea"/>
                <a:cs typeface="+mn-cs"/>
              </a:rPr>
              <a:t>Operaciones básicas con números</a:t>
            </a:r>
          </a:p>
        </p:txBody>
      </p:sp>
      <p:pic>
        <p:nvPicPr>
          <p:cNvPr id="1026" name="Picture 2">
            <a:extLst>
              <a:ext uri="{FF2B5EF4-FFF2-40B4-BE49-F238E27FC236}">
                <a16:creationId xmlns:a16="http://schemas.microsoft.com/office/drawing/2014/main" id="{7FB524D1-6F13-FCFE-E3EE-4FB362FBB4E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3160" y="1400368"/>
            <a:ext cx="4061168" cy="40611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Marcador de número de diapositiva 2">
            <a:extLst>
              <a:ext uri="{FF2B5EF4-FFF2-40B4-BE49-F238E27FC236}">
                <a16:creationId xmlns:a16="http://schemas.microsoft.com/office/drawing/2014/main" id="{1E39BF7E-3857-BB0D-AC20-D1BC7B290F96}"/>
              </a:ext>
            </a:extLst>
          </p:cNvPr>
          <p:cNvSpPr>
            <a:spLocks noGrp="1"/>
          </p:cNvSpPr>
          <p:nvPr>
            <p:ph type="sldNum" sz="quarter" idx="12"/>
          </p:nvPr>
        </p:nvSpPr>
        <p:spPr>
          <a:xfrm>
            <a:off x="8268164" y="6279149"/>
            <a:ext cx="734363" cy="312845"/>
          </a:xfrm>
        </p:spPr>
        <p:txBody>
          <a:bodyPr vert="horz" lIns="68580" tIns="34290" rIns="68580" bIns="34290" rtlCol="0" anchor="ctr">
            <a:normAutofit/>
          </a:bodyPr>
          <a:lstStyle/>
          <a:p>
            <a:pPr>
              <a:spcAft>
                <a:spcPts val="450"/>
              </a:spcAft>
            </a:pPr>
            <a:fld id="{BE15108C-154A-4A5A-9C05-91A49A422BA7}" type="slidenum">
              <a:rPr lang="en-US" smtClean="0"/>
              <a:pPr>
                <a:spcAft>
                  <a:spcPts val="450"/>
                </a:spcAft>
              </a:pPr>
              <a:t>28</a:t>
            </a:fld>
            <a:endParaRPr lang="en-US"/>
          </a:p>
        </p:txBody>
      </p:sp>
      <p:grpSp>
        <p:nvGrpSpPr>
          <p:cNvPr id="4" name="Grupo 3">
            <a:extLst>
              <a:ext uri="{FF2B5EF4-FFF2-40B4-BE49-F238E27FC236}">
                <a16:creationId xmlns:a16="http://schemas.microsoft.com/office/drawing/2014/main" id="{E400E9CD-0149-E3EC-9B58-50F16362D507}"/>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CF45B6FE-38F0-AEBE-3747-7C419B12F6DC}"/>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5C3B598E-0E62-F7C7-BDCD-9103B0C275AE}"/>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311396463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280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410788" y="627513"/>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effectLst/>
                <a:latin typeface="Calibri" panose="020F0502020204030204" pitchFamily="34" charset="0"/>
                <a:ea typeface="Calibri" panose="020F0502020204030204" pitchFamily="34" charset="0"/>
                <a:cs typeface="Arial" panose="020B0604020202020204" pitchFamily="34" charset="0"/>
              </a:rPr>
              <a:t>Comunicación con servicios web APIS</a:t>
            </a:r>
          </a:p>
        </p:txBody>
      </p:sp>
      <p:sp>
        <p:nvSpPr>
          <p:cNvPr id="9" name="TextBox 8">
            <a:extLst>
              <a:ext uri="{FF2B5EF4-FFF2-40B4-BE49-F238E27FC236}">
                <a16:creationId xmlns:a16="http://schemas.microsoft.com/office/drawing/2014/main" id="{E126F7C2-5DF1-89DE-E65C-FCF6DAD6046C}"/>
              </a:ext>
            </a:extLst>
          </p:cNvPr>
          <p:cNvSpPr txBox="1"/>
          <p:nvPr/>
        </p:nvSpPr>
        <p:spPr>
          <a:xfrm>
            <a:off x="260069" y="6352144"/>
            <a:ext cx="6067252" cy="369332"/>
          </a:xfrm>
          <a:prstGeom prst="rect">
            <a:avLst/>
          </a:prstGeom>
          <a:noFill/>
        </p:spPr>
        <p:txBody>
          <a:bodyPr wrap="square">
            <a:spAutoFit/>
          </a:bodyPr>
          <a:lstStyle/>
          <a:p>
            <a:r>
              <a:rPr lang="es-MX"/>
              <a:t>https://www.omdbapi.com/</a:t>
            </a:r>
          </a:p>
        </p:txBody>
      </p:sp>
      <p:pic>
        <p:nvPicPr>
          <p:cNvPr id="1026" name="Picture 2" descr="web service - FactureHoy">
            <a:extLst>
              <a:ext uri="{FF2B5EF4-FFF2-40B4-BE49-F238E27FC236}">
                <a16:creationId xmlns:a16="http://schemas.microsoft.com/office/drawing/2014/main" id="{0E69BEBA-EE23-397E-AB18-47546A36AD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168" y="404505"/>
            <a:ext cx="779804" cy="779804"/>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8">
            <a:extLst>
              <a:ext uri="{FF2B5EF4-FFF2-40B4-BE49-F238E27FC236}">
                <a16:creationId xmlns:a16="http://schemas.microsoft.com/office/drawing/2014/main" id="{CE934700-0963-8A62-1C36-049FD137044C}"/>
              </a:ext>
            </a:extLst>
          </p:cNvPr>
          <p:cNvSpPr txBox="1"/>
          <p:nvPr/>
        </p:nvSpPr>
        <p:spPr>
          <a:xfrm>
            <a:off x="1410788" y="899796"/>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b="1" err="1">
                <a:effectLst/>
                <a:latin typeface="Calibri" panose="020F0502020204030204" pitchFamily="34" charset="0"/>
                <a:ea typeface="Calibri" panose="020F0502020204030204" pitchFamily="34" charset="0"/>
                <a:cs typeface="Arial" panose="020B0604020202020204" pitchFamily="34" charset="0"/>
              </a:rPr>
              <a:t>OMDb</a:t>
            </a:r>
            <a:r>
              <a:rPr lang="es-MX" sz="1800" b="1">
                <a:effectLst/>
                <a:latin typeface="Calibri" panose="020F0502020204030204" pitchFamily="34" charset="0"/>
                <a:ea typeface="Calibri" panose="020F0502020204030204" pitchFamily="34" charset="0"/>
                <a:cs typeface="Arial" panose="020B0604020202020204" pitchFamily="34" charset="0"/>
              </a:rPr>
              <a:t> API</a:t>
            </a:r>
          </a:p>
        </p:txBody>
      </p:sp>
      <p:sp>
        <p:nvSpPr>
          <p:cNvPr id="13" name="TextBox 12">
            <a:extLst>
              <a:ext uri="{FF2B5EF4-FFF2-40B4-BE49-F238E27FC236}">
                <a16:creationId xmlns:a16="http://schemas.microsoft.com/office/drawing/2014/main" id="{5FDFF6D8-6BBB-035F-D294-B5AC86B081AD}"/>
              </a:ext>
            </a:extLst>
          </p:cNvPr>
          <p:cNvSpPr txBox="1"/>
          <p:nvPr/>
        </p:nvSpPr>
        <p:spPr>
          <a:xfrm>
            <a:off x="390698" y="1561035"/>
            <a:ext cx="4572000" cy="369332"/>
          </a:xfrm>
          <a:prstGeom prst="rect">
            <a:avLst/>
          </a:prstGeom>
          <a:noFill/>
        </p:spPr>
        <p:txBody>
          <a:bodyPr wrap="square">
            <a:spAutoFit/>
          </a:bodyPr>
          <a:lstStyle/>
          <a:p>
            <a:r>
              <a:rPr lang="es-MX" b="0" i="0">
                <a:solidFill>
                  <a:srgbClr val="6F6F6F"/>
                </a:solidFill>
                <a:effectLst/>
                <a:latin typeface="Open Sans" panose="020B0606030504020204" pitchFamily="34" charset="0"/>
              </a:rPr>
              <a:t>La base de datos abierta de películas</a:t>
            </a:r>
            <a:endParaRPr lang="es-MX"/>
          </a:p>
        </p:txBody>
      </p:sp>
      <p:sp>
        <p:nvSpPr>
          <p:cNvPr id="17" name="TextBox 16">
            <a:extLst>
              <a:ext uri="{FF2B5EF4-FFF2-40B4-BE49-F238E27FC236}">
                <a16:creationId xmlns:a16="http://schemas.microsoft.com/office/drawing/2014/main" id="{6B29E4A1-FB94-300B-0F3C-8BFBD300DD79}"/>
              </a:ext>
            </a:extLst>
          </p:cNvPr>
          <p:cNvSpPr txBox="1"/>
          <p:nvPr/>
        </p:nvSpPr>
        <p:spPr>
          <a:xfrm>
            <a:off x="390698" y="1930367"/>
            <a:ext cx="4181302" cy="923330"/>
          </a:xfrm>
          <a:prstGeom prst="rect">
            <a:avLst/>
          </a:prstGeom>
          <a:noFill/>
        </p:spPr>
        <p:txBody>
          <a:bodyPr wrap="square">
            <a:spAutoFit/>
          </a:bodyPr>
          <a:lstStyle/>
          <a:p>
            <a:pPr algn="just"/>
            <a:r>
              <a:rPr lang="es-MX"/>
              <a:t>La API de </a:t>
            </a:r>
            <a:r>
              <a:rPr lang="es-MX" err="1"/>
              <a:t>OMDb</a:t>
            </a:r>
            <a:r>
              <a:rPr lang="es-MX"/>
              <a:t> es un servicio web </a:t>
            </a:r>
            <a:r>
              <a:rPr lang="es-MX" err="1"/>
              <a:t>RESTful</a:t>
            </a:r>
            <a:r>
              <a:rPr lang="es-MX"/>
              <a:t> para obtener información de películas.</a:t>
            </a:r>
          </a:p>
        </p:txBody>
      </p:sp>
      <p:pic>
        <p:nvPicPr>
          <p:cNvPr id="19" name="Picture 18">
            <a:extLst>
              <a:ext uri="{FF2B5EF4-FFF2-40B4-BE49-F238E27FC236}">
                <a16:creationId xmlns:a16="http://schemas.microsoft.com/office/drawing/2014/main" id="{CDC8FAF9-BE0E-41AC-0BF5-50E963083B25}"/>
              </a:ext>
            </a:extLst>
          </p:cNvPr>
          <p:cNvPicPr>
            <a:picLocks noChangeAspect="1"/>
          </p:cNvPicPr>
          <p:nvPr/>
        </p:nvPicPr>
        <p:blipFill>
          <a:blip r:embed="rId4"/>
          <a:stretch>
            <a:fillRect/>
          </a:stretch>
        </p:blipFill>
        <p:spPr>
          <a:xfrm>
            <a:off x="3355233" y="2875661"/>
            <a:ext cx="4572001" cy="2951769"/>
          </a:xfrm>
          <a:prstGeom prst="rect">
            <a:avLst/>
          </a:prstGeom>
        </p:spPr>
      </p:pic>
    </p:spTree>
    <p:extLst>
      <p:ext uri="{BB962C8B-B14F-4D97-AF65-F5344CB8AC3E}">
        <p14:creationId xmlns:p14="http://schemas.microsoft.com/office/powerpoint/2010/main" val="20103339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281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410788" y="627513"/>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effectLst/>
                <a:latin typeface="Calibri" panose="020F0502020204030204" pitchFamily="34" charset="0"/>
                <a:ea typeface="Calibri" panose="020F0502020204030204" pitchFamily="34" charset="0"/>
                <a:cs typeface="Arial" panose="020B0604020202020204" pitchFamily="34" charset="0"/>
              </a:rPr>
              <a:t>Comunicación con servicios web APIS</a:t>
            </a:r>
          </a:p>
        </p:txBody>
      </p:sp>
      <p:sp>
        <p:nvSpPr>
          <p:cNvPr id="9" name="TextBox 8">
            <a:extLst>
              <a:ext uri="{FF2B5EF4-FFF2-40B4-BE49-F238E27FC236}">
                <a16:creationId xmlns:a16="http://schemas.microsoft.com/office/drawing/2014/main" id="{E126F7C2-5DF1-89DE-E65C-FCF6DAD6046C}"/>
              </a:ext>
            </a:extLst>
          </p:cNvPr>
          <p:cNvSpPr txBox="1"/>
          <p:nvPr/>
        </p:nvSpPr>
        <p:spPr>
          <a:xfrm>
            <a:off x="260069" y="6352144"/>
            <a:ext cx="6067252" cy="369332"/>
          </a:xfrm>
          <a:prstGeom prst="rect">
            <a:avLst/>
          </a:prstGeom>
          <a:noFill/>
        </p:spPr>
        <p:txBody>
          <a:bodyPr wrap="square">
            <a:spAutoFit/>
          </a:bodyPr>
          <a:lstStyle/>
          <a:p>
            <a:r>
              <a:rPr lang="es-MX"/>
              <a:t>https://www.omdbapi.com/</a:t>
            </a:r>
          </a:p>
        </p:txBody>
      </p:sp>
      <p:pic>
        <p:nvPicPr>
          <p:cNvPr id="1026" name="Picture 2" descr="web service - FactureHoy">
            <a:extLst>
              <a:ext uri="{FF2B5EF4-FFF2-40B4-BE49-F238E27FC236}">
                <a16:creationId xmlns:a16="http://schemas.microsoft.com/office/drawing/2014/main" id="{0E69BEBA-EE23-397E-AB18-47546A36AD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168" y="404505"/>
            <a:ext cx="779804" cy="779804"/>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8">
            <a:extLst>
              <a:ext uri="{FF2B5EF4-FFF2-40B4-BE49-F238E27FC236}">
                <a16:creationId xmlns:a16="http://schemas.microsoft.com/office/drawing/2014/main" id="{CE934700-0963-8A62-1C36-049FD137044C}"/>
              </a:ext>
            </a:extLst>
          </p:cNvPr>
          <p:cNvSpPr txBox="1"/>
          <p:nvPr/>
        </p:nvSpPr>
        <p:spPr>
          <a:xfrm>
            <a:off x="1410788" y="899796"/>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b="1" err="1">
                <a:effectLst/>
                <a:latin typeface="Calibri" panose="020F0502020204030204" pitchFamily="34" charset="0"/>
                <a:ea typeface="Calibri" panose="020F0502020204030204" pitchFamily="34" charset="0"/>
                <a:cs typeface="Arial" panose="020B0604020202020204" pitchFamily="34" charset="0"/>
              </a:rPr>
              <a:t>OMDb</a:t>
            </a:r>
            <a:r>
              <a:rPr lang="es-MX" sz="1800" b="1">
                <a:effectLst/>
                <a:latin typeface="Calibri" panose="020F0502020204030204" pitchFamily="34" charset="0"/>
                <a:ea typeface="Calibri" panose="020F0502020204030204" pitchFamily="34" charset="0"/>
                <a:cs typeface="Arial" panose="020B0604020202020204" pitchFamily="34" charset="0"/>
              </a:rPr>
              <a:t> API</a:t>
            </a:r>
          </a:p>
        </p:txBody>
      </p:sp>
      <p:pic>
        <p:nvPicPr>
          <p:cNvPr id="8" name="Picture 7">
            <a:extLst>
              <a:ext uri="{FF2B5EF4-FFF2-40B4-BE49-F238E27FC236}">
                <a16:creationId xmlns:a16="http://schemas.microsoft.com/office/drawing/2014/main" id="{D63AA1D1-2320-B4A1-9B9B-31F40FDFF5F5}"/>
              </a:ext>
            </a:extLst>
          </p:cNvPr>
          <p:cNvPicPr>
            <a:picLocks noChangeAspect="1"/>
          </p:cNvPicPr>
          <p:nvPr/>
        </p:nvPicPr>
        <p:blipFill rotWithShape="1">
          <a:blip r:embed="rId4"/>
          <a:srcRect b="26857"/>
          <a:stretch/>
        </p:blipFill>
        <p:spPr>
          <a:xfrm>
            <a:off x="513168" y="1758669"/>
            <a:ext cx="8459381" cy="2180944"/>
          </a:xfrm>
          <a:prstGeom prst="rect">
            <a:avLst/>
          </a:prstGeom>
        </p:spPr>
      </p:pic>
      <p:pic>
        <p:nvPicPr>
          <p:cNvPr id="12" name="Picture 11">
            <a:extLst>
              <a:ext uri="{FF2B5EF4-FFF2-40B4-BE49-F238E27FC236}">
                <a16:creationId xmlns:a16="http://schemas.microsoft.com/office/drawing/2014/main" id="{D826A70C-FB3C-13D4-FC3F-19D3BFDBF58C}"/>
              </a:ext>
            </a:extLst>
          </p:cNvPr>
          <p:cNvPicPr>
            <a:picLocks noChangeAspect="1"/>
          </p:cNvPicPr>
          <p:nvPr/>
        </p:nvPicPr>
        <p:blipFill>
          <a:blip r:embed="rId5"/>
          <a:stretch>
            <a:fillRect/>
          </a:stretch>
        </p:blipFill>
        <p:spPr>
          <a:xfrm>
            <a:off x="6524347" y="4531382"/>
            <a:ext cx="1991003" cy="638264"/>
          </a:xfrm>
          <a:prstGeom prst="rect">
            <a:avLst/>
          </a:prstGeom>
        </p:spPr>
      </p:pic>
    </p:spTree>
    <p:extLst>
      <p:ext uri="{BB962C8B-B14F-4D97-AF65-F5344CB8AC3E}">
        <p14:creationId xmlns:p14="http://schemas.microsoft.com/office/powerpoint/2010/main" val="319023704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282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410788" y="627513"/>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effectLst/>
                <a:latin typeface="Calibri" panose="020F0502020204030204" pitchFamily="34" charset="0"/>
                <a:ea typeface="Calibri" panose="020F0502020204030204" pitchFamily="34" charset="0"/>
                <a:cs typeface="Arial" panose="020B0604020202020204" pitchFamily="34" charset="0"/>
              </a:rPr>
              <a:t>Comunicación con servicios web APIS</a:t>
            </a:r>
          </a:p>
        </p:txBody>
      </p:sp>
      <p:pic>
        <p:nvPicPr>
          <p:cNvPr id="1026" name="Picture 2" descr="web service - FactureHoy">
            <a:extLst>
              <a:ext uri="{FF2B5EF4-FFF2-40B4-BE49-F238E27FC236}">
                <a16:creationId xmlns:a16="http://schemas.microsoft.com/office/drawing/2014/main" id="{0E69BEBA-EE23-397E-AB18-47546A36AD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168" y="404505"/>
            <a:ext cx="779804" cy="779804"/>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8">
            <a:extLst>
              <a:ext uri="{FF2B5EF4-FFF2-40B4-BE49-F238E27FC236}">
                <a16:creationId xmlns:a16="http://schemas.microsoft.com/office/drawing/2014/main" id="{CE934700-0963-8A62-1C36-049FD137044C}"/>
              </a:ext>
            </a:extLst>
          </p:cNvPr>
          <p:cNvSpPr txBox="1"/>
          <p:nvPr/>
        </p:nvSpPr>
        <p:spPr>
          <a:xfrm>
            <a:off x="1410788" y="899796"/>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b="1" err="1">
                <a:effectLst/>
                <a:latin typeface="Calibri" panose="020F0502020204030204" pitchFamily="34" charset="0"/>
                <a:ea typeface="Calibri" panose="020F0502020204030204" pitchFamily="34" charset="0"/>
                <a:cs typeface="Arial" panose="020B0604020202020204" pitchFamily="34" charset="0"/>
              </a:rPr>
              <a:t>OMDb</a:t>
            </a:r>
            <a:r>
              <a:rPr lang="es-MX" sz="1800" b="1">
                <a:effectLst/>
                <a:latin typeface="Calibri" panose="020F0502020204030204" pitchFamily="34" charset="0"/>
                <a:ea typeface="Calibri" panose="020F0502020204030204" pitchFamily="34" charset="0"/>
                <a:cs typeface="Arial" panose="020B0604020202020204" pitchFamily="34" charset="0"/>
              </a:rPr>
              <a:t> API</a:t>
            </a:r>
          </a:p>
        </p:txBody>
      </p:sp>
      <p:pic>
        <p:nvPicPr>
          <p:cNvPr id="14" name="Picture 13">
            <a:extLst>
              <a:ext uri="{FF2B5EF4-FFF2-40B4-BE49-F238E27FC236}">
                <a16:creationId xmlns:a16="http://schemas.microsoft.com/office/drawing/2014/main" id="{BF9000F3-17A6-DFD4-90DE-72C5FC65B1BB}"/>
              </a:ext>
            </a:extLst>
          </p:cNvPr>
          <p:cNvPicPr>
            <a:picLocks noChangeAspect="1"/>
          </p:cNvPicPr>
          <p:nvPr/>
        </p:nvPicPr>
        <p:blipFill>
          <a:blip r:embed="rId4"/>
          <a:stretch>
            <a:fillRect/>
          </a:stretch>
        </p:blipFill>
        <p:spPr>
          <a:xfrm>
            <a:off x="849234" y="1456592"/>
            <a:ext cx="3654928" cy="4569668"/>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9FB71DAB-DF3E-CDE8-C4A0-714B04F27614}"/>
              </a:ext>
            </a:extLst>
          </p:cNvPr>
          <p:cNvSpPr txBox="1"/>
          <p:nvPr/>
        </p:nvSpPr>
        <p:spPr>
          <a:xfrm>
            <a:off x="157184" y="6359433"/>
            <a:ext cx="6397440" cy="369332"/>
          </a:xfrm>
          <a:prstGeom prst="rect">
            <a:avLst/>
          </a:prstGeom>
          <a:noFill/>
        </p:spPr>
        <p:txBody>
          <a:bodyPr wrap="square">
            <a:spAutoFit/>
          </a:bodyPr>
          <a:lstStyle/>
          <a:p>
            <a:r>
              <a:rPr lang="es-MX"/>
              <a:t>https://www.omdbapi.com/?apikey=xxxxxx&amp;t=i+robot</a:t>
            </a:r>
          </a:p>
        </p:txBody>
      </p:sp>
      <p:pic>
        <p:nvPicPr>
          <p:cNvPr id="3074" name="Picture 2">
            <a:extLst>
              <a:ext uri="{FF2B5EF4-FFF2-40B4-BE49-F238E27FC236}">
                <a16:creationId xmlns:a16="http://schemas.microsoft.com/office/drawing/2014/main" id="{14BC4401-3217-76BD-2A4E-809E6DF387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3927" y="2440031"/>
            <a:ext cx="2025963" cy="27485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74656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283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410788" y="627513"/>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effectLst/>
                <a:latin typeface="Calibri" panose="020F0502020204030204" pitchFamily="34" charset="0"/>
                <a:ea typeface="Calibri" panose="020F0502020204030204" pitchFamily="34" charset="0"/>
                <a:cs typeface="Arial" panose="020B0604020202020204" pitchFamily="34" charset="0"/>
              </a:rPr>
              <a:t>Comunicación con servicios web APIS</a:t>
            </a:r>
          </a:p>
        </p:txBody>
      </p:sp>
      <p:sp>
        <p:nvSpPr>
          <p:cNvPr id="10" name="CuadroTexto 8">
            <a:extLst>
              <a:ext uri="{FF2B5EF4-FFF2-40B4-BE49-F238E27FC236}">
                <a16:creationId xmlns:a16="http://schemas.microsoft.com/office/drawing/2014/main" id="{CE934700-0963-8A62-1C36-049FD137044C}"/>
              </a:ext>
            </a:extLst>
          </p:cNvPr>
          <p:cNvSpPr txBox="1"/>
          <p:nvPr/>
        </p:nvSpPr>
        <p:spPr>
          <a:xfrm>
            <a:off x="1410788" y="899796"/>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b="1" err="1">
                <a:effectLst/>
                <a:latin typeface="Calibri" panose="020F0502020204030204" pitchFamily="34" charset="0"/>
                <a:ea typeface="Calibri" panose="020F0502020204030204" pitchFamily="34" charset="0"/>
                <a:cs typeface="Arial" panose="020B0604020202020204" pitchFamily="34" charset="0"/>
              </a:rPr>
              <a:t>OMDb</a:t>
            </a:r>
            <a:r>
              <a:rPr lang="es-MX" sz="1800" b="1">
                <a:effectLst/>
                <a:latin typeface="Calibri" panose="020F0502020204030204" pitchFamily="34" charset="0"/>
                <a:ea typeface="Calibri" panose="020F0502020204030204" pitchFamily="34" charset="0"/>
                <a:cs typeface="Arial" panose="020B0604020202020204" pitchFamily="34" charset="0"/>
              </a:rPr>
              <a:t> API – Buscador de películas</a:t>
            </a:r>
          </a:p>
        </p:txBody>
      </p:sp>
      <p:sp>
        <p:nvSpPr>
          <p:cNvPr id="8" name="TextBox 7">
            <a:extLst>
              <a:ext uri="{FF2B5EF4-FFF2-40B4-BE49-F238E27FC236}">
                <a16:creationId xmlns:a16="http://schemas.microsoft.com/office/drawing/2014/main" id="{F1102AC6-B047-106B-48D1-1C697FA279D4}"/>
              </a:ext>
            </a:extLst>
          </p:cNvPr>
          <p:cNvSpPr txBox="1"/>
          <p:nvPr/>
        </p:nvSpPr>
        <p:spPr>
          <a:xfrm>
            <a:off x="400051" y="6356351"/>
            <a:ext cx="4572000" cy="369332"/>
          </a:xfrm>
          <a:prstGeom prst="rect">
            <a:avLst/>
          </a:prstGeom>
          <a:noFill/>
        </p:spPr>
        <p:txBody>
          <a:bodyPr wrap="square">
            <a:spAutoFit/>
          </a:bodyPr>
          <a:lstStyle/>
          <a:p>
            <a:r>
              <a:rPr lang="es-MX"/>
              <a:t>https://github.com/restsharp/RestSharp</a:t>
            </a:r>
          </a:p>
        </p:txBody>
      </p:sp>
      <p:pic>
        <p:nvPicPr>
          <p:cNvPr id="2050" name="Picture 2" descr="@restsharp">
            <a:extLst>
              <a:ext uri="{FF2B5EF4-FFF2-40B4-BE49-F238E27FC236}">
                <a16:creationId xmlns:a16="http://schemas.microsoft.com/office/drawing/2014/main" id="{C0C5B1BE-9B18-A5C5-6B47-82AE4614E2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417" y="543005"/>
            <a:ext cx="807231" cy="8072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D4A4FE9-C731-E82E-A1A8-91188E07B10B}"/>
              </a:ext>
            </a:extLst>
          </p:cNvPr>
          <p:cNvPicPr>
            <a:picLocks noChangeAspect="1"/>
          </p:cNvPicPr>
          <p:nvPr/>
        </p:nvPicPr>
        <p:blipFill>
          <a:blip r:embed="rId4"/>
          <a:stretch>
            <a:fillRect/>
          </a:stretch>
        </p:blipFill>
        <p:spPr>
          <a:xfrm>
            <a:off x="756705" y="2142945"/>
            <a:ext cx="7630590" cy="2572109"/>
          </a:xfrm>
          <a:prstGeom prst="rect">
            <a:avLst/>
          </a:prstGeom>
        </p:spPr>
      </p:pic>
    </p:spTree>
    <p:extLst>
      <p:ext uri="{BB962C8B-B14F-4D97-AF65-F5344CB8AC3E}">
        <p14:creationId xmlns:p14="http://schemas.microsoft.com/office/powerpoint/2010/main" val="400640881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284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410788" y="627513"/>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effectLst/>
                <a:latin typeface="Calibri" panose="020F0502020204030204" pitchFamily="34" charset="0"/>
                <a:ea typeface="Calibri" panose="020F0502020204030204" pitchFamily="34" charset="0"/>
                <a:cs typeface="Arial" panose="020B0604020202020204" pitchFamily="34" charset="0"/>
              </a:rPr>
              <a:t>Comunicación con servicios web APIS</a:t>
            </a:r>
          </a:p>
        </p:txBody>
      </p:sp>
      <p:sp>
        <p:nvSpPr>
          <p:cNvPr id="10" name="CuadroTexto 8">
            <a:extLst>
              <a:ext uri="{FF2B5EF4-FFF2-40B4-BE49-F238E27FC236}">
                <a16:creationId xmlns:a16="http://schemas.microsoft.com/office/drawing/2014/main" id="{CE934700-0963-8A62-1C36-049FD137044C}"/>
              </a:ext>
            </a:extLst>
          </p:cNvPr>
          <p:cNvSpPr txBox="1"/>
          <p:nvPr/>
        </p:nvSpPr>
        <p:spPr>
          <a:xfrm>
            <a:off x="1410788" y="899796"/>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b="1" err="1">
                <a:effectLst/>
                <a:latin typeface="Calibri" panose="020F0502020204030204" pitchFamily="34" charset="0"/>
                <a:ea typeface="Calibri" panose="020F0502020204030204" pitchFamily="34" charset="0"/>
                <a:cs typeface="Arial" panose="020B0604020202020204" pitchFamily="34" charset="0"/>
              </a:rPr>
              <a:t>OMDb</a:t>
            </a:r>
            <a:r>
              <a:rPr lang="es-MX" sz="1800" b="1">
                <a:effectLst/>
                <a:latin typeface="Calibri" panose="020F0502020204030204" pitchFamily="34" charset="0"/>
                <a:ea typeface="Calibri" panose="020F0502020204030204" pitchFamily="34" charset="0"/>
                <a:cs typeface="Arial" panose="020B0604020202020204" pitchFamily="34" charset="0"/>
              </a:rPr>
              <a:t> API – Buscador de películas</a:t>
            </a:r>
          </a:p>
        </p:txBody>
      </p:sp>
      <p:sp>
        <p:nvSpPr>
          <p:cNvPr id="8" name="TextBox 7">
            <a:extLst>
              <a:ext uri="{FF2B5EF4-FFF2-40B4-BE49-F238E27FC236}">
                <a16:creationId xmlns:a16="http://schemas.microsoft.com/office/drawing/2014/main" id="{F1102AC6-B047-106B-48D1-1C697FA279D4}"/>
              </a:ext>
            </a:extLst>
          </p:cNvPr>
          <p:cNvSpPr txBox="1"/>
          <p:nvPr/>
        </p:nvSpPr>
        <p:spPr>
          <a:xfrm>
            <a:off x="400051" y="6356351"/>
            <a:ext cx="4572000" cy="369332"/>
          </a:xfrm>
          <a:prstGeom prst="rect">
            <a:avLst/>
          </a:prstGeom>
          <a:noFill/>
        </p:spPr>
        <p:txBody>
          <a:bodyPr wrap="square">
            <a:spAutoFit/>
          </a:bodyPr>
          <a:lstStyle/>
          <a:p>
            <a:r>
              <a:rPr lang="es-MX"/>
              <a:t>https://github.com/restsharp/RestSharp</a:t>
            </a:r>
          </a:p>
        </p:txBody>
      </p:sp>
      <p:pic>
        <p:nvPicPr>
          <p:cNvPr id="13" name="Picture 12">
            <a:extLst>
              <a:ext uri="{FF2B5EF4-FFF2-40B4-BE49-F238E27FC236}">
                <a16:creationId xmlns:a16="http://schemas.microsoft.com/office/drawing/2014/main" id="{81017FB3-2B0F-83F3-113A-E91E24ABBCB3}"/>
              </a:ext>
            </a:extLst>
          </p:cNvPr>
          <p:cNvPicPr>
            <a:picLocks noChangeAspect="1"/>
          </p:cNvPicPr>
          <p:nvPr/>
        </p:nvPicPr>
        <p:blipFill>
          <a:blip r:embed="rId3"/>
          <a:stretch>
            <a:fillRect/>
          </a:stretch>
        </p:blipFill>
        <p:spPr>
          <a:xfrm>
            <a:off x="2644646" y="1547163"/>
            <a:ext cx="3813304" cy="43719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17754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285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410788" y="627513"/>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effectLst/>
                <a:latin typeface="Calibri" panose="020F0502020204030204" pitchFamily="34" charset="0"/>
                <a:ea typeface="Calibri" panose="020F0502020204030204" pitchFamily="34" charset="0"/>
                <a:cs typeface="Arial" panose="020B0604020202020204" pitchFamily="34" charset="0"/>
              </a:rPr>
              <a:t>Comunicación con servicios web APIS</a:t>
            </a:r>
          </a:p>
        </p:txBody>
      </p:sp>
      <p:sp>
        <p:nvSpPr>
          <p:cNvPr id="10" name="CuadroTexto 8">
            <a:extLst>
              <a:ext uri="{FF2B5EF4-FFF2-40B4-BE49-F238E27FC236}">
                <a16:creationId xmlns:a16="http://schemas.microsoft.com/office/drawing/2014/main" id="{CE934700-0963-8A62-1C36-049FD137044C}"/>
              </a:ext>
            </a:extLst>
          </p:cNvPr>
          <p:cNvSpPr txBox="1"/>
          <p:nvPr/>
        </p:nvSpPr>
        <p:spPr>
          <a:xfrm>
            <a:off x="1410788" y="899796"/>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b="1" err="1">
                <a:effectLst/>
                <a:latin typeface="Calibri" panose="020F0502020204030204" pitchFamily="34" charset="0"/>
                <a:ea typeface="Calibri" panose="020F0502020204030204" pitchFamily="34" charset="0"/>
                <a:cs typeface="Arial" panose="020B0604020202020204" pitchFamily="34" charset="0"/>
              </a:rPr>
              <a:t>OMDb</a:t>
            </a:r>
            <a:r>
              <a:rPr lang="es-MX" sz="1800" b="1">
                <a:effectLst/>
                <a:latin typeface="Calibri" panose="020F0502020204030204" pitchFamily="34" charset="0"/>
                <a:ea typeface="Calibri" panose="020F0502020204030204" pitchFamily="34" charset="0"/>
                <a:cs typeface="Arial" panose="020B0604020202020204" pitchFamily="34" charset="0"/>
              </a:rPr>
              <a:t> API – Buscador de películas</a:t>
            </a:r>
          </a:p>
        </p:txBody>
      </p:sp>
      <p:sp>
        <p:nvSpPr>
          <p:cNvPr id="8" name="TextBox 7">
            <a:extLst>
              <a:ext uri="{FF2B5EF4-FFF2-40B4-BE49-F238E27FC236}">
                <a16:creationId xmlns:a16="http://schemas.microsoft.com/office/drawing/2014/main" id="{F1102AC6-B047-106B-48D1-1C697FA279D4}"/>
              </a:ext>
            </a:extLst>
          </p:cNvPr>
          <p:cNvSpPr txBox="1"/>
          <p:nvPr/>
        </p:nvSpPr>
        <p:spPr>
          <a:xfrm>
            <a:off x="400051" y="6356351"/>
            <a:ext cx="4572000" cy="369332"/>
          </a:xfrm>
          <a:prstGeom prst="rect">
            <a:avLst/>
          </a:prstGeom>
          <a:noFill/>
        </p:spPr>
        <p:txBody>
          <a:bodyPr wrap="square">
            <a:spAutoFit/>
          </a:bodyPr>
          <a:lstStyle/>
          <a:p>
            <a:r>
              <a:rPr lang="es-MX"/>
              <a:t>https://github.com/restsharp/RestSharp</a:t>
            </a:r>
          </a:p>
        </p:txBody>
      </p:sp>
      <p:pic>
        <p:nvPicPr>
          <p:cNvPr id="9" name="Picture 8">
            <a:extLst>
              <a:ext uri="{FF2B5EF4-FFF2-40B4-BE49-F238E27FC236}">
                <a16:creationId xmlns:a16="http://schemas.microsoft.com/office/drawing/2014/main" id="{C54F50B2-10A5-77CC-2D30-CB1C28246CEA}"/>
              </a:ext>
            </a:extLst>
          </p:cNvPr>
          <p:cNvPicPr>
            <a:picLocks noChangeAspect="1"/>
          </p:cNvPicPr>
          <p:nvPr/>
        </p:nvPicPr>
        <p:blipFill>
          <a:blip r:embed="rId3"/>
          <a:stretch>
            <a:fillRect/>
          </a:stretch>
        </p:blipFill>
        <p:spPr>
          <a:xfrm>
            <a:off x="2088934" y="1379401"/>
            <a:ext cx="4793894" cy="4704667"/>
          </a:xfrm>
          <a:prstGeom prst="rect">
            <a:avLst/>
          </a:prstGeom>
        </p:spPr>
      </p:pic>
    </p:spTree>
    <p:extLst>
      <p:ext uri="{BB962C8B-B14F-4D97-AF65-F5344CB8AC3E}">
        <p14:creationId xmlns:p14="http://schemas.microsoft.com/office/powerpoint/2010/main" val="392953920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286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410788" y="627513"/>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effectLst/>
                <a:latin typeface="Calibri" panose="020F0502020204030204" pitchFamily="34" charset="0"/>
                <a:ea typeface="Calibri" panose="020F0502020204030204" pitchFamily="34" charset="0"/>
                <a:cs typeface="Arial" panose="020B0604020202020204" pitchFamily="34" charset="0"/>
              </a:rPr>
              <a:t>Comunicación con servicios web APIS</a:t>
            </a:r>
          </a:p>
        </p:txBody>
      </p:sp>
      <p:sp>
        <p:nvSpPr>
          <p:cNvPr id="10" name="CuadroTexto 8">
            <a:extLst>
              <a:ext uri="{FF2B5EF4-FFF2-40B4-BE49-F238E27FC236}">
                <a16:creationId xmlns:a16="http://schemas.microsoft.com/office/drawing/2014/main" id="{CE934700-0963-8A62-1C36-049FD137044C}"/>
              </a:ext>
            </a:extLst>
          </p:cNvPr>
          <p:cNvSpPr txBox="1"/>
          <p:nvPr/>
        </p:nvSpPr>
        <p:spPr>
          <a:xfrm>
            <a:off x="1410788" y="899796"/>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b="1" err="1">
                <a:effectLst/>
                <a:latin typeface="Calibri" panose="020F0502020204030204" pitchFamily="34" charset="0"/>
                <a:ea typeface="Calibri" panose="020F0502020204030204" pitchFamily="34" charset="0"/>
                <a:cs typeface="Arial" panose="020B0604020202020204" pitchFamily="34" charset="0"/>
              </a:rPr>
              <a:t>OMDb</a:t>
            </a:r>
            <a:r>
              <a:rPr lang="es-MX" sz="1800" b="1">
                <a:effectLst/>
                <a:latin typeface="Calibri" panose="020F0502020204030204" pitchFamily="34" charset="0"/>
                <a:ea typeface="Calibri" panose="020F0502020204030204" pitchFamily="34" charset="0"/>
                <a:cs typeface="Arial" panose="020B0604020202020204" pitchFamily="34" charset="0"/>
              </a:rPr>
              <a:t> API – Buscador de películas</a:t>
            </a:r>
          </a:p>
        </p:txBody>
      </p:sp>
      <p:pic>
        <p:nvPicPr>
          <p:cNvPr id="13" name="Picture 12">
            <a:extLst>
              <a:ext uri="{FF2B5EF4-FFF2-40B4-BE49-F238E27FC236}">
                <a16:creationId xmlns:a16="http://schemas.microsoft.com/office/drawing/2014/main" id="{85A3589A-9FDD-2056-87B7-0E2CD5375C7F}"/>
              </a:ext>
            </a:extLst>
          </p:cNvPr>
          <p:cNvPicPr>
            <a:picLocks noChangeAspect="1"/>
          </p:cNvPicPr>
          <p:nvPr/>
        </p:nvPicPr>
        <p:blipFill>
          <a:blip r:embed="rId3"/>
          <a:stretch>
            <a:fillRect/>
          </a:stretch>
        </p:blipFill>
        <p:spPr>
          <a:xfrm>
            <a:off x="1716571" y="1445334"/>
            <a:ext cx="2696419" cy="5183300"/>
          </a:xfrm>
          <a:prstGeom prst="rect">
            <a:avLst/>
          </a:prstGeom>
        </p:spPr>
      </p:pic>
      <p:pic>
        <p:nvPicPr>
          <p:cNvPr id="15" name="Picture 14">
            <a:extLst>
              <a:ext uri="{FF2B5EF4-FFF2-40B4-BE49-F238E27FC236}">
                <a16:creationId xmlns:a16="http://schemas.microsoft.com/office/drawing/2014/main" id="{1B6283D4-EA65-6A58-0E13-E6632413D582}"/>
              </a:ext>
            </a:extLst>
          </p:cNvPr>
          <p:cNvPicPr>
            <a:picLocks noChangeAspect="1"/>
          </p:cNvPicPr>
          <p:nvPr/>
        </p:nvPicPr>
        <p:blipFill>
          <a:blip r:embed="rId4"/>
          <a:stretch>
            <a:fillRect/>
          </a:stretch>
        </p:blipFill>
        <p:spPr>
          <a:xfrm>
            <a:off x="4545717" y="1445333"/>
            <a:ext cx="2654197" cy="5183299"/>
          </a:xfrm>
          <a:prstGeom prst="rect">
            <a:avLst/>
          </a:prstGeom>
        </p:spPr>
      </p:pic>
    </p:spTree>
    <p:extLst>
      <p:ext uri="{BB962C8B-B14F-4D97-AF65-F5344CB8AC3E}">
        <p14:creationId xmlns:p14="http://schemas.microsoft.com/office/powerpoint/2010/main" val="232666091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287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410788" y="627513"/>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effectLst/>
                <a:latin typeface="Calibri" panose="020F0502020204030204" pitchFamily="34" charset="0"/>
                <a:ea typeface="Calibri" panose="020F0502020204030204" pitchFamily="34" charset="0"/>
                <a:cs typeface="Arial" panose="020B0604020202020204" pitchFamily="34" charset="0"/>
              </a:rPr>
              <a:t>Comunicación con servicios web APIS</a:t>
            </a:r>
          </a:p>
        </p:txBody>
      </p:sp>
      <p:sp>
        <p:nvSpPr>
          <p:cNvPr id="10" name="CuadroTexto 8">
            <a:extLst>
              <a:ext uri="{FF2B5EF4-FFF2-40B4-BE49-F238E27FC236}">
                <a16:creationId xmlns:a16="http://schemas.microsoft.com/office/drawing/2014/main" id="{CE934700-0963-8A62-1C36-049FD137044C}"/>
              </a:ext>
            </a:extLst>
          </p:cNvPr>
          <p:cNvSpPr txBox="1"/>
          <p:nvPr/>
        </p:nvSpPr>
        <p:spPr>
          <a:xfrm>
            <a:off x="1410788" y="899796"/>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b="1" err="1">
                <a:effectLst/>
                <a:latin typeface="Calibri" panose="020F0502020204030204" pitchFamily="34" charset="0"/>
                <a:ea typeface="Calibri" panose="020F0502020204030204" pitchFamily="34" charset="0"/>
                <a:cs typeface="Arial" panose="020B0604020202020204" pitchFamily="34" charset="0"/>
              </a:rPr>
              <a:t>OMDb</a:t>
            </a:r>
            <a:r>
              <a:rPr lang="es-MX" sz="1800" b="1">
                <a:effectLst/>
                <a:latin typeface="Calibri" panose="020F0502020204030204" pitchFamily="34" charset="0"/>
                <a:ea typeface="Calibri" panose="020F0502020204030204" pitchFamily="34" charset="0"/>
                <a:cs typeface="Arial" panose="020B0604020202020204" pitchFamily="34" charset="0"/>
              </a:rPr>
              <a:t> API – Buscador de películas</a:t>
            </a:r>
          </a:p>
        </p:txBody>
      </p:sp>
      <p:pic>
        <p:nvPicPr>
          <p:cNvPr id="8" name="Picture 7">
            <a:extLst>
              <a:ext uri="{FF2B5EF4-FFF2-40B4-BE49-F238E27FC236}">
                <a16:creationId xmlns:a16="http://schemas.microsoft.com/office/drawing/2014/main" id="{E4C0DA59-114F-D57A-1FB9-0DB82D0231F0}"/>
              </a:ext>
            </a:extLst>
          </p:cNvPr>
          <p:cNvPicPr>
            <a:picLocks noChangeAspect="1"/>
          </p:cNvPicPr>
          <p:nvPr/>
        </p:nvPicPr>
        <p:blipFill>
          <a:blip r:embed="rId3"/>
          <a:stretch>
            <a:fillRect/>
          </a:stretch>
        </p:blipFill>
        <p:spPr>
          <a:xfrm>
            <a:off x="1682201" y="1498142"/>
            <a:ext cx="2496691" cy="508455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50BBB1C-41F0-4C10-2795-8A65FED34A7E}"/>
              </a:ext>
            </a:extLst>
          </p:cNvPr>
          <p:cNvPicPr>
            <a:picLocks noChangeAspect="1"/>
          </p:cNvPicPr>
          <p:nvPr/>
        </p:nvPicPr>
        <p:blipFill>
          <a:blip r:embed="rId4"/>
          <a:stretch>
            <a:fillRect/>
          </a:stretch>
        </p:blipFill>
        <p:spPr>
          <a:xfrm>
            <a:off x="4720639" y="1498142"/>
            <a:ext cx="2496691" cy="5062542"/>
          </a:xfrm>
          <a:prstGeom prst="rect">
            <a:avLst/>
          </a:prstGeom>
        </p:spPr>
      </p:pic>
    </p:spTree>
    <p:extLst>
      <p:ext uri="{BB962C8B-B14F-4D97-AF65-F5344CB8AC3E}">
        <p14:creationId xmlns:p14="http://schemas.microsoft.com/office/powerpoint/2010/main" val="416202758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288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633121" y="670242"/>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latin typeface="Calibri" panose="020F0502020204030204" pitchFamily="34" charset="0"/>
                <a:ea typeface="Calibri" panose="020F0502020204030204" pitchFamily="34" charset="0"/>
                <a:cs typeface="Arial" panose="020B0604020202020204" pitchFamily="34" charset="0"/>
              </a:rPr>
              <a:t>Agregando icono a la aplicación</a:t>
            </a:r>
            <a:endParaRPr lang="es-MX" sz="180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0835799-BA39-2BD6-D6EE-1E9CEC7F1942}"/>
              </a:ext>
            </a:extLst>
          </p:cNvPr>
          <p:cNvSpPr txBox="1"/>
          <p:nvPr/>
        </p:nvSpPr>
        <p:spPr>
          <a:xfrm>
            <a:off x="149552" y="6407328"/>
            <a:ext cx="4572000" cy="369332"/>
          </a:xfrm>
          <a:prstGeom prst="rect">
            <a:avLst/>
          </a:prstGeom>
          <a:noFill/>
        </p:spPr>
        <p:txBody>
          <a:bodyPr wrap="square">
            <a:spAutoFit/>
          </a:bodyPr>
          <a:lstStyle/>
          <a:p>
            <a:r>
              <a:rPr lang="es-MX"/>
              <a:t>https://makeappicon.com/</a:t>
            </a:r>
          </a:p>
        </p:txBody>
      </p:sp>
      <p:pic>
        <p:nvPicPr>
          <p:cNvPr id="12" name="Picture 11">
            <a:extLst>
              <a:ext uri="{FF2B5EF4-FFF2-40B4-BE49-F238E27FC236}">
                <a16:creationId xmlns:a16="http://schemas.microsoft.com/office/drawing/2014/main" id="{5F54D10B-1DC6-C198-7BB7-AF7600A9E929}"/>
              </a:ext>
            </a:extLst>
          </p:cNvPr>
          <p:cNvPicPr>
            <a:picLocks noChangeAspect="1"/>
          </p:cNvPicPr>
          <p:nvPr/>
        </p:nvPicPr>
        <p:blipFill>
          <a:blip r:embed="rId3"/>
          <a:stretch>
            <a:fillRect/>
          </a:stretch>
        </p:blipFill>
        <p:spPr>
          <a:xfrm>
            <a:off x="2240030" y="1191527"/>
            <a:ext cx="5012793" cy="4996231"/>
          </a:xfrm>
          <a:prstGeom prst="rect">
            <a:avLst/>
          </a:prstGeom>
        </p:spPr>
      </p:pic>
    </p:spTree>
    <p:extLst>
      <p:ext uri="{BB962C8B-B14F-4D97-AF65-F5344CB8AC3E}">
        <p14:creationId xmlns:p14="http://schemas.microsoft.com/office/powerpoint/2010/main" val="23929628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289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633121" y="670242"/>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latin typeface="Calibri" panose="020F0502020204030204" pitchFamily="34" charset="0"/>
                <a:ea typeface="Calibri" panose="020F0502020204030204" pitchFamily="34" charset="0"/>
                <a:cs typeface="Arial" panose="020B0604020202020204" pitchFamily="34" charset="0"/>
              </a:rPr>
              <a:t>Agregando icono a la aplicación</a:t>
            </a:r>
            <a:endParaRPr lang="es-MX" sz="180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0835799-BA39-2BD6-D6EE-1E9CEC7F1942}"/>
              </a:ext>
            </a:extLst>
          </p:cNvPr>
          <p:cNvSpPr txBox="1"/>
          <p:nvPr/>
        </p:nvSpPr>
        <p:spPr>
          <a:xfrm>
            <a:off x="149552" y="6407328"/>
            <a:ext cx="4572000" cy="369332"/>
          </a:xfrm>
          <a:prstGeom prst="rect">
            <a:avLst/>
          </a:prstGeom>
          <a:noFill/>
        </p:spPr>
        <p:txBody>
          <a:bodyPr wrap="square">
            <a:spAutoFit/>
          </a:bodyPr>
          <a:lstStyle/>
          <a:p>
            <a:r>
              <a:rPr lang="es-MX"/>
              <a:t>https://makeappicon.com/</a:t>
            </a:r>
          </a:p>
        </p:txBody>
      </p:sp>
      <p:pic>
        <p:nvPicPr>
          <p:cNvPr id="8" name="Picture 7">
            <a:extLst>
              <a:ext uri="{FF2B5EF4-FFF2-40B4-BE49-F238E27FC236}">
                <a16:creationId xmlns:a16="http://schemas.microsoft.com/office/drawing/2014/main" id="{71690B80-02EC-93B8-D7C1-2CE56EEC2F70}"/>
              </a:ext>
            </a:extLst>
          </p:cNvPr>
          <p:cNvPicPr>
            <a:picLocks noChangeAspect="1"/>
          </p:cNvPicPr>
          <p:nvPr/>
        </p:nvPicPr>
        <p:blipFill>
          <a:blip r:embed="rId3"/>
          <a:stretch>
            <a:fillRect/>
          </a:stretch>
        </p:blipFill>
        <p:spPr>
          <a:xfrm>
            <a:off x="402197" y="1839208"/>
            <a:ext cx="1711788" cy="317903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52CD6F7-56D5-04F1-5FDE-0C2580266DE6}"/>
              </a:ext>
            </a:extLst>
          </p:cNvPr>
          <p:cNvPicPr>
            <a:picLocks noChangeAspect="1"/>
          </p:cNvPicPr>
          <p:nvPr/>
        </p:nvPicPr>
        <p:blipFill>
          <a:blip r:embed="rId4"/>
          <a:stretch>
            <a:fillRect/>
          </a:stretch>
        </p:blipFill>
        <p:spPr>
          <a:xfrm>
            <a:off x="2249221" y="1668566"/>
            <a:ext cx="3387502" cy="352086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B6F0954D-BD53-D8AF-DE6B-05B795EC38C4}"/>
              </a:ext>
            </a:extLst>
          </p:cNvPr>
          <p:cNvPicPr>
            <a:picLocks noChangeAspect="1"/>
          </p:cNvPicPr>
          <p:nvPr/>
        </p:nvPicPr>
        <p:blipFill>
          <a:blip r:embed="rId5"/>
          <a:stretch>
            <a:fillRect/>
          </a:stretch>
        </p:blipFill>
        <p:spPr>
          <a:xfrm>
            <a:off x="5771959" y="1839208"/>
            <a:ext cx="2994982" cy="31427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7007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1E39BF7E-3857-BB0D-AC20-D1BC7B290F96}"/>
              </a:ext>
            </a:extLst>
          </p:cNvPr>
          <p:cNvSpPr>
            <a:spLocks noGrp="1"/>
          </p:cNvSpPr>
          <p:nvPr>
            <p:ph type="sldNum" sz="quarter" idx="12"/>
          </p:nvPr>
        </p:nvSpPr>
        <p:spPr>
          <a:xfrm>
            <a:off x="8226757" y="6279149"/>
            <a:ext cx="734363" cy="312845"/>
          </a:xfrm>
        </p:spPr>
        <p:txBody>
          <a:bodyPr vert="horz" lIns="68580" tIns="34290" rIns="68580" bIns="34290" rtlCol="0" anchor="ctr">
            <a:normAutofit/>
          </a:bodyPr>
          <a:lstStyle/>
          <a:p>
            <a:pPr>
              <a:spcAft>
                <a:spcPts val="450"/>
              </a:spcAft>
            </a:pPr>
            <a:fld id="{BE15108C-154A-4A5A-9C05-91A49A422BA7}" type="slidenum">
              <a:rPr lang="en-US" smtClean="0"/>
              <a:pPr>
                <a:spcAft>
                  <a:spcPts val="450"/>
                </a:spcAft>
              </a:pPr>
              <a:t>29</a:t>
            </a:fld>
            <a:endParaRPr lang="en-US"/>
          </a:p>
        </p:txBody>
      </p:sp>
      <p:sp>
        <p:nvSpPr>
          <p:cNvPr id="8" name="Título 1">
            <a:extLst>
              <a:ext uri="{FF2B5EF4-FFF2-40B4-BE49-F238E27FC236}">
                <a16:creationId xmlns:a16="http://schemas.microsoft.com/office/drawing/2014/main" id="{34DEFD29-A29F-256F-29BD-66C03A293D64}"/>
              </a:ext>
            </a:extLst>
          </p:cNvPr>
          <p:cNvSpPr>
            <a:spLocks noGrp="1"/>
          </p:cNvSpPr>
          <p:nvPr>
            <p:ph type="title"/>
          </p:nvPr>
        </p:nvSpPr>
        <p:spPr>
          <a:xfrm>
            <a:off x="198612" y="1080205"/>
            <a:ext cx="5325060" cy="517283"/>
          </a:xfrm>
        </p:spPr>
        <p:txBody>
          <a:bodyPr vert="horz" lIns="68580" tIns="34290" rIns="68580" bIns="34290" rtlCol="0" anchor="b">
            <a:normAutofit/>
          </a:bodyPr>
          <a:lstStyle/>
          <a:p>
            <a:pPr>
              <a:lnSpc>
                <a:spcPct val="90000"/>
              </a:lnSpc>
            </a:pPr>
            <a:r>
              <a:rPr lang="es-MX" sz="2400">
                <a:solidFill>
                  <a:srgbClr val="660033"/>
                </a:solidFill>
                <a:latin typeface="Segoe UI" panose="020B0502040204020203" pitchFamily="34" charset="0"/>
                <a:ea typeface="+mn-ea"/>
                <a:cs typeface="+mn-cs"/>
              </a:rPr>
              <a:t>Operaciones básicas con números</a:t>
            </a:r>
          </a:p>
        </p:txBody>
      </p:sp>
      <p:pic>
        <p:nvPicPr>
          <p:cNvPr id="10" name="Picture 9">
            <a:extLst>
              <a:ext uri="{FF2B5EF4-FFF2-40B4-BE49-F238E27FC236}">
                <a16:creationId xmlns:a16="http://schemas.microsoft.com/office/drawing/2014/main" id="{4D98083E-F1FE-8AF0-B107-7EBE3F33252C}"/>
              </a:ext>
            </a:extLst>
          </p:cNvPr>
          <p:cNvPicPr>
            <a:picLocks noChangeAspect="1"/>
          </p:cNvPicPr>
          <p:nvPr/>
        </p:nvPicPr>
        <p:blipFill>
          <a:blip r:embed="rId3"/>
          <a:stretch>
            <a:fillRect/>
          </a:stretch>
        </p:blipFill>
        <p:spPr>
          <a:xfrm>
            <a:off x="741906" y="1664205"/>
            <a:ext cx="8087854" cy="3965335"/>
          </a:xfrm>
          <a:prstGeom prst="rect">
            <a:avLst/>
          </a:prstGeom>
          <a:ln>
            <a:noFill/>
          </a:ln>
          <a:effectLst>
            <a:outerShdw blurRad="292100" dist="139700" dir="2700000" algn="tl" rotWithShape="0">
              <a:srgbClr val="333333">
                <a:alpha val="65000"/>
              </a:srgbClr>
            </a:outerShdw>
          </a:effectLst>
        </p:spPr>
      </p:pic>
      <p:grpSp>
        <p:nvGrpSpPr>
          <p:cNvPr id="2" name="Grupo 1">
            <a:extLst>
              <a:ext uri="{FF2B5EF4-FFF2-40B4-BE49-F238E27FC236}">
                <a16:creationId xmlns:a16="http://schemas.microsoft.com/office/drawing/2014/main" id="{DB969A33-DC77-9E06-F819-089F6F74CC3E}"/>
              </a:ext>
            </a:extLst>
          </p:cNvPr>
          <p:cNvGrpSpPr/>
          <p:nvPr/>
        </p:nvGrpSpPr>
        <p:grpSpPr>
          <a:xfrm>
            <a:off x="2676698" y="266006"/>
            <a:ext cx="6467302" cy="277000"/>
            <a:chOff x="2676698" y="266006"/>
            <a:chExt cx="6467302" cy="277000"/>
          </a:xfrm>
        </p:grpSpPr>
        <p:sp>
          <p:nvSpPr>
            <p:cNvPr id="4" name="Rectángulo 3">
              <a:extLst>
                <a:ext uri="{FF2B5EF4-FFF2-40B4-BE49-F238E27FC236}">
                  <a16:creationId xmlns:a16="http://schemas.microsoft.com/office/drawing/2014/main" id="{F38A2B01-8797-82F7-3079-92EC349B26DA}"/>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613B1701-25D3-EFF8-206A-81CCDA3AD7F1}"/>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96595548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290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633121" y="670242"/>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latin typeface="Calibri" panose="020F0502020204030204" pitchFamily="34" charset="0"/>
                <a:ea typeface="Calibri" panose="020F0502020204030204" pitchFamily="34" charset="0"/>
                <a:cs typeface="Arial" panose="020B0604020202020204" pitchFamily="34" charset="0"/>
              </a:rPr>
              <a:t>Agregando icono a la aplicación</a:t>
            </a:r>
            <a:endParaRPr lang="es-MX"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DFC5D29F-62A9-095D-761E-E20F6A64F468}"/>
              </a:ext>
            </a:extLst>
          </p:cNvPr>
          <p:cNvPicPr>
            <a:picLocks noChangeAspect="1"/>
          </p:cNvPicPr>
          <p:nvPr/>
        </p:nvPicPr>
        <p:blipFill rotWithShape="1">
          <a:blip r:embed="rId3"/>
          <a:srcRect r="35842"/>
          <a:stretch/>
        </p:blipFill>
        <p:spPr>
          <a:xfrm>
            <a:off x="475272" y="2304893"/>
            <a:ext cx="4498380" cy="1124107"/>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E6BF96C0-E188-55C1-7945-FACD8AE5ECB5}"/>
              </a:ext>
            </a:extLst>
          </p:cNvPr>
          <p:cNvPicPr>
            <a:picLocks noChangeAspect="1"/>
          </p:cNvPicPr>
          <p:nvPr/>
        </p:nvPicPr>
        <p:blipFill>
          <a:blip r:embed="rId4"/>
          <a:stretch>
            <a:fillRect/>
          </a:stretch>
        </p:blipFill>
        <p:spPr>
          <a:xfrm>
            <a:off x="5818909" y="1175166"/>
            <a:ext cx="2557263" cy="4719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567768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291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633121" y="670242"/>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latin typeface="Calibri" panose="020F0502020204030204" pitchFamily="34" charset="0"/>
                <a:ea typeface="Calibri" panose="020F0502020204030204" pitchFamily="34" charset="0"/>
                <a:cs typeface="Arial" panose="020B0604020202020204" pitchFamily="34" charset="0"/>
              </a:rPr>
              <a:t>Agregando icono a la aplicación</a:t>
            </a:r>
            <a:endParaRPr lang="es-MX"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88D8DFD-C0E5-9197-8AA4-0513B1F6DA75}"/>
              </a:ext>
            </a:extLst>
          </p:cNvPr>
          <p:cNvPicPr>
            <a:picLocks noChangeAspect="1"/>
          </p:cNvPicPr>
          <p:nvPr/>
        </p:nvPicPr>
        <p:blipFill>
          <a:blip r:embed="rId3"/>
          <a:stretch>
            <a:fillRect/>
          </a:stretch>
        </p:blipFill>
        <p:spPr>
          <a:xfrm>
            <a:off x="1310374" y="1448407"/>
            <a:ext cx="2632598" cy="4208804"/>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B4718B0A-8B5F-9AAB-D43D-45A2EB249F84}"/>
              </a:ext>
            </a:extLst>
          </p:cNvPr>
          <p:cNvPicPr>
            <a:picLocks noChangeAspect="1"/>
          </p:cNvPicPr>
          <p:nvPr/>
        </p:nvPicPr>
        <p:blipFill>
          <a:blip r:embed="rId4"/>
          <a:stretch>
            <a:fillRect/>
          </a:stretch>
        </p:blipFill>
        <p:spPr>
          <a:xfrm>
            <a:off x="5201030" y="1751835"/>
            <a:ext cx="3300670" cy="36019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255614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292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633121" y="670242"/>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latin typeface="Calibri" panose="020F0502020204030204" pitchFamily="34" charset="0"/>
                <a:ea typeface="Calibri" panose="020F0502020204030204" pitchFamily="34" charset="0"/>
                <a:cs typeface="Arial" panose="020B0604020202020204" pitchFamily="34" charset="0"/>
              </a:rPr>
              <a:t>Agregando icono a la aplicación</a:t>
            </a:r>
            <a:endParaRPr lang="es-MX"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13" name="Picture 12" descr="Text&#10;&#10;Description automatically generated with medium confidence">
            <a:extLst>
              <a:ext uri="{FF2B5EF4-FFF2-40B4-BE49-F238E27FC236}">
                <a16:creationId xmlns:a16="http://schemas.microsoft.com/office/drawing/2014/main" id="{1D2BB199-9B2F-6A0C-D6BE-340BF8964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50" y="1586649"/>
            <a:ext cx="4000500" cy="4457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664363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293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633121" y="670242"/>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latin typeface="Calibri" panose="020F0502020204030204" pitchFamily="34" charset="0"/>
                <a:ea typeface="Calibri" panose="020F0502020204030204" pitchFamily="34" charset="0"/>
                <a:cs typeface="Arial" panose="020B0604020202020204" pitchFamily="34" charset="0"/>
              </a:rPr>
              <a:t>Agregando icono a la aplicación</a:t>
            </a:r>
            <a:endParaRPr lang="es-MX"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descr="Text&#10;&#10;Description automatically generated">
            <a:extLst>
              <a:ext uri="{FF2B5EF4-FFF2-40B4-BE49-F238E27FC236}">
                <a16:creationId xmlns:a16="http://schemas.microsoft.com/office/drawing/2014/main" id="{9EBD293B-6990-E8F9-5F88-F3D23F38E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352" y="1431906"/>
            <a:ext cx="7772400" cy="44216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320493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294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633121" y="670242"/>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latin typeface="Calibri" panose="020F0502020204030204" pitchFamily="34" charset="0"/>
                <a:ea typeface="Calibri" panose="020F0502020204030204" pitchFamily="34" charset="0"/>
                <a:cs typeface="Arial" panose="020B0604020202020204" pitchFamily="34" charset="0"/>
              </a:rPr>
              <a:t>Agregando icono a la aplicación</a:t>
            </a:r>
            <a:endParaRPr lang="es-MX"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8" name="Picture 7" descr="Teams&#10;&#10;Description automatically generated with medium confidence">
            <a:extLst>
              <a:ext uri="{FF2B5EF4-FFF2-40B4-BE49-F238E27FC236}">
                <a16:creationId xmlns:a16="http://schemas.microsoft.com/office/drawing/2014/main" id="{48B610DE-0809-B225-75D5-6D252848EC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252" y="1823264"/>
            <a:ext cx="6891496" cy="4081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262877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295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633121" y="670242"/>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latin typeface="Calibri" panose="020F0502020204030204" pitchFamily="34" charset="0"/>
                <a:ea typeface="Calibri" panose="020F0502020204030204" pitchFamily="34" charset="0"/>
                <a:cs typeface="Arial" panose="020B0604020202020204" pitchFamily="34" charset="0"/>
              </a:rPr>
              <a:t>Agregando icono a la aplicación</a:t>
            </a:r>
            <a:endParaRPr lang="es-MX"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descr="Graphical user interface, application&#10;&#10;Description automatically generated">
            <a:extLst>
              <a:ext uri="{FF2B5EF4-FFF2-40B4-BE49-F238E27FC236}">
                <a16:creationId xmlns:a16="http://schemas.microsoft.com/office/drawing/2014/main" id="{3C2553F4-ACF8-A7AC-73D9-81EF70BAFF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79324" y="1228970"/>
            <a:ext cx="2985351" cy="53099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024607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296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8" name="CuadroTexto 7">
            <a:extLst>
              <a:ext uri="{FF2B5EF4-FFF2-40B4-BE49-F238E27FC236}">
                <a16:creationId xmlns:a16="http://schemas.microsoft.com/office/drawing/2014/main" id="{CA1DADDF-306E-C259-6636-D69BE6649461}"/>
              </a:ext>
            </a:extLst>
          </p:cNvPr>
          <p:cNvSpPr txBox="1"/>
          <p:nvPr/>
        </p:nvSpPr>
        <p:spPr>
          <a:xfrm>
            <a:off x="2286000" y="2367171"/>
            <a:ext cx="4572000" cy="2123658"/>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vl2pPr lvl="1">
              <a:lnSpc>
                <a:spcPct val="107000"/>
              </a:lnSpc>
              <a:spcAft>
                <a:spcPts val="800"/>
              </a:spcAft>
              <a:defRPr sz="6000">
                <a:solidFill>
                  <a:srgbClr val="660033"/>
                </a:solidFill>
                <a:latin typeface="Segoe UI" panose="020B0502040204020203" pitchFamily="34" charset="0"/>
                <a:cs typeface="Segoe UI" panose="020B0502040204020203" pitchFamily="34" charset="0"/>
              </a:defRPr>
            </a:lvl2pPr>
          </a:lstStyle>
          <a:p>
            <a:r>
              <a:rPr lang="es-MX" sz="6600" dirty="0"/>
              <a:t>App </a:t>
            </a:r>
          </a:p>
          <a:p>
            <a:r>
              <a:rPr lang="es-MX" sz="6600" dirty="0"/>
              <a:t>Asistencia</a:t>
            </a:r>
          </a:p>
        </p:txBody>
      </p:sp>
    </p:spTree>
    <p:extLst>
      <p:ext uri="{BB962C8B-B14F-4D97-AF65-F5344CB8AC3E}">
        <p14:creationId xmlns:p14="http://schemas.microsoft.com/office/powerpoint/2010/main" val="22138380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297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6" name="Picture 5">
            <a:extLst>
              <a:ext uri="{FF2B5EF4-FFF2-40B4-BE49-F238E27FC236}">
                <a16:creationId xmlns:a16="http://schemas.microsoft.com/office/drawing/2014/main" id="{0E7D7B71-379C-8637-6E6D-280A67C7924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23081" y="864781"/>
            <a:ext cx="1873902" cy="355659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A741E50-480B-6404-E6B0-178ED6658B9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508622" y="864781"/>
            <a:ext cx="1840132" cy="355659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57614D15-F13E-816F-83B9-2D6E7EF8508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756564" y="2650722"/>
            <a:ext cx="1895566" cy="340485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DA952D3-C5B1-200C-A83C-6AF06312A1B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868899" y="2627801"/>
            <a:ext cx="1917500" cy="3450690"/>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72EFE45B-9C3B-8740-7C57-CBB924FB3980}"/>
              </a:ext>
            </a:extLst>
          </p:cNvPr>
          <p:cNvSpPr/>
          <p:nvPr/>
        </p:nvSpPr>
        <p:spPr>
          <a:xfrm>
            <a:off x="5633030" y="1989796"/>
            <a:ext cx="2281237" cy="360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MainPage</a:t>
            </a:r>
            <a:endParaRPr lang="es-MX" dirty="0"/>
          </a:p>
        </p:txBody>
      </p:sp>
      <p:sp>
        <p:nvSpPr>
          <p:cNvPr id="14" name="Rectangle 13">
            <a:extLst>
              <a:ext uri="{FF2B5EF4-FFF2-40B4-BE49-F238E27FC236}">
                <a16:creationId xmlns:a16="http://schemas.microsoft.com/office/drawing/2014/main" id="{DE09D142-5306-09C5-138C-0B5CEB9F3077}"/>
              </a:ext>
            </a:extLst>
          </p:cNvPr>
          <p:cNvSpPr/>
          <p:nvPr/>
        </p:nvSpPr>
        <p:spPr>
          <a:xfrm>
            <a:off x="4769730" y="3137622"/>
            <a:ext cx="228123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Pagina2</a:t>
            </a:r>
          </a:p>
        </p:txBody>
      </p:sp>
      <p:sp>
        <p:nvSpPr>
          <p:cNvPr id="17" name="Rectangle 16">
            <a:extLst>
              <a:ext uri="{FF2B5EF4-FFF2-40B4-BE49-F238E27FC236}">
                <a16:creationId xmlns:a16="http://schemas.microsoft.com/office/drawing/2014/main" id="{798AD73A-DD16-EAE6-672D-68049FDE71EC}"/>
              </a:ext>
            </a:extLst>
          </p:cNvPr>
          <p:cNvSpPr/>
          <p:nvPr/>
        </p:nvSpPr>
        <p:spPr>
          <a:xfrm>
            <a:off x="5075455" y="1094098"/>
            <a:ext cx="1486908" cy="371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Pagina3</a:t>
            </a:r>
          </a:p>
        </p:txBody>
      </p:sp>
      <p:sp>
        <p:nvSpPr>
          <p:cNvPr id="18" name="Rectangle 17">
            <a:extLst>
              <a:ext uri="{FF2B5EF4-FFF2-40B4-BE49-F238E27FC236}">
                <a16:creationId xmlns:a16="http://schemas.microsoft.com/office/drawing/2014/main" id="{9D772DC4-579D-2E0B-3064-4CD95A38285A}"/>
              </a:ext>
            </a:extLst>
          </p:cNvPr>
          <p:cNvSpPr/>
          <p:nvPr/>
        </p:nvSpPr>
        <p:spPr>
          <a:xfrm>
            <a:off x="5195887" y="1497916"/>
            <a:ext cx="1486908"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Pagina4</a:t>
            </a:r>
          </a:p>
        </p:txBody>
      </p:sp>
      <p:sp>
        <p:nvSpPr>
          <p:cNvPr id="20" name="Arrow: Right 19">
            <a:extLst>
              <a:ext uri="{FF2B5EF4-FFF2-40B4-BE49-F238E27FC236}">
                <a16:creationId xmlns:a16="http://schemas.microsoft.com/office/drawing/2014/main" id="{BA22D463-6139-B4B6-DC00-33D3CE465DE8}"/>
              </a:ext>
            </a:extLst>
          </p:cNvPr>
          <p:cNvSpPr/>
          <p:nvPr/>
        </p:nvSpPr>
        <p:spPr>
          <a:xfrm rot="10041869">
            <a:off x="4375862" y="851881"/>
            <a:ext cx="491879" cy="302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10308542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298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6" name="Picture 5">
            <a:extLst>
              <a:ext uri="{FF2B5EF4-FFF2-40B4-BE49-F238E27FC236}">
                <a16:creationId xmlns:a16="http://schemas.microsoft.com/office/drawing/2014/main" id="{0E7D7B71-379C-8637-6E6D-280A67C7924C}"/>
              </a:ext>
            </a:extLst>
          </p:cNvPr>
          <p:cNvPicPr>
            <a:picLocks noChangeAspect="1"/>
          </p:cNvPicPr>
          <p:nvPr/>
        </p:nvPicPr>
        <p:blipFill>
          <a:blip r:embed="rId3"/>
          <a:stretch>
            <a:fillRect/>
          </a:stretch>
        </p:blipFill>
        <p:spPr>
          <a:xfrm>
            <a:off x="312249" y="864781"/>
            <a:ext cx="1895566" cy="355659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A741E50-480B-6404-E6B0-178ED6658B93}"/>
              </a:ext>
            </a:extLst>
          </p:cNvPr>
          <p:cNvPicPr>
            <a:picLocks noChangeAspect="1"/>
          </p:cNvPicPr>
          <p:nvPr/>
        </p:nvPicPr>
        <p:blipFill>
          <a:blip r:embed="rId4"/>
          <a:stretch>
            <a:fillRect/>
          </a:stretch>
        </p:blipFill>
        <p:spPr>
          <a:xfrm>
            <a:off x="2469938" y="864781"/>
            <a:ext cx="1917500" cy="355659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57614D15-F13E-816F-83B9-2D6E7EF8508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756564" y="2662238"/>
            <a:ext cx="1895566" cy="338181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DA952D3-C5B1-200C-A83C-6AF06312A1B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868899" y="2628207"/>
            <a:ext cx="1917500" cy="34498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05495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299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6" name="Picture 5">
            <a:extLst>
              <a:ext uri="{FF2B5EF4-FFF2-40B4-BE49-F238E27FC236}">
                <a16:creationId xmlns:a16="http://schemas.microsoft.com/office/drawing/2014/main" id="{0E7D7B71-379C-8637-6E6D-280A67C7924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17306" y="885012"/>
            <a:ext cx="1882447" cy="355659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A741E50-480B-6404-E6B0-178ED6658B9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9031" y="864781"/>
            <a:ext cx="1879313" cy="355659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57614D15-F13E-816F-83B9-2D6E7EF8508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756564" y="2658264"/>
            <a:ext cx="1895566" cy="338976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DA952D3-C5B1-200C-A83C-6AF06312A1B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868899" y="2635470"/>
            <a:ext cx="1917500" cy="34353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18111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p:cNvGrpSpPr/>
          <p:nvPr/>
        </p:nvGrpSpPr>
        <p:grpSpPr>
          <a:xfrm>
            <a:off x="2676698" y="266006"/>
            <a:ext cx="6467302" cy="277000"/>
            <a:chOff x="2676698" y="266006"/>
            <a:chExt cx="6467302" cy="277000"/>
          </a:xfrm>
        </p:grpSpPr>
        <p:sp>
          <p:nvSpPr>
            <p:cNvPr id="5" name="Rectángulo 4"/>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a:t>
              </a:r>
              <a:r>
                <a:rPr lang="es-MX" sz="1200" err="1">
                  <a:solidFill>
                    <a:schemeClr val="bg1"/>
                  </a:solidFill>
                  <a:latin typeface="Segoe UI" panose="020B0502040204020203" pitchFamily="34" charset="0"/>
                  <a:ea typeface="+mn-ea"/>
                  <a:cs typeface="+mn-cs"/>
                </a:rPr>
                <a:t>Xamarin</a:t>
              </a:r>
              <a:r>
                <a:rPr lang="es-MX" sz="1200">
                  <a:solidFill>
                    <a:schemeClr val="bg1"/>
                  </a:solidFill>
                  <a:latin typeface="Segoe UI" panose="020B0502040204020203" pitchFamily="34" charset="0"/>
                  <a:ea typeface="+mn-ea"/>
                  <a:cs typeface="+mn-cs"/>
                </a:rPr>
                <a:t> </a:t>
              </a:r>
              <a:r>
                <a:rPr lang="es-MX" sz="1200" err="1">
                  <a:solidFill>
                    <a:schemeClr val="bg1"/>
                  </a:solidFill>
                  <a:latin typeface="Segoe UI" panose="020B0502040204020203" pitchFamily="34" charset="0"/>
                  <a:ea typeface="+mn-ea"/>
                  <a:cs typeface="+mn-cs"/>
                </a:rPr>
                <a:t>Forms</a:t>
              </a:r>
              <a:endParaRPr lang="es-MX" sz="1200">
                <a:solidFill>
                  <a:schemeClr val="bg1"/>
                </a:solidFill>
                <a:latin typeface="Montserrat" panose="00000500000000000000" pitchFamily="50" charset="0"/>
              </a:endParaRPr>
            </a:p>
          </p:txBody>
        </p:sp>
      </p:grpSp>
      <p:sp>
        <p:nvSpPr>
          <p:cNvPr id="7" name="Título 1">
            <a:extLst>
              <a:ext uri="{FF2B5EF4-FFF2-40B4-BE49-F238E27FC236}">
                <a16:creationId xmlns:a16="http://schemas.microsoft.com/office/drawing/2014/main" id="{626023FB-AB40-62DF-7769-314CE876F355}"/>
              </a:ext>
            </a:extLst>
          </p:cNvPr>
          <p:cNvSpPr txBox="1">
            <a:spLocks/>
          </p:cNvSpPr>
          <p:nvPr/>
        </p:nvSpPr>
        <p:spPr>
          <a:xfrm>
            <a:off x="293975" y="871143"/>
            <a:ext cx="4149838" cy="14424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a:solidFill>
                  <a:srgbClr val="660033"/>
                </a:solidFill>
                <a:latin typeface="Segoe UI" panose="020B0502040204020203" pitchFamily="34" charset="0"/>
                <a:ea typeface="+mn-ea"/>
                <a:cs typeface="+mn-cs"/>
              </a:rPr>
              <a:t>Acerca del curso</a:t>
            </a:r>
          </a:p>
        </p:txBody>
      </p:sp>
      <p:sp>
        <p:nvSpPr>
          <p:cNvPr id="2" name="Título 1">
            <a:extLst>
              <a:ext uri="{FF2B5EF4-FFF2-40B4-BE49-F238E27FC236}">
                <a16:creationId xmlns:a16="http://schemas.microsoft.com/office/drawing/2014/main" id="{0DCE4758-6B63-23AD-A024-19097C1A2D3F}"/>
              </a:ext>
            </a:extLst>
          </p:cNvPr>
          <p:cNvSpPr txBox="1">
            <a:spLocks/>
          </p:cNvSpPr>
          <p:nvPr/>
        </p:nvSpPr>
        <p:spPr>
          <a:xfrm>
            <a:off x="182879" y="2204815"/>
            <a:ext cx="6952305" cy="3221764"/>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endParaRPr lang="es-MX" sz="1600">
              <a:latin typeface="Segoe UI" panose="020B0502040204020203" pitchFamily="34" charset="0"/>
              <a:ea typeface="+mn-ea"/>
              <a:cs typeface="+mn-cs"/>
            </a:endParaRPr>
          </a:p>
          <a:p>
            <a:pPr algn="just"/>
            <a:r>
              <a:rPr lang="es-MX" sz="1600">
                <a:latin typeface="Segoe UI" panose="020B0502040204020203" pitchFamily="34" charset="0"/>
                <a:ea typeface="+mn-ea"/>
                <a:cs typeface="+mn-cs"/>
              </a:rPr>
              <a:t>El presente curso tiene el objetivo de fomentar el uso de nuevas tecnologías en el desarrollo de aplicaciones móviles multiplataforma con el entorno de desarrollo .NET</a:t>
            </a:r>
          </a:p>
          <a:p>
            <a:pPr algn="just"/>
            <a:endParaRPr lang="es-MX" sz="1600">
              <a:latin typeface="Segoe UI" panose="020B0502040204020203" pitchFamily="34" charset="0"/>
              <a:ea typeface="+mn-ea"/>
              <a:cs typeface="+mn-cs"/>
            </a:endParaRPr>
          </a:p>
          <a:p>
            <a:pPr algn="just"/>
            <a:r>
              <a:rPr lang="es-MX" sz="1600">
                <a:latin typeface="Segoe UI" panose="020B0502040204020203" pitchFamily="34" charset="0"/>
                <a:ea typeface="+mn-ea"/>
                <a:cs typeface="+mn-cs"/>
              </a:rPr>
              <a:t>Acerca de mi…</a:t>
            </a:r>
          </a:p>
          <a:p>
            <a:pPr algn="just"/>
            <a:r>
              <a:rPr lang="es-MX" sz="1600">
                <a:latin typeface="Segoe UI" panose="020B0502040204020203" pitchFamily="34" charset="0"/>
                <a:ea typeface="+mn-ea"/>
                <a:cs typeface="+mn-cs"/>
              </a:rPr>
              <a:t>Soy Jonathan García, desarrollador con más de 5 años de experiencia en </a:t>
            </a:r>
            <a:r>
              <a:rPr lang="es-MX" sz="1600" err="1">
                <a:latin typeface="Segoe UI" panose="020B0502040204020203" pitchFamily="34" charset="0"/>
                <a:ea typeface="+mn-ea"/>
                <a:cs typeface="+mn-cs"/>
              </a:rPr>
              <a:t>.Net</a:t>
            </a:r>
            <a:r>
              <a:rPr lang="es-MX" sz="1600">
                <a:latin typeface="Segoe UI" panose="020B0502040204020203" pitchFamily="34" charset="0"/>
                <a:ea typeface="+mn-ea"/>
                <a:cs typeface="+mn-cs"/>
              </a:rPr>
              <a:t> , actualmente estudio una maestría en Seguridad informática.</a:t>
            </a:r>
          </a:p>
          <a:p>
            <a:pPr algn="just"/>
            <a:endParaRPr lang="es-MX" sz="1600">
              <a:latin typeface="Segoe UI" panose="020B0502040204020203" pitchFamily="34" charset="0"/>
              <a:ea typeface="+mn-ea"/>
              <a:cs typeface="+mn-cs"/>
            </a:endParaRPr>
          </a:p>
          <a:p>
            <a:pPr algn="just"/>
            <a:r>
              <a:rPr lang="es-MX" sz="1600">
                <a:latin typeface="Segoe UI" panose="020B0502040204020203" pitchFamily="34" charset="0"/>
                <a:ea typeface="+mn-ea"/>
                <a:cs typeface="+mn-cs"/>
              </a:rPr>
              <a:t>Me considero un apasionado del desarrollo multiplataforma y me agrada trabajar en equipo y contribuir a la comunidad.  </a:t>
            </a:r>
          </a:p>
        </p:txBody>
      </p:sp>
      <p:sp>
        <p:nvSpPr>
          <p:cNvPr id="11" name="TextBox 10">
            <a:extLst>
              <a:ext uri="{FF2B5EF4-FFF2-40B4-BE49-F238E27FC236}">
                <a16:creationId xmlns:a16="http://schemas.microsoft.com/office/drawing/2014/main" id="{9326DD56-3671-18FE-F367-D827B2A698B1}"/>
              </a:ext>
            </a:extLst>
          </p:cNvPr>
          <p:cNvSpPr txBox="1"/>
          <p:nvPr/>
        </p:nvSpPr>
        <p:spPr>
          <a:xfrm>
            <a:off x="103217" y="6248559"/>
            <a:ext cx="4674548" cy="646331"/>
          </a:xfrm>
          <a:prstGeom prst="rect">
            <a:avLst/>
          </a:prstGeom>
          <a:noFill/>
        </p:spPr>
        <p:txBody>
          <a:bodyPr wrap="square">
            <a:spAutoFit/>
          </a:bodyPr>
          <a:lstStyle/>
          <a:p>
            <a:r>
              <a:rPr lang="es-MX">
                <a:hlinkClick r:id="rId2"/>
              </a:rPr>
              <a:t>https://github.com/Jon2G</a:t>
            </a:r>
            <a:endParaRPr lang="es-MX"/>
          </a:p>
          <a:p>
            <a:endParaRPr lang="es-MX"/>
          </a:p>
        </p:txBody>
      </p:sp>
      <p:pic>
        <p:nvPicPr>
          <p:cNvPr id="16" name="Picture 15" descr="Shape&#10;&#10;Description automatically generated with low confidence">
            <a:extLst>
              <a:ext uri="{FF2B5EF4-FFF2-40B4-BE49-F238E27FC236}">
                <a16:creationId xmlns:a16="http://schemas.microsoft.com/office/drawing/2014/main" id="{31B60466-27AB-3FCE-3B94-5908C45F16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 y="5415012"/>
            <a:ext cx="774916" cy="774916"/>
          </a:xfrm>
          <a:prstGeom prst="rect">
            <a:avLst/>
          </a:prstGeom>
        </p:spPr>
      </p:pic>
      <p:sp>
        <p:nvSpPr>
          <p:cNvPr id="17" name="Oval 16">
            <a:extLst>
              <a:ext uri="{FF2B5EF4-FFF2-40B4-BE49-F238E27FC236}">
                <a16:creationId xmlns:a16="http://schemas.microsoft.com/office/drawing/2014/main" id="{00D219F5-066A-8719-AB3D-82A82938E554}"/>
              </a:ext>
            </a:extLst>
          </p:cNvPr>
          <p:cNvSpPr/>
          <p:nvPr/>
        </p:nvSpPr>
        <p:spPr>
          <a:xfrm>
            <a:off x="7135184" y="871142"/>
            <a:ext cx="1436803" cy="1442463"/>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8" name="Picture 4">
            <a:hlinkClick r:id="rId5"/>
            <a:extLst>
              <a:ext uri="{FF2B5EF4-FFF2-40B4-BE49-F238E27FC236}">
                <a16:creationId xmlns:a16="http://schemas.microsoft.com/office/drawing/2014/main" id="{6CD9D99D-1E7F-C1DF-E9D8-9DF4257B9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4425" y="5796357"/>
            <a:ext cx="142875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hlinkClick r:id="rId7"/>
            <a:extLst>
              <a:ext uri="{FF2B5EF4-FFF2-40B4-BE49-F238E27FC236}">
                <a16:creationId xmlns:a16="http://schemas.microsoft.com/office/drawing/2014/main" id="{EF1BA03E-6C61-EBC1-288B-7520FBEE54B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9804" y="5796357"/>
            <a:ext cx="142875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8B2CC57-9581-6A6F-1D34-80072A0041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57850" y="4748262"/>
            <a:ext cx="2371725"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102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1E39BF7E-3857-BB0D-AC20-D1BC7B290F96}"/>
              </a:ext>
            </a:extLst>
          </p:cNvPr>
          <p:cNvSpPr>
            <a:spLocks noGrp="1"/>
          </p:cNvSpPr>
          <p:nvPr>
            <p:ph type="sldNum" sz="quarter" idx="12"/>
          </p:nvPr>
        </p:nvSpPr>
        <p:spPr>
          <a:xfrm>
            <a:off x="8226757" y="6279149"/>
            <a:ext cx="734363" cy="312845"/>
          </a:xfrm>
        </p:spPr>
        <p:txBody>
          <a:bodyPr vert="horz" lIns="68580" tIns="34290" rIns="68580" bIns="34290" rtlCol="0" anchor="ctr">
            <a:normAutofit/>
          </a:bodyPr>
          <a:lstStyle/>
          <a:p>
            <a:pPr>
              <a:spcAft>
                <a:spcPts val="450"/>
              </a:spcAft>
            </a:pPr>
            <a:fld id="{BE15108C-154A-4A5A-9C05-91A49A422BA7}" type="slidenum">
              <a:rPr lang="en-US" smtClean="0"/>
              <a:pPr>
                <a:spcAft>
                  <a:spcPts val="450"/>
                </a:spcAft>
              </a:pPr>
              <a:t>30</a:t>
            </a:fld>
            <a:endParaRPr lang="en-US"/>
          </a:p>
        </p:txBody>
      </p:sp>
      <p:sp>
        <p:nvSpPr>
          <p:cNvPr id="8" name="Título 1">
            <a:extLst>
              <a:ext uri="{FF2B5EF4-FFF2-40B4-BE49-F238E27FC236}">
                <a16:creationId xmlns:a16="http://schemas.microsoft.com/office/drawing/2014/main" id="{34DEFD29-A29F-256F-29BD-66C03A293D64}"/>
              </a:ext>
            </a:extLst>
          </p:cNvPr>
          <p:cNvSpPr>
            <a:spLocks noGrp="1"/>
          </p:cNvSpPr>
          <p:nvPr>
            <p:ph type="title"/>
          </p:nvPr>
        </p:nvSpPr>
        <p:spPr>
          <a:xfrm>
            <a:off x="198612" y="1080205"/>
            <a:ext cx="5325060" cy="517283"/>
          </a:xfrm>
        </p:spPr>
        <p:txBody>
          <a:bodyPr vert="horz" lIns="68580" tIns="34290" rIns="68580" bIns="34290" rtlCol="0" anchor="b">
            <a:normAutofit/>
          </a:bodyPr>
          <a:lstStyle/>
          <a:p>
            <a:pPr>
              <a:lnSpc>
                <a:spcPct val="90000"/>
              </a:lnSpc>
            </a:pPr>
            <a:r>
              <a:rPr lang="es-MX" sz="2400">
                <a:solidFill>
                  <a:srgbClr val="660033"/>
                </a:solidFill>
                <a:latin typeface="Segoe UI" panose="020B0502040204020203" pitchFamily="34" charset="0"/>
                <a:ea typeface="+mn-ea"/>
                <a:cs typeface="+mn-cs"/>
              </a:rPr>
              <a:t>Operaciones básicas con cadenas</a:t>
            </a:r>
          </a:p>
        </p:txBody>
      </p:sp>
      <p:pic>
        <p:nvPicPr>
          <p:cNvPr id="4" name="Picture 3">
            <a:extLst>
              <a:ext uri="{FF2B5EF4-FFF2-40B4-BE49-F238E27FC236}">
                <a16:creationId xmlns:a16="http://schemas.microsoft.com/office/drawing/2014/main" id="{E54B5CB4-D545-0F49-6083-1FA553E40FF0}"/>
              </a:ext>
            </a:extLst>
          </p:cNvPr>
          <p:cNvPicPr>
            <a:picLocks noChangeAspect="1"/>
          </p:cNvPicPr>
          <p:nvPr/>
        </p:nvPicPr>
        <p:blipFill>
          <a:blip r:embed="rId3"/>
          <a:stretch>
            <a:fillRect/>
          </a:stretch>
        </p:blipFill>
        <p:spPr>
          <a:xfrm>
            <a:off x="1212256" y="1627950"/>
            <a:ext cx="6719489" cy="4204048"/>
          </a:xfrm>
          <a:prstGeom prst="rect">
            <a:avLst/>
          </a:prstGeom>
          <a:ln>
            <a:noFill/>
          </a:ln>
          <a:effectLst>
            <a:outerShdw blurRad="292100" dist="139700" dir="2700000" algn="tl" rotWithShape="0">
              <a:srgbClr val="333333">
                <a:alpha val="65000"/>
              </a:srgbClr>
            </a:outerShdw>
          </a:effectLst>
        </p:spPr>
      </p:pic>
      <p:grpSp>
        <p:nvGrpSpPr>
          <p:cNvPr id="2" name="Grupo 1">
            <a:extLst>
              <a:ext uri="{FF2B5EF4-FFF2-40B4-BE49-F238E27FC236}">
                <a16:creationId xmlns:a16="http://schemas.microsoft.com/office/drawing/2014/main" id="{2892BDAA-FCF8-97A3-4E0A-03317E4A2B0F}"/>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924C98A4-3820-CEAE-F45E-1793A6A03096}"/>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900968BA-69C9-9C06-FF78-67AD17354A38}"/>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351529162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300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11" name="Picture 10">
            <a:extLst>
              <a:ext uri="{FF2B5EF4-FFF2-40B4-BE49-F238E27FC236}">
                <a16:creationId xmlns:a16="http://schemas.microsoft.com/office/drawing/2014/main" id="{328BF5A5-FB1D-7971-504B-30F9C1ACC8EE}"/>
              </a:ext>
            </a:extLst>
          </p:cNvPr>
          <p:cNvPicPr>
            <a:picLocks noChangeAspect="1"/>
          </p:cNvPicPr>
          <p:nvPr/>
        </p:nvPicPr>
        <p:blipFill>
          <a:blip r:embed="rId3"/>
          <a:stretch>
            <a:fillRect/>
          </a:stretch>
        </p:blipFill>
        <p:spPr>
          <a:xfrm>
            <a:off x="458204" y="2016066"/>
            <a:ext cx="4996560" cy="2607693"/>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EEB07E20-18F5-A688-AECE-ED9D38CEEAE7}"/>
              </a:ext>
            </a:extLst>
          </p:cNvPr>
          <p:cNvPicPr>
            <a:picLocks noChangeAspect="1"/>
          </p:cNvPicPr>
          <p:nvPr/>
        </p:nvPicPr>
        <p:blipFill>
          <a:blip r:embed="rId4"/>
          <a:stretch>
            <a:fillRect/>
          </a:stretch>
        </p:blipFill>
        <p:spPr>
          <a:xfrm>
            <a:off x="656679" y="956918"/>
            <a:ext cx="2162477" cy="857370"/>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635F4A70-9625-BED1-1ED3-6B8A5320DF3F}"/>
              </a:ext>
            </a:extLst>
          </p:cNvPr>
          <p:cNvPicPr>
            <a:picLocks noChangeAspect="1"/>
          </p:cNvPicPr>
          <p:nvPr/>
        </p:nvPicPr>
        <p:blipFill>
          <a:blip r:embed="rId5"/>
          <a:stretch>
            <a:fillRect/>
          </a:stretch>
        </p:blipFill>
        <p:spPr>
          <a:xfrm>
            <a:off x="3873962" y="3352477"/>
            <a:ext cx="5167976" cy="2596411"/>
          </a:xfrm>
          <a:prstGeom prst="rect">
            <a:avLst/>
          </a:prstGeom>
          <a:ln>
            <a:noFill/>
          </a:ln>
          <a:effectLst>
            <a:outerShdw blurRad="292100" dist="139700" dir="2700000" algn="tl" rotWithShape="0">
              <a:srgbClr val="333333">
                <a:alpha val="65000"/>
              </a:srgbClr>
            </a:outerShdw>
          </a:effectLst>
        </p:spPr>
      </p:pic>
      <p:sp>
        <p:nvSpPr>
          <p:cNvPr id="4" name="Arrow: Right 3">
            <a:extLst>
              <a:ext uri="{FF2B5EF4-FFF2-40B4-BE49-F238E27FC236}">
                <a16:creationId xmlns:a16="http://schemas.microsoft.com/office/drawing/2014/main" id="{B184F927-3F70-354B-5603-E725A373B680}"/>
              </a:ext>
            </a:extLst>
          </p:cNvPr>
          <p:cNvSpPr/>
          <p:nvPr/>
        </p:nvSpPr>
        <p:spPr>
          <a:xfrm rot="11108106">
            <a:off x="1895033" y="1244871"/>
            <a:ext cx="1563329" cy="634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75825409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301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633121" y="670242"/>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latin typeface="Calibri" panose="020F0502020204030204" pitchFamily="34" charset="0"/>
                <a:ea typeface="Calibri" panose="020F0502020204030204" pitchFamily="34" charset="0"/>
                <a:cs typeface="Arial" panose="020B0604020202020204" pitchFamily="34" charset="0"/>
              </a:rPr>
              <a:t>Generando versión de distribución</a:t>
            </a:r>
            <a:endParaRPr lang="es-MX"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DB720FCE-6AFD-A54E-E0DA-81F210CE95BD}"/>
              </a:ext>
            </a:extLst>
          </p:cNvPr>
          <p:cNvPicPr>
            <a:picLocks noChangeAspect="1"/>
          </p:cNvPicPr>
          <p:nvPr/>
        </p:nvPicPr>
        <p:blipFill rotWithShape="1">
          <a:blip r:embed="rId3"/>
          <a:srcRect r="40341"/>
          <a:stretch/>
        </p:blipFill>
        <p:spPr>
          <a:xfrm>
            <a:off x="399545" y="1435740"/>
            <a:ext cx="3813531" cy="1562318"/>
          </a:xfrm>
          <a:prstGeom prst="rect">
            <a:avLst/>
          </a:prstGeom>
        </p:spPr>
      </p:pic>
      <p:pic>
        <p:nvPicPr>
          <p:cNvPr id="13" name="Picture 12">
            <a:extLst>
              <a:ext uri="{FF2B5EF4-FFF2-40B4-BE49-F238E27FC236}">
                <a16:creationId xmlns:a16="http://schemas.microsoft.com/office/drawing/2014/main" id="{1951EDEB-A79E-6DB9-FCDE-9BD456AEFAFF}"/>
              </a:ext>
            </a:extLst>
          </p:cNvPr>
          <p:cNvPicPr>
            <a:picLocks noChangeAspect="1"/>
          </p:cNvPicPr>
          <p:nvPr/>
        </p:nvPicPr>
        <p:blipFill>
          <a:blip r:embed="rId4"/>
          <a:stretch>
            <a:fillRect/>
          </a:stretch>
        </p:blipFill>
        <p:spPr>
          <a:xfrm>
            <a:off x="4365932" y="1435740"/>
            <a:ext cx="4595188" cy="4920610"/>
          </a:xfrm>
          <a:prstGeom prst="rect">
            <a:avLst/>
          </a:prstGeom>
        </p:spPr>
      </p:pic>
    </p:spTree>
    <p:extLst>
      <p:ext uri="{BB962C8B-B14F-4D97-AF65-F5344CB8AC3E}">
        <p14:creationId xmlns:p14="http://schemas.microsoft.com/office/powerpoint/2010/main" val="238877924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302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633121" y="670242"/>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latin typeface="Calibri" panose="020F0502020204030204" pitchFamily="34" charset="0"/>
                <a:ea typeface="Calibri" panose="020F0502020204030204" pitchFamily="34" charset="0"/>
                <a:cs typeface="Arial" panose="020B0604020202020204" pitchFamily="34" charset="0"/>
              </a:rPr>
              <a:t>Generando versión de distribución</a:t>
            </a:r>
            <a:endParaRPr lang="es-MX"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78F8CD76-D166-A42B-EF30-1B7B66E2AF77}"/>
              </a:ext>
            </a:extLst>
          </p:cNvPr>
          <p:cNvPicPr>
            <a:picLocks noChangeAspect="1"/>
          </p:cNvPicPr>
          <p:nvPr/>
        </p:nvPicPr>
        <p:blipFill>
          <a:blip r:embed="rId3"/>
          <a:stretch>
            <a:fillRect/>
          </a:stretch>
        </p:blipFill>
        <p:spPr>
          <a:xfrm>
            <a:off x="6158595" y="858018"/>
            <a:ext cx="2656109" cy="1893028"/>
          </a:xfrm>
          <a:prstGeom prst="rect">
            <a:avLst/>
          </a:prstGeom>
        </p:spPr>
      </p:pic>
      <p:pic>
        <p:nvPicPr>
          <p:cNvPr id="10" name="Picture 9">
            <a:extLst>
              <a:ext uri="{FF2B5EF4-FFF2-40B4-BE49-F238E27FC236}">
                <a16:creationId xmlns:a16="http://schemas.microsoft.com/office/drawing/2014/main" id="{019F68F1-07EB-BB68-09EB-79C9AE65AA04}"/>
              </a:ext>
            </a:extLst>
          </p:cNvPr>
          <p:cNvPicPr>
            <a:picLocks noChangeAspect="1"/>
          </p:cNvPicPr>
          <p:nvPr/>
        </p:nvPicPr>
        <p:blipFill>
          <a:blip r:embed="rId4"/>
          <a:stretch>
            <a:fillRect/>
          </a:stretch>
        </p:blipFill>
        <p:spPr>
          <a:xfrm>
            <a:off x="542375" y="2859035"/>
            <a:ext cx="8272329" cy="1514232"/>
          </a:xfrm>
          <a:prstGeom prst="rect">
            <a:avLst/>
          </a:prstGeom>
        </p:spPr>
      </p:pic>
      <p:pic>
        <p:nvPicPr>
          <p:cNvPr id="14" name="Picture 13">
            <a:extLst>
              <a:ext uri="{FF2B5EF4-FFF2-40B4-BE49-F238E27FC236}">
                <a16:creationId xmlns:a16="http://schemas.microsoft.com/office/drawing/2014/main" id="{274E0A97-3ADA-DF1B-5BC6-85F60283D9A9}"/>
              </a:ext>
            </a:extLst>
          </p:cNvPr>
          <p:cNvPicPr>
            <a:picLocks noChangeAspect="1"/>
          </p:cNvPicPr>
          <p:nvPr/>
        </p:nvPicPr>
        <p:blipFill>
          <a:blip r:embed="rId5"/>
          <a:stretch>
            <a:fillRect/>
          </a:stretch>
        </p:blipFill>
        <p:spPr>
          <a:xfrm>
            <a:off x="542375" y="4490636"/>
            <a:ext cx="7137184" cy="2053959"/>
          </a:xfrm>
          <a:prstGeom prst="rect">
            <a:avLst/>
          </a:prstGeom>
        </p:spPr>
      </p:pic>
    </p:spTree>
    <p:extLst>
      <p:ext uri="{BB962C8B-B14F-4D97-AF65-F5344CB8AC3E}">
        <p14:creationId xmlns:p14="http://schemas.microsoft.com/office/powerpoint/2010/main" val="358746972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303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633121" y="670242"/>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latin typeface="Calibri" panose="020F0502020204030204" pitchFamily="34" charset="0"/>
                <a:ea typeface="Calibri" panose="020F0502020204030204" pitchFamily="34" charset="0"/>
                <a:cs typeface="Arial" panose="020B0604020202020204" pitchFamily="34" charset="0"/>
              </a:rPr>
              <a:t>Generando versión de distribución</a:t>
            </a:r>
            <a:endParaRPr lang="es-MX"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D759BA88-324E-C9AE-8776-62491540B752}"/>
              </a:ext>
            </a:extLst>
          </p:cNvPr>
          <p:cNvPicPr>
            <a:picLocks noChangeAspect="1"/>
          </p:cNvPicPr>
          <p:nvPr/>
        </p:nvPicPr>
        <p:blipFill>
          <a:blip r:embed="rId3"/>
          <a:stretch>
            <a:fillRect/>
          </a:stretch>
        </p:blipFill>
        <p:spPr>
          <a:xfrm>
            <a:off x="2202076" y="1610224"/>
            <a:ext cx="5050747" cy="2183777"/>
          </a:xfrm>
          <a:prstGeom prst="rect">
            <a:avLst/>
          </a:prstGeom>
        </p:spPr>
      </p:pic>
      <p:pic>
        <p:nvPicPr>
          <p:cNvPr id="12" name="Picture 11">
            <a:extLst>
              <a:ext uri="{FF2B5EF4-FFF2-40B4-BE49-F238E27FC236}">
                <a16:creationId xmlns:a16="http://schemas.microsoft.com/office/drawing/2014/main" id="{214C082F-7BD8-1912-E331-68214524E436}"/>
              </a:ext>
            </a:extLst>
          </p:cNvPr>
          <p:cNvPicPr>
            <a:picLocks noChangeAspect="1"/>
          </p:cNvPicPr>
          <p:nvPr/>
        </p:nvPicPr>
        <p:blipFill>
          <a:blip r:embed="rId4"/>
          <a:stretch>
            <a:fillRect/>
          </a:stretch>
        </p:blipFill>
        <p:spPr>
          <a:xfrm>
            <a:off x="2202076" y="3881608"/>
            <a:ext cx="5050747" cy="1971954"/>
          </a:xfrm>
          <a:prstGeom prst="rect">
            <a:avLst/>
          </a:prstGeom>
        </p:spPr>
      </p:pic>
    </p:spTree>
    <p:extLst>
      <p:ext uri="{BB962C8B-B14F-4D97-AF65-F5344CB8AC3E}">
        <p14:creationId xmlns:p14="http://schemas.microsoft.com/office/powerpoint/2010/main" val="400182949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304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633121" y="670242"/>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latin typeface="Calibri" panose="020F0502020204030204" pitchFamily="34" charset="0"/>
                <a:ea typeface="Calibri" panose="020F0502020204030204" pitchFamily="34" charset="0"/>
                <a:cs typeface="Arial" panose="020B0604020202020204" pitchFamily="34" charset="0"/>
              </a:rPr>
              <a:t>Generando versión de distribución</a:t>
            </a:r>
            <a:endParaRPr lang="es-MX"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BEDD50A1-9D8E-BD4F-E266-F3A5048F45E7}"/>
              </a:ext>
            </a:extLst>
          </p:cNvPr>
          <p:cNvPicPr>
            <a:picLocks noChangeAspect="1"/>
          </p:cNvPicPr>
          <p:nvPr/>
        </p:nvPicPr>
        <p:blipFill>
          <a:blip r:embed="rId3"/>
          <a:stretch>
            <a:fillRect/>
          </a:stretch>
        </p:blipFill>
        <p:spPr>
          <a:xfrm>
            <a:off x="732889" y="1514208"/>
            <a:ext cx="7678222" cy="3829584"/>
          </a:xfrm>
          <a:prstGeom prst="rect">
            <a:avLst/>
          </a:prstGeom>
        </p:spPr>
      </p:pic>
      <p:pic>
        <p:nvPicPr>
          <p:cNvPr id="11" name="Picture 10">
            <a:extLst>
              <a:ext uri="{FF2B5EF4-FFF2-40B4-BE49-F238E27FC236}">
                <a16:creationId xmlns:a16="http://schemas.microsoft.com/office/drawing/2014/main" id="{E2495B42-36DA-041D-46B4-0A0D9C105E8C}"/>
              </a:ext>
            </a:extLst>
          </p:cNvPr>
          <p:cNvPicPr>
            <a:picLocks noChangeAspect="1"/>
          </p:cNvPicPr>
          <p:nvPr/>
        </p:nvPicPr>
        <p:blipFill>
          <a:blip r:embed="rId4"/>
          <a:stretch>
            <a:fillRect/>
          </a:stretch>
        </p:blipFill>
        <p:spPr>
          <a:xfrm>
            <a:off x="3855560" y="5343792"/>
            <a:ext cx="885949" cy="1343212"/>
          </a:xfrm>
          <a:prstGeom prst="rect">
            <a:avLst/>
          </a:prstGeom>
        </p:spPr>
      </p:pic>
      <p:sp>
        <p:nvSpPr>
          <p:cNvPr id="13" name="Arrow: Right 12">
            <a:extLst>
              <a:ext uri="{FF2B5EF4-FFF2-40B4-BE49-F238E27FC236}">
                <a16:creationId xmlns:a16="http://schemas.microsoft.com/office/drawing/2014/main" id="{C2B95BD2-F3D8-5EC1-C3E9-9CA680402E32}"/>
              </a:ext>
            </a:extLst>
          </p:cNvPr>
          <p:cNvSpPr/>
          <p:nvPr/>
        </p:nvSpPr>
        <p:spPr>
          <a:xfrm>
            <a:off x="1900807" y="5812206"/>
            <a:ext cx="1786071" cy="6149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33763013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305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668329" y="703205"/>
            <a:ext cx="6176053"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latin typeface="Calibri" panose="020F0502020204030204" pitchFamily="34" charset="0"/>
                <a:ea typeface="Calibri" panose="020F0502020204030204" pitchFamily="34" charset="0"/>
                <a:cs typeface="Arial" panose="020B0604020202020204" pitchFamily="34" charset="0"/>
              </a:rPr>
              <a:t>Publicando aplicación</a:t>
            </a:r>
            <a:endParaRPr lang="es-MX"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6146" name="Picture 2" descr="Google Play Logo | significado del logotipo, png, vector">
            <a:extLst>
              <a:ext uri="{FF2B5EF4-FFF2-40B4-BE49-F238E27FC236}">
                <a16:creationId xmlns:a16="http://schemas.microsoft.com/office/drawing/2014/main" id="{721C6015-E2D0-C6DE-EE57-1FBDD947B3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557" y="503483"/>
            <a:ext cx="1377772" cy="7749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A34A544-59C0-F53C-7A40-DA27C7BD54E1}"/>
              </a:ext>
            </a:extLst>
          </p:cNvPr>
          <p:cNvPicPr>
            <a:picLocks noChangeAspect="1"/>
          </p:cNvPicPr>
          <p:nvPr/>
        </p:nvPicPr>
        <p:blipFill>
          <a:blip r:embed="rId4"/>
          <a:stretch>
            <a:fillRect/>
          </a:stretch>
        </p:blipFill>
        <p:spPr>
          <a:xfrm>
            <a:off x="1819987" y="1465309"/>
            <a:ext cx="5504026" cy="4800137"/>
          </a:xfrm>
          <a:prstGeom prst="rect">
            <a:avLst/>
          </a:prstGeom>
        </p:spPr>
      </p:pic>
    </p:spTree>
    <p:extLst>
      <p:ext uri="{BB962C8B-B14F-4D97-AF65-F5344CB8AC3E}">
        <p14:creationId xmlns:p14="http://schemas.microsoft.com/office/powerpoint/2010/main" val="228372954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306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668329" y="703205"/>
            <a:ext cx="6176053"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latin typeface="Calibri" panose="020F0502020204030204" pitchFamily="34" charset="0"/>
                <a:ea typeface="Calibri" panose="020F0502020204030204" pitchFamily="34" charset="0"/>
                <a:cs typeface="Arial" panose="020B0604020202020204" pitchFamily="34" charset="0"/>
              </a:rPr>
              <a:t>Publicando aplicación</a:t>
            </a:r>
            <a:endParaRPr lang="es-MX"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6146" name="Picture 2" descr="Google Play Logo | significado del logotipo, png, vector">
            <a:extLst>
              <a:ext uri="{FF2B5EF4-FFF2-40B4-BE49-F238E27FC236}">
                <a16:creationId xmlns:a16="http://schemas.microsoft.com/office/drawing/2014/main" id="{721C6015-E2D0-C6DE-EE57-1FBDD947B3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557" y="503483"/>
            <a:ext cx="1377772" cy="7749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AE5F257-A70A-4E5D-19D7-A970D45F1AED}"/>
              </a:ext>
            </a:extLst>
          </p:cNvPr>
          <p:cNvPicPr>
            <a:picLocks noChangeAspect="1"/>
          </p:cNvPicPr>
          <p:nvPr/>
        </p:nvPicPr>
        <p:blipFill rotWithShape="1">
          <a:blip r:embed="rId4"/>
          <a:srcRect r="9467"/>
          <a:stretch/>
        </p:blipFill>
        <p:spPr>
          <a:xfrm>
            <a:off x="2426957" y="2804818"/>
            <a:ext cx="6534163" cy="753967"/>
          </a:xfrm>
          <a:prstGeom prst="rect">
            <a:avLst/>
          </a:prstGeom>
        </p:spPr>
      </p:pic>
      <p:pic>
        <p:nvPicPr>
          <p:cNvPr id="11" name="Picture 10">
            <a:extLst>
              <a:ext uri="{FF2B5EF4-FFF2-40B4-BE49-F238E27FC236}">
                <a16:creationId xmlns:a16="http://schemas.microsoft.com/office/drawing/2014/main" id="{04F365EF-DCDD-B624-03D4-5287F950F5D7}"/>
              </a:ext>
            </a:extLst>
          </p:cNvPr>
          <p:cNvPicPr>
            <a:picLocks noChangeAspect="1"/>
          </p:cNvPicPr>
          <p:nvPr/>
        </p:nvPicPr>
        <p:blipFill>
          <a:blip r:embed="rId5"/>
          <a:stretch>
            <a:fillRect/>
          </a:stretch>
        </p:blipFill>
        <p:spPr>
          <a:xfrm>
            <a:off x="335055" y="1301305"/>
            <a:ext cx="2091902" cy="5099911"/>
          </a:xfrm>
          <a:prstGeom prst="rect">
            <a:avLst/>
          </a:prstGeom>
        </p:spPr>
      </p:pic>
    </p:spTree>
    <p:extLst>
      <p:ext uri="{BB962C8B-B14F-4D97-AF65-F5344CB8AC3E}">
        <p14:creationId xmlns:p14="http://schemas.microsoft.com/office/powerpoint/2010/main" val="407823699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307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633121" y="670242"/>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latin typeface="Calibri" panose="020F0502020204030204" pitchFamily="34" charset="0"/>
                <a:ea typeface="Calibri" panose="020F0502020204030204" pitchFamily="34" charset="0"/>
                <a:cs typeface="Arial" panose="020B0604020202020204" pitchFamily="34" charset="0"/>
              </a:rPr>
              <a:t>Generando versión de distribución</a:t>
            </a:r>
            <a:endParaRPr lang="es-MX"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descr="Graphical user interface, application&#10;&#10;Description automatically generated">
            <a:extLst>
              <a:ext uri="{FF2B5EF4-FFF2-40B4-BE49-F238E27FC236}">
                <a16:creationId xmlns:a16="http://schemas.microsoft.com/office/drawing/2014/main" id="{1229DCD8-6A4A-C07A-D3B8-B8C4FE1FC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957" y="2330914"/>
            <a:ext cx="4305699" cy="4261080"/>
          </a:xfrm>
          <a:prstGeom prst="rect">
            <a:avLst/>
          </a:prstGeom>
          <a:ln>
            <a:noFill/>
          </a:ln>
          <a:effectLst>
            <a:outerShdw blurRad="292100" dist="139700" dir="2700000" algn="tl" rotWithShape="0">
              <a:srgbClr val="333333">
                <a:alpha val="65000"/>
              </a:srgbClr>
            </a:outerShdw>
          </a:effectLst>
        </p:spPr>
      </p:pic>
      <p:pic>
        <p:nvPicPr>
          <p:cNvPr id="10" name="Picture 9" descr="Graphical user interface, text, application, chat or text message&#10;&#10;Description automatically generated">
            <a:extLst>
              <a:ext uri="{FF2B5EF4-FFF2-40B4-BE49-F238E27FC236}">
                <a16:creationId xmlns:a16="http://schemas.microsoft.com/office/drawing/2014/main" id="{19DF5525-82C1-2915-A0C3-A276CA23E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034" y="1236662"/>
            <a:ext cx="4546600" cy="1244600"/>
          </a:xfrm>
          <a:prstGeom prst="rect">
            <a:avLst/>
          </a:prstGeom>
        </p:spPr>
      </p:pic>
    </p:spTree>
    <p:extLst>
      <p:ext uri="{BB962C8B-B14F-4D97-AF65-F5344CB8AC3E}">
        <p14:creationId xmlns:p14="http://schemas.microsoft.com/office/powerpoint/2010/main" val="352894387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308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633121" y="670242"/>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latin typeface="Calibri" panose="020F0502020204030204" pitchFamily="34" charset="0"/>
                <a:ea typeface="Calibri" panose="020F0502020204030204" pitchFamily="34" charset="0"/>
                <a:cs typeface="Arial" panose="020B0604020202020204" pitchFamily="34" charset="0"/>
              </a:rPr>
              <a:t>Generando versión de distribución</a:t>
            </a:r>
            <a:endParaRPr lang="es-MX"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13" name="Picture 12" descr="Graphical user interface, text, application&#10;&#10;Description automatically generated">
            <a:extLst>
              <a:ext uri="{FF2B5EF4-FFF2-40B4-BE49-F238E27FC236}">
                <a16:creationId xmlns:a16="http://schemas.microsoft.com/office/drawing/2014/main" id="{0A3FE299-B8F9-1F41-CA8F-2C6767441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62" y="1388527"/>
            <a:ext cx="6545384" cy="1797733"/>
          </a:xfrm>
          <a:prstGeom prst="rect">
            <a:avLst/>
          </a:prstGeom>
        </p:spPr>
      </p:pic>
      <p:pic>
        <p:nvPicPr>
          <p:cNvPr id="8" name="Picture 7" descr="Graphical user interface, table&#10;&#10;Description automatically generated">
            <a:extLst>
              <a:ext uri="{FF2B5EF4-FFF2-40B4-BE49-F238E27FC236}">
                <a16:creationId xmlns:a16="http://schemas.microsoft.com/office/drawing/2014/main" id="{3EE173F0-3403-7B4D-09C7-CCD151DDB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6938" y="3436877"/>
            <a:ext cx="6467302" cy="2750881"/>
          </a:xfrm>
          <a:prstGeom prst="rect">
            <a:avLst/>
          </a:prstGeom>
        </p:spPr>
      </p:pic>
    </p:spTree>
    <p:extLst>
      <p:ext uri="{BB962C8B-B14F-4D97-AF65-F5344CB8AC3E}">
        <p14:creationId xmlns:p14="http://schemas.microsoft.com/office/powerpoint/2010/main" val="77900914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309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633121" y="670242"/>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latin typeface="Calibri" panose="020F0502020204030204" pitchFamily="34" charset="0"/>
                <a:ea typeface="Calibri" panose="020F0502020204030204" pitchFamily="34" charset="0"/>
                <a:cs typeface="Arial" panose="020B0604020202020204" pitchFamily="34" charset="0"/>
              </a:rPr>
              <a:t>Generando versión de distribución</a:t>
            </a:r>
            <a:endParaRPr lang="es-MX"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8" name="Picture 7" descr="Graphical user interface, application&#10;&#10;Description automatically generated">
            <a:extLst>
              <a:ext uri="{FF2B5EF4-FFF2-40B4-BE49-F238E27FC236}">
                <a16:creationId xmlns:a16="http://schemas.microsoft.com/office/drawing/2014/main" id="{F93D2739-F0DE-ACBB-3023-574DD9A44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01" y="2088352"/>
            <a:ext cx="7772400" cy="2471408"/>
          </a:xfrm>
          <a:prstGeom prst="rect">
            <a:avLst/>
          </a:prstGeom>
        </p:spPr>
      </p:pic>
    </p:spTree>
    <p:extLst>
      <p:ext uri="{BB962C8B-B14F-4D97-AF65-F5344CB8AC3E}">
        <p14:creationId xmlns:p14="http://schemas.microsoft.com/office/powerpoint/2010/main" val="1165960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068F87-C52C-B17F-A8C8-C77EF65F397F}"/>
              </a:ext>
            </a:extLst>
          </p:cNvPr>
          <p:cNvSpPr>
            <a:spLocks noGrp="1"/>
          </p:cNvSpPr>
          <p:nvPr>
            <p:ph type="title"/>
          </p:nvPr>
        </p:nvSpPr>
        <p:spPr>
          <a:xfrm>
            <a:off x="549406" y="1265250"/>
            <a:ext cx="5622131" cy="590884"/>
          </a:xfrm>
        </p:spPr>
        <p:txBody>
          <a:bodyPr vert="horz" lIns="68580" tIns="34290" rIns="68580" bIns="34290" rtlCol="0" anchor="b">
            <a:normAutofit/>
          </a:bodyPr>
          <a:lstStyle/>
          <a:p>
            <a:pPr>
              <a:lnSpc>
                <a:spcPct val="90000"/>
              </a:lnSpc>
            </a:pPr>
            <a:r>
              <a:rPr lang="es-MX" sz="2400">
                <a:solidFill>
                  <a:srgbClr val="660033"/>
                </a:solidFill>
                <a:latin typeface="Segoe UI" panose="020B0502040204020203" pitchFamily="34" charset="0"/>
                <a:ea typeface="+mn-ea"/>
                <a:cs typeface="+mn-cs"/>
              </a:rPr>
              <a:t>Conversiones de tipos de datos</a:t>
            </a:r>
          </a:p>
        </p:txBody>
      </p:sp>
      <p:sp>
        <p:nvSpPr>
          <p:cNvPr id="3" name="Marcador de número de diapositiva 2">
            <a:extLst>
              <a:ext uri="{FF2B5EF4-FFF2-40B4-BE49-F238E27FC236}">
                <a16:creationId xmlns:a16="http://schemas.microsoft.com/office/drawing/2014/main" id="{1E39BF7E-3857-BB0D-AC20-D1BC7B290F96}"/>
              </a:ext>
            </a:extLst>
          </p:cNvPr>
          <p:cNvSpPr>
            <a:spLocks noGrp="1"/>
          </p:cNvSpPr>
          <p:nvPr>
            <p:ph type="sldNum" sz="quarter" idx="12"/>
          </p:nvPr>
        </p:nvSpPr>
        <p:spPr>
          <a:xfrm>
            <a:off x="8226757" y="6279149"/>
            <a:ext cx="734363" cy="312845"/>
          </a:xfrm>
        </p:spPr>
        <p:txBody>
          <a:bodyPr vert="horz" lIns="68580" tIns="34290" rIns="68580" bIns="34290" rtlCol="0" anchor="ctr">
            <a:normAutofit/>
          </a:bodyPr>
          <a:lstStyle/>
          <a:p>
            <a:pPr>
              <a:spcAft>
                <a:spcPts val="450"/>
              </a:spcAft>
            </a:pPr>
            <a:fld id="{BE15108C-154A-4A5A-9C05-91A49A422BA7}" type="slidenum">
              <a:rPr lang="en-US" smtClean="0"/>
              <a:pPr>
                <a:spcAft>
                  <a:spcPts val="450"/>
                </a:spcAft>
              </a:pPr>
              <a:t>31</a:t>
            </a:fld>
            <a:endParaRPr lang="en-US"/>
          </a:p>
        </p:txBody>
      </p:sp>
      <p:pic>
        <p:nvPicPr>
          <p:cNvPr id="3074" name="Picture 2" descr="Conversión de tipos de datos - Platzi">
            <a:extLst>
              <a:ext uri="{FF2B5EF4-FFF2-40B4-BE49-F238E27FC236}">
                <a16:creationId xmlns:a16="http://schemas.microsoft.com/office/drawing/2014/main" id="{49D8FA30-0139-D3D5-B00A-94884D0FBED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3108" b="6231"/>
          <a:stretch/>
        </p:blipFill>
        <p:spPr bwMode="auto">
          <a:xfrm>
            <a:off x="1693846" y="2361616"/>
            <a:ext cx="5447420" cy="29607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4" name="Grupo 3">
            <a:extLst>
              <a:ext uri="{FF2B5EF4-FFF2-40B4-BE49-F238E27FC236}">
                <a16:creationId xmlns:a16="http://schemas.microsoft.com/office/drawing/2014/main" id="{4D88DB50-6D87-B4A8-E098-A9D8C7063831}"/>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4973A5E3-0B5A-A6F3-1CBD-FB74527C4524}"/>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6530B5C3-6C43-C966-B4ED-E341A8A640ED}"/>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231543015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310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633121" y="670242"/>
            <a:ext cx="6619702"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latin typeface="Calibri" panose="020F0502020204030204" pitchFamily="34" charset="0"/>
                <a:ea typeface="Calibri" panose="020F0502020204030204" pitchFamily="34" charset="0"/>
                <a:cs typeface="Arial" panose="020B0604020202020204" pitchFamily="34" charset="0"/>
              </a:rPr>
              <a:t>Generando versión de distribución</a:t>
            </a:r>
            <a:endParaRPr lang="es-MX"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11" name="Picture 10" descr="Graphical user interface, text, application, email&#10;&#10;Description automatically generated">
            <a:extLst>
              <a:ext uri="{FF2B5EF4-FFF2-40B4-BE49-F238E27FC236}">
                <a16:creationId xmlns:a16="http://schemas.microsoft.com/office/drawing/2014/main" id="{35E32FB6-16D3-AD33-219B-2B484D49C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546" y="1513711"/>
            <a:ext cx="5152994" cy="2483253"/>
          </a:xfrm>
          <a:prstGeom prst="rect">
            <a:avLst/>
          </a:prstGeom>
        </p:spPr>
      </p:pic>
    </p:spTree>
    <p:extLst>
      <p:ext uri="{BB962C8B-B14F-4D97-AF65-F5344CB8AC3E}">
        <p14:creationId xmlns:p14="http://schemas.microsoft.com/office/powerpoint/2010/main" val="21195356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311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8">
            <a:extLst>
              <a:ext uri="{FF2B5EF4-FFF2-40B4-BE49-F238E27FC236}">
                <a16:creationId xmlns:a16="http://schemas.microsoft.com/office/drawing/2014/main" id="{B2D388B6-D439-13C4-7195-EA7285308F4F}"/>
              </a:ext>
            </a:extLst>
          </p:cNvPr>
          <p:cNvSpPr txBox="1"/>
          <p:nvPr/>
        </p:nvSpPr>
        <p:spPr>
          <a:xfrm>
            <a:off x="1762332" y="660842"/>
            <a:ext cx="6176053" cy="375552"/>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1800">
                <a:latin typeface="Calibri" panose="020F0502020204030204" pitchFamily="34" charset="0"/>
                <a:ea typeface="Calibri" panose="020F0502020204030204" pitchFamily="34" charset="0"/>
                <a:cs typeface="Arial" panose="020B0604020202020204" pitchFamily="34" charset="0"/>
              </a:rPr>
              <a:t>Publicando aplicación</a:t>
            </a:r>
            <a:endParaRPr lang="es-MX"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13314" name="Picture 2" descr="Download HD Перейти На Appstore - Apple App Store Download Png Transparent  PNG Image - NicePNG.com">
            <a:extLst>
              <a:ext uri="{FF2B5EF4-FFF2-40B4-BE49-F238E27FC236}">
                <a16:creationId xmlns:a16="http://schemas.microsoft.com/office/drawing/2014/main" id="{63C43915-07BC-5B82-C7A6-52E5DC426F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243" y="618479"/>
            <a:ext cx="1400086" cy="4602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Graphical user interface, text, application, chat or text message&#10;&#10;Description automatically generated">
            <a:extLst>
              <a:ext uri="{FF2B5EF4-FFF2-40B4-BE49-F238E27FC236}">
                <a16:creationId xmlns:a16="http://schemas.microsoft.com/office/drawing/2014/main" id="{EC434B97-4689-71A1-0280-FB9B8854A8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243" y="1287022"/>
            <a:ext cx="5825765" cy="1595672"/>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8D8197BC-8473-571E-4301-4371BA71BF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7877" y="3012176"/>
            <a:ext cx="6088773" cy="3709300"/>
          </a:xfrm>
          <a:prstGeom prst="rect">
            <a:avLst/>
          </a:prstGeom>
        </p:spPr>
      </p:pic>
    </p:spTree>
    <p:extLst>
      <p:ext uri="{BB962C8B-B14F-4D97-AF65-F5344CB8AC3E}">
        <p14:creationId xmlns:p14="http://schemas.microsoft.com/office/powerpoint/2010/main" val="195027189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312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6" name="CuadroTexto 8">
            <a:extLst>
              <a:ext uri="{FF2B5EF4-FFF2-40B4-BE49-F238E27FC236}">
                <a16:creationId xmlns:a16="http://schemas.microsoft.com/office/drawing/2014/main" id="{2193486E-54B3-1A36-6D2B-7DB206F1568D}"/>
              </a:ext>
            </a:extLst>
          </p:cNvPr>
          <p:cNvSpPr txBox="1"/>
          <p:nvPr/>
        </p:nvSpPr>
        <p:spPr>
          <a:xfrm>
            <a:off x="2132998" y="2627530"/>
            <a:ext cx="4878004" cy="160293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marR="0" lvl="0">
              <a:lnSpc>
                <a:spcPct val="107000"/>
              </a:lnSpc>
              <a:spcBef>
                <a:spcPts val="0"/>
              </a:spcBef>
              <a:spcAft>
                <a:spcPts val="800"/>
              </a:spcAft>
            </a:pPr>
            <a:r>
              <a:rPr lang="es-MX" sz="9600">
                <a:latin typeface="Calibri" panose="020F0502020204030204" pitchFamily="34" charset="0"/>
                <a:ea typeface="Calibri" panose="020F0502020204030204" pitchFamily="34" charset="0"/>
                <a:cs typeface="Arial" panose="020B0604020202020204" pitchFamily="34" charset="0"/>
              </a:rPr>
              <a:t>¡Gracias!</a:t>
            </a:r>
            <a:endParaRPr lang="es-MX" sz="96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87336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068F87-C52C-B17F-A8C8-C77EF65F397F}"/>
              </a:ext>
            </a:extLst>
          </p:cNvPr>
          <p:cNvSpPr>
            <a:spLocks noGrp="1"/>
          </p:cNvSpPr>
          <p:nvPr>
            <p:ph type="title"/>
          </p:nvPr>
        </p:nvSpPr>
        <p:spPr>
          <a:xfrm>
            <a:off x="549406" y="1265250"/>
            <a:ext cx="5622131" cy="590884"/>
          </a:xfrm>
        </p:spPr>
        <p:txBody>
          <a:bodyPr vert="horz" lIns="68580" tIns="34290" rIns="68580" bIns="34290" rtlCol="0" anchor="b">
            <a:normAutofit/>
          </a:bodyPr>
          <a:lstStyle/>
          <a:p>
            <a:pPr>
              <a:lnSpc>
                <a:spcPct val="90000"/>
              </a:lnSpc>
            </a:pPr>
            <a:r>
              <a:rPr lang="es-MX" sz="2400">
                <a:solidFill>
                  <a:srgbClr val="660033"/>
                </a:solidFill>
                <a:latin typeface="Segoe UI" panose="020B0502040204020203" pitchFamily="34" charset="0"/>
                <a:ea typeface="+mn-ea"/>
                <a:cs typeface="+mn-cs"/>
              </a:rPr>
              <a:t>Conversiones de tipos de datos</a:t>
            </a:r>
          </a:p>
        </p:txBody>
      </p:sp>
      <p:sp>
        <p:nvSpPr>
          <p:cNvPr id="3" name="Marcador de número de diapositiva 2">
            <a:extLst>
              <a:ext uri="{FF2B5EF4-FFF2-40B4-BE49-F238E27FC236}">
                <a16:creationId xmlns:a16="http://schemas.microsoft.com/office/drawing/2014/main" id="{1E39BF7E-3857-BB0D-AC20-D1BC7B290F96}"/>
              </a:ext>
            </a:extLst>
          </p:cNvPr>
          <p:cNvSpPr>
            <a:spLocks noGrp="1"/>
          </p:cNvSpPr>
          <p:nvPr>
            <p:ph type="sldNum" sz="quarter" idx="12"/>
          </p:nvPr>
        </p:nvSpPr>
        <p:spPr>
          <a:xfrm>
            <a:off x="8226757" y="6279149"/>
            <a:ext cx="734363" cy="312845"/>
          </a:xfrm>
        </p:spPr>
        <p:txBody>
          <a:bodyPr vert="horz" lIns="68580" tIns="34290" rIns="68580" bIns="34290" rtlCol="0" anchor="ctr">
            <a:normAutofit/>
          </a:bodyPr>
          <a:lstStyle/>
          <a:p>
            <a:pPr>
              <a:spcAft>
                <a:spcPts val="450"/>
              </a:spcAft>
            </a:pPr>
            <a:fld id="{BE15108C-154A-4A5A-9C05-91A49A422BA7}" type="slidenum">
              <a:rPr lang="en-US" smtClean="0"/>
              <a:pPr>
                <a:spcAft>
                  <a:spcPts val="450"/>
                </a:spcAft>
              </a:pPr>
              <a:t>32</a:t>
            </a:fld>
            <a:endParaRPr lang="en-US"/>
          </a:p>
        </p:txBody>
      </p:sp>
      <p:pic>
        <p:nvPicPr>
          <p:cNvPr id="5" name="Picture 4">
            <a:extLst>
              <a:ext uri="{FF2B5EF4-FFF2-40B4-BE49-F238E27FC236}">
                <a16:creationId xmlns:a16="http://schemas.microsoft.com/office/drawing/2014/main" id="{B977CE25-F6F3-CA6C-129E-C3627C3D4E4B}"/>
              </a:ext>
            </a:extLst>
          </p:cNvPr>
          <p:cNvPicPr>
            <a:picLocks noChangeAspect="1"/>
          </p:cNvPicPr>
          <p:nvPr/>
        </p:nvPicPr>
        <p:blipFill>
          <a:blip r:embed="rId3"/>
          <a:stretch>
            <a:fillRect/>
          </a:stretch>
        </p:blipFill>
        <p:spPr>
          <a:xfrm>
            <a:off x="835186" y="2242972"/>
            <a:ext cx="2950781" cy="118602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93A0541-A0E7-B952-2E94-727D74AAA464}"/>
              </a:ext>
            </a:extLst>
          </p:cNvPr>
          <p:cNvPicPr>
            <a:picLocks noChangeAspect="1"/>
          </p:cNvPicPr>
          <p:nvPr/>
        </p:nvPicPr>
        <p:blipFill>
          <a:blip r:embed="rId4"/>
          <a:stretch>
            <a:fillRect/>
          </a:stretch>
        </p:blipFill>
        <p:spPr>
          <a:xfrm>
            <a:off x="5059430" y="2828079"/>
            <a:ext cx="2398162" cy="2387869"/>
          </a:xfrm>
          <a:prstGeom prst="rect">
            <a:avLst/>
          </a:prstGeom>
          <a:ln>
            <a:noFill/>
          </a:ln>
          <a:effectLst>
            <a:outerShdw blurRad="292100" dist="139700" dir="2700000" algn="tl" rotWithShape="0">
              <a:srgbClr val="333333">
                <a:alpha val="65000"/>
              </a:srgbClr>
            </a:outerShdw>
          </a:effectLst>
        </p:spPr>
      </p:pic>
      <p:grpSp>
        <p:nvGrpSpPr>
          <p:cNvPr id="4" name="Grupo 3">
            <a:extLst>
              <a:ext uri="{FF2B5EF4-FFF2-40B4-BE49-F238E27FC236}">
                <a16:creationId xmlns:a16="http://schemas.microsoft.com/office/drawing/2014/main" id="{142F2A9E-7DFB-3E0C-ADAB-C10D88E08A4C}"/>
              </a:ext>
            </a:extLst>
          </p:cNvPr>
          <p:cNvGrpSpPr/>
          <p:nvPr/>
        </p:nvGrpSpPr>
        <p:grpSpPr>
          <a:xfrm>
            <a:off x="2676698" y="266006"/>
            <a:ext cx="6467302" cy="277000"/>
            <a:chOff x="2676698" y="266006"/>
            <a:chExt cx="6467302" cy="277000"/>
          </a:xfrm>
        </p:grpSpPr>
        <p:sp>
          <p:nvSpPr>
            <p:cNvPr id="6" name="Rectángulo 5">
              <a:extLst>
                <a:ext uri="{FF2B5EF4-FFF2-40B4-BE49-F238E27FC236}">
                  <a16:creationId xmlns:a16="http://schemas.microsoft.com/office/drawing/2014/main" id="{A0B21205-ED04-AEEB-830C-95B888331B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adroTexto 7">
              <a:extLst>
                <a:ext uri="{FF2B5EF4-FFF2-40B4-BE49-F238E27FC236}">
                  <a16:creationId xmlns:a16="http://schemas.microsoft.com/office/drawing/2014/main" id="{25BBB186-A328-2DD2-C2ED-7EF7913C9429}"/>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1323783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014D20-8B66-4E8D-16DB-2D0818CB89CC}"/>
              </a:ext>
            </a:extLst>
          </p:cNvPr>
          <p:cNvSpPr>
            <a:spLocks noGrp="1"/>
          </p:cNvSpPr>
          <p:nvPr>
            <p:ph type="title"/>
          </p:nvPr>
        </p:nvSpPr>
        <p:spPr>
          <a:xfrm>
            <a:off x="376854" y="1085103"/>
            <a:ext cx="7875883" cy="657973"/>
          </a:xfrm>
        </p:spPr>
        <p:txBody>
          <a:bodyPr>
            <a:normAutofit/>
          </a:bodyPr>
          <a:lstStyle/>
          <a:p>
            <a:r>
              <a:rPr lang="es-MX" sz="2400">
                <a:solidFill>
                  <a:srgbClr val="660033"/>
                </a:solidFill>
                <a:latin typeface="Segoe UI" panose="020B0502040204020203" pitchFamily="34" charset="0"/>
                <a:ea typeface="+mn-ea"/>
                <a:cs typeface="Segoe UI" panose="020B0502040204020203" pitchFamily="34" charset="0"/>
              </a:rPr>
              <a:t>Estructuras selectivas</a:t>
            </a:r>
          </a:p>
        </p:txBody>
      </p:sp>
      <p:sp>
        <p:nvSpPr>
          <p:cNvPr id="3" name="Marcador de número de diapositiva 2">
            <a:extLst>
              <a:ext uri="{FF2B5EF4-FFF2-40B4-BE49-F238E27FC236}">
                <a16:creationId xmlns:a16="http://schemas.microsoft.com/office/drawing/2014/main" id="{A11467C8-4FDC-98F4-763B-ADA5A6D93873}"/>
              </a:ext>
            </a:extLst>
          </p:cNvPr>
          <p:cNvSpPr>
            <a:spLocks noGrp="1"/>
          </p:cNvSpPr>
          <p:nvPr>
            <p:ph type="sldNum" sz="quarter" idx="12"/>
          </p:nvPr>
        </p:nvSpPr>
        <p:spPr/>
        <p:txBody>
          <a:bodyPr/>
          <a:lstStyle/>
          <a:p>
            <a:fld id="{BE15108C-154A-4A5A-9C05-91A49A422BA7}" type="slidenum">
              <a:rPr lang="en-US" smtClean="0"/>
              <a:t>33</a:t>
            </a:fld>
            <a:endParaRPr lang="en-US"/>
          </a:p>
        </p:txBody>
      </p:sp>
      <p:sp>
        <p:nvSpPr>
          <p:cNvPr id="5" name="CuadroTexto 4">
            <a:extLst>
              <a:ext uri="{FF2B5EF4-FFF2-40B4-BE49-F238E27FC236}">
                <a16:creationId xmlns:a16="http://schemas.microsoft.com/office/drawing/2014/main" id="{CDC55128-B4A6-736A-2993-1BEF7A486C9E}"/>
              </a:ext>
            </a:extLst>
          </p:cNvPr>
          <p:cNvSpPr txBox="1"/>
          <p:nvPr/>
        </p:nvSpPr>
        <p:spPr>
          <a:xfrm>
            <a:off x="376854" y="1908035"/>
            <a:ext cx="8450056" cy="923330"/>
          </a:xfrm>
          <a:prstGeom prst="rect">
            <a:avLst/>
          </a:prstGeom>
          <a:noFill/>
        </p:spPr>
        <p:txBody>
          <a:bodyPr wrap="square">
            <a:spAutoFit/>
          </a:bodyPr>
          <a:lstStyle/>
          <a:p>
            <a:pPr algn="just"/>
            <a:r>
              <a:rPr lang="es-ES" sz="1350">
                <a:solidFill>
                  <a:srgbClr val="4E4E4E"/>
                </a:solidFill>
                <a:latin typeface="Segoe UI" panose="020B0502040204020203" pitchFamily="34" charset="0"/>
                <a:cs typeface="Segoe UI" panose="020B0502040204020203" pitchFamily="34" charset="0"/>
              </a:rPr>
              <a:t>Las estructuras de control en cualquier lenguaje de programación permiten alterar el orden secuencial de ejecución de las instrucciones. </a:t>
            </a:r>
          </a:p>
          <a:p>
            <a:pPr algn="just"/>
            <a:r>
              <a:rPr lang="es-ES" sz="1350">
                <a:solidFill>
                  <a:srgbClr val="4E4E4E"/>
                </a:solidFill>
                <a:latin typeface="Segoe UI" panose="020B0502040204020203" pitchFamily="34" charset="0"/>
                <a:cs typeface="Segoe UI" panose="020B0502040204020203" pitchFamily="34" charset="0"/>
              </a:rPr>
              <a:t>Independiente si se emplea un paradigma Orientado a Objetos a programación estructurada cuando existe un bloque de instrucciones siempre se ejecutan estas de una manera secuencial.</a:t>
            </a:r>
            <a:endParaRPr lang="es-MX" sz="1350">
              <a:latin typeface="Segoe UI" panose="020B0502040204020203" pitchFamily="34" charset="0"/>
              <a:cs typeface="Segoe UI" panose="020B0502040204020203" pitchFamily="34" charset="0"/>
            </a:endParaRPr>
          </a:p>
        </p:txBody>
      </p:sp>
      <p:sp>
        <p:nvSpPr>
          <p:cNvPr id="8" name="CuadroTexto 7">
            <a:extLst>
              <a:ext uri="{FF2B5EF4-FFF2-40B4-BE49-F238E27FC236}">
                <a16:creationId xmlns:a16="http://schemas.microsoft.com/office/drawing/2014/main" id="{CB1894F8-9356-D218-3673-19E2FED6B8A2}"/>
              </a:ext>
            </a:extLst>
          </p:cNvPr>
          <p:cNvSpPr txBox="1"/>
          <p:nvPr/>
        </p:nvSpPr>
        <p:spPr>
          <a:xfrm>
            <a:off x="2235994" y="3180990"/>
            <a:ext cx="4914900" cy="2169825"/>
          </a:xfrm>
          <a:prstGeom prst="rect">
            <a:avLst/>
          </a:prstGeom>
          <a:noFill/>
        </p:spPr>
        <p:txBody>
          <a:bodyPr wrap="square">
            <a:spAutoFit/>
          </a:bodyPr>
          <a:lstStyle/>
          <a:p>
            <a:pPr algn="just"/>
            <a:r>
              <a:rPr lang="es-MX" sz="1350">
                <a:latin typeface="Segoe UI" panose="020B0502040204020203" pitchFamily="34" charset="0"/>
                <a:cs typeface="Segoe UI" panose="020B0502040204020203" pitchFamily="34" charset="0"/>
              </a:rPr>
              <a:t> </a:t>
            </a:r>
            <a:endParaRPr lang="es-MX" sz="1350">
              <a:solidFill>
                <a:schemeClr val="tx1">
                  <a:lumMod val="65000"/>
                  <a:lumOff val="35000"/>
                </a:schemeClr>
              </a:solidFill>
              <a:latin typeface="Segoe UI" panose="020B0502040204020203" pitchFamily="34" charset="0"/>
              <a:cs typeface="Segoe UI" panose="020B0502040204020203" pitchFamily="34" charset="0"/>
            </a:endParaRPr>
          </a:p>
          <a:p>
            <a:pPr algn="just"/>
            <a:r>
              <a:rPr lang="es-MX" sz="1350">
                <a:solidFill>
                  <a:srgbClr val="4E4E4E"/>
                </a:solidFill>
                <a:latin typeface="Segoe UI" panose="020B0502040204020203" pitchFamily="34" charset="0"/>
                <a:cs typeface="Segoe UI" panose="020B0502040204020203" pitchFamily="34" charset="0"/>
              </a:rPr>
              <a:t>Admite las condiciones lógicas habituales de las matemáticas: </a:t>
            </a:r>
          </a:p>
          <a:p>
            <a:pPr algn="just"/>
            <a:endParaRPr lang="es-MX" sz="1350">
              <a:solidFill>
                <a:srgbClr val="4E4E4E"/>
              </a:solidFill>
              <a:latin typeface="Segoe UI" panose="020B0502040204020203" pitchFamily="34" charset="0"/>
              <a:cs typeface="Segoe UI" panose="020B0502040204020203" pitchFamily="34" charset="0"/>
            </a:endParaRPr>
          </a:p>
          <a:p>
            <a:pPr algn="just"/>
            <a:r>
              <a:rPr lang="es-MX" sz="1350">
                <a:solidFill>
                  <a:srgbClr val="4E4E4E"/>
                </a:solidFill>
                <a:latin typeface="Segoe UI" panose="020B0502040204020203" pitchFamily="34" charset="0"/>
                <a:cs typeface="Segoe UI" panose="020B0502040204020203" pitchFamily="34" charset="0"/>
              </a:rPr>
              <a:t>Menos que: a &lt; b </a:t>
            </a:r>
          </a:p>
          <a:p>
            <a:pPr algn="just"/>
            <a:endParaRPr lang="es-MX" sz="1350">
              <a:solidFill>
                <a:srgbClr val="4E4E4E"/>
              </a:solidFill>
              <a:latin typeface="Segoe UI" panose="020B0502040204020203" pitchFamily="34" charset="0"/>
              <a:cs typeface="Segoe UI" panose="020B0502040204020203" pitchFamily="34" charset="0"/>
            </a:endParaRPr>
          </a:p>
          <a:p>
            <a:pPr algn="just"/>
            <a:r>
              <a:rPr lang="es-MX" sz="1350">
                <a:solidFill>
                  <a:srgbClr val="4E4E4E"/>
                </a:solidFill>
                <a:latin typeface="Segoe UI" panose="020B0502040204020203" pitchFamily="34" charset="0"/>
                <a:cs typeface="Segoe UI" panose="020B0502040204020203" pitchFamily="34" charset="0"/>
              </a:rPr>
              <a:t>Menor o igual que: a &lt;= b </a:t>
            </a:r>
          </a:p>
          <a:p>
            <a:pPr algn="just"/>
            <a:endParaRPr lang="es-MX" sz="1350">
              <a:solidFill>
                <a:srgbClr val="4E4E4E"/>
              </a:solidFill>
              <a:latin typeface="Segoe UI" panose="020B0502040204020203" pitchFamily="34" charset="0"/>
              <a:cs typeface="Segoe UI" panose="020B0502040204020203" pitchFamily="34" charset="0"/>
            </a:endParaRPr>
          </a:p>
          <a:p>
            <a:pPr algn="just"/>
            <a:r>
              <a:rPr lang="es-MX" sz="1350">
                <a:solidFill>
                  <a:srgbClr val="4E4E4E"/>
                </a:solidFill>
                <a:latin typeface="Segoe UI" panose="020B0502040204020203" pitchFamily="34" charset="0"/>
                <a:cs typeface="Segoe UI" panose="020B0502040204020203" pitchFamily="34" charset="0"/>
              </a:rPr>
              <a:t>Mayor que: a &gt; b </a:t>
            </a:r>
          </a:p>
          <a:p>
            <a:pPr algn="just"/>
            <a:endParaRPr lang="es-MX" sz="1350">
              <a:solidFill>
                <a:srgbClr val="4E4E4E"/>
              </a:solidFill>
              <a:latin typeface="Segoe UI" panose="020B0502040204020203" pitchFamily="34" charset="0"/>
              <a:cs typeface="Segoe UI" panose="020B0502040204020203" pitchFamily="34" charset="0"/>
            </a:endParaRPr>
          </a:p>
          <a:p>
            <a:pPr algn="just"/>
            <a:r>
              <a:rPr lang="es-MX" sz="1350">
                <a:solidFill>
                  <a:srgbClr val="4E4E4E"/>
                </a:solidFill>
                <a:latin typeface="Segoe UI" panose="020B0502040204020203" pitchFamily="34" charset="0"/>
                <a:cs typeface="Segoe UI" panose="020B0502040204020203" pitchFamily="34" charset="0"/>
              </a:rPr>
              <a:t>Mayor o igual que: a &gt;= b Igual a </a:t>
            </a:r>
            <a:r>
              <a:rPr lang="es-MX" sz="1350" err="1">
                <a:solidFill>
                  <a:srgbClr val="4E4E4E"/>
                </a:solidFill>
                <a:latin typeface="Segoe UI" panose="020B0502040204020203" pitchFamily="34" charset="0"/>
                <a:cs typeface="Segoe UI" panose="020B0502040204020203" pitchFamily="34" charset="0"/>
              </a:rPr>
              <a:t>a</a:t>
            </a:r>
            <a:r>
              <a:rPr lang="es-MX" sz="1350">
                <a:solidFill>
                  <a:srgbClr val="4E4E4E"/>
                </a:solidFill>
                <a:latin typeface="Segoe UI" panose="020B0502040204020203" pitchFamily="34" charset="0"/>
                <a:cs typeface="Segoe UI" panose="020B0502040204020203" pitchFamily="34" charset="0"/>
              </a:rPr>
              <a:t> == b No igual a: a != b</a:t>
            </a:r>
          </a:p>
        </p:txBody>
      </p:sp>
      <p:grpSp>
        <p:nvGrpSpPr>
          <p:cNvPr id="4" name="Grupo 3">
            <a:extLst>
              <a:ext uri="{FF2B5EF4-FFF2-40B4-BE49-F238E27FC236}">
                <a16:creationId xmlns:a16="http://schemas.microsoft.com/office/drawing/2014/main" id="{0CDED0DC-0D43-F368-1E87-18D0C82B1C8D}"/>
              </a:ext>
            </a:extLst>
          </p:cNvPr>
          <p:cNvGrpSpPr/>
          <p:nvPr/>
        </p:nvGrpSpPr>
        <p:grpSpPr>
          <a:xfrm>
            <a:off x="2676698" y="266006"/>
            <a:ext cx="6467302" cy="277000"/>
            <a:chOff x="2676698" y="266006"/>
            <a:chExt cx="6467302" cy="277000"/>
          </a:xfrm>
        </p:grpSpPr>
        <p:sp>
          <p:nvSpPr>
            <p:cNvPr id="6" name="Rectángulo 5">
              <a:extLst>
                <a:ext uri="{FF2B5EF4-FFF2-40B4-BE49-F238E27FC236}">
                  <a16:creationId xmlns:a16="http://schemas.microsoft.com/office/drawing/2014/main" id="{877B937D-7B64-695E-17C1-DE9F2AA60BCF}"/>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32FC2489-FB64-BA05-D95C-B27AA08A2DE3}"/>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2430781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A11467C8-4FDC-98F4-763B-ADA5A6D93873}"/>
              </a:ext>
            </a:extLst>
          </p:cNvPr>
          <p:cNvSpPr>
            <a:spLocks noGrp="1"/>
          </p:cNvSpPr>
          <p:nvPr>
            <p:ph type="sldNum" sz="quarter" idx="12"/>
          </p:nvPr>
        </p:nvSpPr>
        <p:spPr/>
        <p:txBody>
          <a:bodyPr/>
          <a:lstStyle/>
          <a:p>
            <a:fld id="{BE15108C-154A-4A5A-9C05-91A49A422BA7}" type="slidenum">
              <a:rPr lang="en-US" smtClean="0"/>
              <a:t>34</a:t>
            </a:fld>
            <a:endParaRPr lang="en-US"/>
          </a:p>
        </p:txBody>
      </p:sp>
      <p:sp>
        <p:nvSpPr>
          <p:cNvPr id="10" name="CuadroTexto 9">
            <a:extLst>
              <a:ext uri="{FF2B5EF4-FFF2-40B4-BE49-F238E27FC236}">
                <a16:creationId xmlns:a16="http://schemas.microsoft.com/office/drawing/2014/main" id="{F1951467-4202-8D3A-F4D3-D3D19093AFBD}"/>
              </a:ext>
            </a:extLst>
          </p:cNvPr>
          <p:cNvSpPr txBox="1"/>
          <p:nvPr/>
        </p:nvSpPr>
        <p:spPr>
          <a:xfrm>
            <a:off x="678656" y="1199305"/>
            <a:ext cx="4586288" cy="461665"/>
          </a:xfrm>
          <a:prstGeom prst="rect">
            <a:avLst/>
          </a:prstGeom>
          <a:noFill/>
        </p:spPr>
        <p:txBody>
          <a:bodyPr wrap="square">
            <a:spAutoFit/>
          </a:bodyPr>
          <a:lstStyle/>
          <a:p>
            <a:pPr algn="l"/>
            <a:r>
              <a:rPr lang="es-MX" sz="2400">
                <a:solidFill>
                  <a:srgbClr val="660033"/>
                </a:solidFill>
                <a:latin typeface="Segoe UI" panose="020B0502040204020203" pitchFamily="34" charset="0"/>
                <a:cs typeface="Segoe UI" panose="020B0502040204020203" pitchFamily="34" charset="0"/>
              </a:rPr>
              <a:t>Estructura selectiva </a:t>
            </a:r>
            <a:r>
              <a:rPr lang="es-MX" sz="2400" err="1">
                <a:solidFill>
                  <a:srgbClr val="660033"/>
                </a:solidFill>
                <a:latin typeface="Segoe UI" panose="020B0502040204020203" pitchFamily="34" charset="0"/>
                <a:cs typeface="Segoe UI" panose="020B0502040204020203" pitchFamily="34" charset="0"/>
              </a:rPr>
              <a:t>If-else</a:t>
            </a:r>
            <a:endParaRPr lang="es-MX" sz="2400">
              <a:solidFill>
                <a:srgbClr val="660033"/>
              </a:solidFill>
              <a:latin typeface="Segoe UI" panose="020B0502040204020203" pitchFamily="34" charset="0"/>
              <a:cs typeface="Segoe UI" panose="020B0502040204020203" pitchFamily="34" charset="0"/>
            </a:endParaRPr>
          </a:p>
        </p:txBody>
      </p:sp>
      <p:sp>
        <p:nvSpPr>
          <p:cNvPr id="11" name="CuadroTexto 10">
            <a:extLst>
              <a:ext uri="{FF2B5EF4-FFF2-40B4-BE49-F238E27FC236}">
                <a16:creationId xmlns:a16="http://schemas.microsoft.com/office/drawing/2014/main" id="{8DB13784-EC22-C080-255C-6617308D4867}"/>
              </a:ext>
            </a:extLst>
          </p:cNvPr>
          <p:cNvSpPr txBox="1"/>
          <p:nvPr/>
        </p:nvSpPr>
        <p:spPr>
          <a:xfrm>
            <a:off x="678656" y="1796480"/>
            <a:ext cx="8020844" cy="507831"/>
          </a:xfrm>
          <a:prstGeom prst="rect">
            <a:avLst/>
          </a:prstGeom>
          <a:noFill/>
        </p:spPr>
        <p:txBody>
          <a:bodyPr wrap="square">
            <a:spAutoFit/>
          </a:bodyPr>
          <a:lstStyle/>
          <a:p>
            <a:pPr algn="just"/>
            <a:r>
              <a:rPr lang="es-ES" sz="1350">
                <a:latin typeface="Segoe UI" panose="020B0502040204020203" pitchFamily="34" charset="0"/>
                <a:cs typeface="Segoe UI" panose="020B0502040204020203" pitchFamily="34" charset="0"/>
              </a:rPr>
              <a:t>Una declaración </a:t>
            </a:r>
            <a:r>
              <a:rPr lang="es-ES" sz="1350" b="1" err="1">
                <a:latin typeface="Segoe UI" panose="020B0502040204020203" pitchFamily="34" charset="0"/>
                <a:cs typeface="Segoe UI" panose="020B0502040204020203" pitchFamily="34" charset="0"/>
              </a:rPr>
              <a:t>if</a:t>
            </a:r>
            <a:r>
              <a:rPr lang="es-ES" sz="1350">
                <a:latin typeface="Segoe UI" panose="020B0502040204020203" pitchFamily="34" charset="0"/>
                <a:cs typeface="Segoe UI" panose="020B0502040204020203" pitchFamily="34" charset="0"/>
              </a:rPr>
              <a:t> con una parte </a:t>
            </a:r>
            <a:r>
              <a:rPr lang="es-ES" sz="1350" b="1" err="1">
                <a:latin typeface="Segoe UI" panose="020B0502040204020203" pitchFamily="34" charset="0"/>
                <a:cs typeface="Segoe UI" panose="020B0502040204020203" pitchFamily="34" charset="0"/>
              </a:rPr>
              <a:t>else</a:t>
            </a:r>
            <a:r>
              <a:rPr lang="es-ES" sz="1350">
                <a:latin typeface="Segoe UI" panose="020B0502040204020203" pitchFamily="34" charset="0"/>
                <a:cs typeface="Segoe UI" panose="020B0502040204020203" pitchFamily="34" charset="0"/>
              </a:rPr>
              <a:t> selecciona una de las dos declaraciones para ejecutar en función del valor de una expresión booleana, como muestra el siguiente ejemplo:</a:t>
            </a:r>
            <a:endParaRPr lang="es-MX" sz="1350">
              <a:latin typeface="Segoe UI" panose="020B0502040204020203" pitchFamily="34" charset="0"/>
              <a:cs typeface="Segoe UI" panose="020B0502040204020203" pitchFamily="34" charset="0"/>
            </a:endParaRPr>
          </a:p>
        </p:txBody>
      </p:sp>
      <p:grpSp>
        <p:nvGrpSpPr>
          <p:cNvPr id="2" name="Grupo 1">
            <a:extLst>
              <a:ext uri="{FF2B5EF4-FFF2-40B4-BE49-F238E27FC236}">
                <a16:creationId xmlns:a16="http://schemas.microsoft.com/office/drawing/2014/main" id="{773D364F-90EE-2B34-BBC9-7F00EC48A4A1}"/>
              </a:ext>
            </a:extLst>
          </p:cNvPr>
          <p:cNvGrpSpPr/>
          <p:nvPr/>
        </p:nvGrpSpPr>
        <p:grpSpPr>
          <a:xfrm>
            <a:off x="2676698" y="266006"/>
            <a:ext cx="6467302" cy="277000"/>
            <a:chOff x="2676698" y="266006"/>
            <a:chExt cx="6467302" cy="277000"/>
          </a:xfrm>
        </p:grpSpPr>
        <p:sp>
          <p:nvSpPr>
            <p:cNvPr id="4" name="Rectángulo 3">
              <a:extLst>
                <a:ext uri="{FF2B5EF4-FFF2-40B4-BE49-F238E27FC236}">
                  <a16:creationId xmlns:a16="http://schemas.microsoft.com/office/drawing/2014/main" id="{43494EBE-3232-70F5-3A3C-2F925284D2F0}"/>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BF5A238B-A4BE-7646-8929-91CE4004C0FE}"/>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7" name="Picture 6">
            <a:extLst>
              <a:ext uri="{FF2B5EF4-FFF2-40B4-BE49-F238E27FC236}">
                <a16:creationId xmlns:a16="http://schemas.microsoft.com/office/drawing/2014/main" id="{A307CACC-D419-F78C-FD14-E0E38660BB0B}"/>
              </a:ext>
            </a:extLst>
          </p:cNvPr>
          <p:cNvPicPr>
            <a:picLocks noChangeAspect="1"/>
          </p:cNvPicPr>
          <p:nvPr/>
        </p:nvPicPr>
        <p:blipFill>
          <a:blip r:embed="rId3"/>
          <a:stretch>
            <a:fillRect/>
          </a:stretch>
        </p:blipFill>
        <p:spPr>
          <a:xfrm>
            <a:off x="1372756" y="2694490"/>
            <a:ext cx="6182588" cy="34009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1290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25FBEE09-B757-4018-96D9-A61190F35CD6}"/>
              </a:ext>
            </a:extLst>
          </p:cNvPr>
          <p:cNvSpPr>
            <a:spLocks noGrp="1"/>
          </p:cNvSpPr>
          <p:nvPr>
            <p:ph type="sldNum" sz="quarter" idx="12"/>
          </p:nvPr>
        </p:nvSpPr>
        <p:spPr/>
        <p:txBody>
          <a:bodyPr/>
          <a:lstStyle/>
          <a:p>
            <a:fld id="{BE15108C-154A-4A5A-9C05-91A49A422BA7}" type="slidenum">
              <a:rPr lang="en-US" smtClean="0"/>
              <a:t>35</a:t>
            </a:fld>
            <a:endParaRPr lang="en-US"/>
          </a:p>
        </p:txBody>
      </p:sp>
      <p:sp>
        <p:nvSpPr>
          <p:cNvPr id="7" name="CuadroTexto 6">
            <a:extLst>
              <a:ext uri="{FF2B5EF4-FFF2-40B4-BE49-F238E27FC236}">
                <a16:creationId xmlns:a16="http://schemas.microsoft.com/office/drawing/2014/main" id="{95342D51-A6B6-389C-8CED-77433434DF97}"/>
              </a:ext>
            </a:extLst>
          </p:cNvPr>
          <p:cNvSpPr txBox="1"/>
          <p:nvPr/>
        </p:nvSpPr>
        <p:spPr>
          <a:xfrm>
            <a:off x="654051" y="1992682"/>
            <a:ext cx="6896892" cy="507831"/>
          </a:xfrm>
          <a:prstGeom prst="rect">
            <a:avLst/>
          </a:prstGeom>
          <a:noFill/>
        </p:spPr>
        <p:txBody>
          <a:bodyPr wrap="square" lIns="91440" tIns="45720" rIns="91440" bIns="45720" anchor="t">
            <a:spAutoFit/>
          </a:bodyPr>
          <a:lstStyle/>
          <a:p>
            <a:r>
              <a:rPr lang="es-ES" sz="1350">
                <a:latin typeface="Segoe UI"/>
                <a:cs typeface="Segoe UI"/>
              </a:rPr>
              <a:t>Una declaración </a:t>
            </a:r>
            <a:r>
              <a:rPr lang="es-ES" sz="1350" err="1">
                <a:latin typeface="Segoe UI"/>
                <a:cs typeface="Segoe UI"/>
              </a:rPr>
              <a:t>if</a:t>
            </a:r>
            <a:r>
              <a:rPr lang="es-ES" sz="1350">
                <a:latin typeface="Segoe UI"/>
                <a:cs typeface="Segoe UI"/>
              </a:rPr>
              <a:t> sin una parte </a:t>
            </a:r>
            <a:r>
              <a:rPr lang="es-ES" sz="1350" err="1">
                <a:latin typeface="Segoe UI"/>
                <a:cs typeface="Segoe UI"/>
              </a:rPr>
              <a:t>else</a:t>
            </a:r>
            <a:r>
              <a:rPr lang="es-ES" sz="1350">
                <a:latin typeface="Segoe UI"/>
                <a:cs typeface="Segoe UI"/>
              </a:rPr>
              <a:t> ejecuta su cuerpo solo si una expresión booleana se evalúa como verdadera, como muestra el siguiente ejemplo:</a:t>
            </a:r>
            <a:endParaRPr lang="es-MX" sz="1350">
              <a:latin typeface="Segoe UI"/>
              <a:cs typeface="Segoe UI"/>
            </a:endParaRPr>
          </a:p>
        </p:txBody>
      </p:sp>
      <p:sp>
        <p:nvSpPr>
          <p:cNvPr id="14" name="CuadroTexto 13">
            <a:extLst>
              <a:ext uri="{FF2B5EF4-FFF2-40B4-BE49-F238E27FC236}">
                <a16:creationId xmlns:a16="http://schemas.microsoft.com/office/drawing/2014/main" id="{D9339058-61B4-7628-19B1-1FFF49085686}"/>
              </a:ext>
            </a:extLst>
          </p:cNvPr>
          <p:cNvSpPr txBox="1"/>
          <p:nvPr/>
        </p:nvSpPr>
        <p:spPr>
          <a:xfrm>
            <a:off x="521494" y="1300966"/>
            <a:ext cx="4586288" cy="461665"/>
          </a:xfrm>
          <a:prstGeom prst="rect">
            <a:avLst/>
          </a:prstGeom>
          <a:noFill/>
        </p:spPr>
        <p:txBody>
          <a:bodyPr wrap="square">
            <a:spAutoFit/>
          </a:bodyPr>
          <a:lstStyle/>
          <a:p>
            <a:pPr algn="l"/>
            <a:r>
              <a:rPr lang="es-MX" sz="2400">
                <a:solidFill>
                  <a:srgbClr val="660033"/>
                </a:solidFill>
                <a:latin typeface="Segoe UI" panose="020B0502040204020203" pitchFamily="34" charset="0"/>
                <a:cs typeface="Segoe UI" panose="020B0502040204020203" pitchFamily="34" charset="0"/>
              </a:rPr>
              <a:t>Estructura selectiva </a:t>
            </a:r>
            <a:r>
              <a:rPr lang="es-MX" sz="2400" err="1">
                <a:solidFill>
                  <a:srgbClr val="660033"/>
                </a:solidFill>
                <a:latin typeface="Segoe UI" panose="020B0502040204020203" pitchFamily="34" charset="0"/>
                <a:cs typeface="Segoe UI" panose="020B0502040204020203" pitchFamily="34" charset="0"/>
              </a:rPr>
              <a:t>If-else</a:t>
            </a:r>
            <a:endParaRPr lang="es-MX" sz="2400">
              <a:solidFill>
                <a:srgbClr val="660033"/>
              </a:solidFill>
              <a:latin typeface="Segoe UI" panose="020B0502040204020203" pitchFamily="34" charset="0"/>
              <a:cs typeface="Segoe UI" panose="020B0502040204020203" pitchFamily="34" charset="0"/>
            </a:endParaRPr>
          </a:p>
        </p:txBody>
      </p:sp>
      <p:grpSp>
        <p:nvGrpSpPr>
          <p:cNvPr id="2" name="Grupo 1">
            <a:extLst>
              <a:ext uri="{FF2B5EF4-FFF2-40B4-BE49-F238E27FC236}">
                <a16:creationId xmlns:a16="http://schemas.microsoft.com/office/drawing/2014/main" id="{BE52D5DD-1A56-C59F-E390-B8AA9EE65C46}"/>
              </a:ext>
            </a:extLst>
          </p:cNvPr>
          <p:cNvGrpSpPr/>
          <p:nvPr/>
        </p:nvGrpSpPr>
        <p:grpSpPr>
          <a:xfrm>
            <a:off x="2676698" y="266006"/>
            <a:ext cx="6467302" cy="277000"/>
            <a:chOff x="2676698" y="266006"/>
            <a:chExt cx="6467302" cy="277000"/>
          </a:xfrm>
        </p:grpSpPr>
        <p:sp>
          <p:nvSpPr>
            <p:cNvPr id="4" name="Rectángulo 3">
              <a:extLst>
                <a:ext uri="{FF2B5EF4-FFF2-40B4-BE49-F238E27FC236}">
                  <a16:creationId xmlns:a16="http://schemas.microsoft.com/office/drawing/2014/main" id="{7FD3EB60-3B33-A7E6-4F5D-C4385F0FFFCA}"/>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956FEF63-76D0-B2D4-1780-5CEE1833BDF7}"/>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8" name="Picture 7">
            <a:extLst>
              <a:ext uri="{FF2B5EF4-FFF2-40B4-BE49-F238E27FC236}">
                <a16:creationId xmlns:a16="http://schemas.microsoft.com/office/drawing/2014/main" id="{3EE80C69-FE56-7622-430C-EE62A082D918}"/>
              </a:ext>
            </a:extLst>
          </p:cNvPr>
          <p:cNvPicPr>
            <a:picLocks noChangeAspect="1"/>
          </p:cNvPicPr>
          <p:nvPr/>
        </p:nvPicPr>
        <p:blipFill>
          <a:blip r:embed="rId2"/>
          <a:stretch>
            <a:fillRect/>
          </a:stretch>
        </p:blipFill>
        <p:spPr>
          <a:xfrm>
            <a:off x="833102" y="3144440"/>
            <a:ext cx="7682248" cy="23251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912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36</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521494" y="1300966"/>
            <a:ext cx="4586288" cy="461665"/>
          </a:xfrm>
          <a:prstGeom prst="rect">
            <a:avLst/>
          </a:prstGeom>
          <a:noFill/>
        </p:spPr>
        <p:txBody>
          <a:bodyPr wrap="square">
            <a:spAutoFit/>
          </a:bodyPr>
          <a:lstStyle/>
          <a:p>
            <a:pPr algn="l"/>
            <a:r>
              <a:rPr lang="es-MX" sz="2400" err="1">
                <a:solidFill>
                  <a:srgbClr val="660033"/>
                </a:solidFill>
                <a:latin typeface="Segoe UI" panose="020B0502040204020203" pitchFamily="34" charset="0"/>
                <a:cs typeface="Segoe UI" panose="020B0502040204020203" pitchFamily="34" charset="0"/>
              </a:rPr>
              <a:t>If-else</a:t>
            </a:r>
            <a:r>
              <a:rPr lang="es-MX" sz="2400">
                <a:solidFill>
                  <a:srgbClr val="660033"/>
                </a:solidFill>
                <a:latin typeface="Segoe UI" panose="020B0502040204020203" pitchFamily="34" charset="0"/>
                <a:cs typeface="Segoe UI" panose="020B0502040204020203" pitchFamily="34" charset="0"/>
              </a:rPr>
              <a:t> anidado</a:t>
            </a:r>
          </a:p>
        </p:txBody>
      </p:sp>
      <p:sp>
        <p:nvSpPr>
          <p:cNvPr id="6" name="CuadroTexto 5">
            <a:extLst>
              <a:ext uri="{FF2B5EF4-FFF2-40B4-BE49-F238E27FC236}">
                <a16:creationId xmlns:a16="http://schemas.microsoft.com/office/drawing/2014/main" id="{6A9BC2A7-608A-5886-A142-CF3E75AE57D4}"/>
              </a:ext>
            </a:extLst>
          </p:cNvPr>
          <p:cNvSpPr txBox="1"/>
          <p:nvPr/>
        </p:nvSpPr>
        <p:spPr>
          <a:xfrm>
            <a:off x="521494" y="1846780"/>
            <a:ext cx="7892256" cy="300082"/>
          </a:xfrm>
          <a:prstGeom prst="rect">
            <a:avLst/>
          </a:prstGeom>
          <a:noFill/>
        </p:spPr>
        <p:txBody>
          <a:bodyPr wrap="square">
            <a:spAutoFit/>
          </a:bodyPr>
          <a:lstStyle/>
          <a:p>
            <a:r>
              <a:rPr lang="es-MX" sz="1350"/>
              <a:t>Puede anidar sentencias </a:t>
            </a:r>
            <a:r>
              <a:rPr lang="es-MX" sz="1350" b="1" err="1"/>
              <a:t>if</a:t>
            </a:r>
            <a:r>
              <a:rPr lang="es-MX" sz="1350"/>
              <a:t> para verificar múltiples condiciones, como muestra el siguiente ejemplo:</a:t>
            </a:r>
          </a:p>
        </p:txBody>
      </p:sp>
      <p:grpSp>
        <p:nvGrpSpPr>
          <p:cNvPr id="2" name="Grupo 1">
            <a:extLst>
              <a:ext uri="{FF2B5EF4-FFF2-40B4-BE49-F238E27FC236}">
                <a16:creationId xmlns:a16="http://schemas.microsoft.com/office/drawing/2014/main" id="{2F6B5B3B-BCA0-4E65-F1D9-69BEEEDADE28}"/>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47BDE3AD-9954-A7C0-9B9A-941B45D2E367}"/>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BD6956C8-17ED-8895-176A-885496B90D87}"/>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10" name="Picture 9">
            <a:extLst>
              <a:ext uri="{FF2B5EF4-FFF2-40B4-BE49-F238E27FC236}">
                <a16:creationId xmlns:a16="http://schemas.microsoft.com/office/drawing/2014/main" id="{1F18A86F-411F-8CAE-7816-DF1150342B8C}"/>
              </a:ext>
            </a:extLst>
          </p:cNvPr>
          <p:cNvPicPr>
            <a:picLocks noChangeAspect="1"/>
          </p:cNvPicPr>
          <p:nvPr/>
        </p:nvPicPr>
        <p:blipFill>
          <a:blip r:embed="rId2"/>
          <a:stretch>
            <a:fillRect/>
          </a:stretch>
        </p:blipFill>
        <p:spPr>
          <a:xfrm>
            <a:off x="2384584" y="2658704"/>
            <a:ext cx="4166076" cy="33922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7098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37</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502444" y="964257"/>
            <a:ext cx="4586288" cy="461665"/>
          </a:xfrm>
          <a:prstGeom prst="rect">
            <a:avLst/>
          </a:prstGeom>
          <a:noFill/>
        </p:spPr>
        <p:txBody>
          <a:bodyPr wrap="square">
            <a:spAutoFit/>
          </a:bodyPr>
          <a:lstStyle/>
          <a:p>
            <a:pPr algn="l"/>
            <a:r>
              <a:rPr lang="es-MX" sz="2400">
                <a:solidFill>
                  <a:srgbClr val="660033"/>
                </a:solidFill>
                <a:latin typeface="Segoe UI" panose="020B0502040204020203" pitchFamily="34" charset="0"/>
                <a:cs typeface="Segoe UI" panose="020B0502040204020203" pitchFamily="34" charset="0"/>
              </a:rPr>
              <a:t>Instrucción switch</a:t>
            </a:r>
          </a:p>
        </p:txBody>
      </p:sp>
      <p:sp>
        <p:nvSpPr>
          <p:cNvPr id="6" name="CuadroTexto 5">
            <a:extLst>
              <a:ext uri="{FF2B5EF4-FFF2-40B4-BE49-F238E27FC236}">
                <a16:creationId xmlns:a16="http://schemas.microsoft.com/office/drawing/2014/main" id="{6A9BC2A7-608A-5886-A142-CF3E75AE57D4}"/>
              </a:ext>
            </a:extLst>
          </p:cNvPr>
          <p:cNvSpPr txBox="1"/>
          <p:nvPr/>
        </p:nvSpPr>
        <p:spPr>
          <a:xfrm>
            <a:off x="502444" y="1489382"/>
            <a:ext cx="6994128" cy="715581"/>
          </a:xfrm>
          <a:prstGeom prst="rect">
            <a:avLst/>
          </a:prstGeom>
          <a:noFill/>
        </p:spPr>
        <p:txBody>
          <a:bodyPr wrap="square">
            <a:spAutoFit/>
          </a:bodyPr>
          <a:lstStyle/>
          <a:p>
            <a:r>
              <a:rPr lang="es-ES" sz="1350"/>
              <a:t>La instrucción switch selecciona una lista de instrucciones para ejecutarla en función de la coincidencia de un patrón con una expresión de coincidencia, como se muestra en el ejemplo siguiente:</a:t>
            </a:r>
            <a:endParaRPr lang="es-MX" sz="1350"/>
          </a:p>
        </p:txBody>
      </p:sp>
      <p:grpSp>
        <p:nvGrpSpPr>
          <p:cNvPr id="2" name="Grupo 1">
            <a:extLst>
              <a:ext uri="{FF2B5EF4-FFF2-40B4-BE49-F238E27FC236}">
                <a16:creationId xmlns:a16="http://schemas.microsoft.com/office/drawing/2014/main" id="{A8AEB314-0024-2D6B-0A87-9B6D1CC9F42A}"/>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362BB374-9F31-9E11-D007-830C806BF454}"/>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625C0894-DBC1-AE27-850B-298C6235F586}"/>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10" name="Picture 9">
            <a:extLst>
              <a:ext uri="{FF2B5EF4-FFF2-40B4-BE49-F238E27FC236}">
                <a16:creationId xmlns:a16="http://schemas.microsoft.com/office/drawing/2014/main" id="{8F05F646-B122-46F1-70BE-FC374BBD6FDA}"/>
              </a:ext>
            </a:extLst>
          </p:cNvPr>
          <p:cNvPicPr>
            <a:picLocks noChangeAspect="1"/>
          </p:cNvPicPr>
          <p:nvPr/>
        </p:nvPicPr>
        <p:blipFill>
          <a:blip r:embed="rId2"/>
          <a:stretch>
            <a:fillRect/>
          </a:stretch>
        </p:blipFill>
        <p:spPr>
          <a:xfrm>
            <a:off x="1930399" y="2520591"/>
            <a:ext cx="4908551" cy="38124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094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38</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521494" y="1300966"/>
            <a:ext cx="4586288" cy="461665"/>
          </a:xfrm>
          <a:prstGeom prst="rect">
            <a:avLst/>
          </a:prstGeom>
          <a:noFill/>
        </p:spPr>
        <p:txBody>
          <a:bodyPr wrap="square">
            <a:spAutoFit/>
          </a:bodyPr>
          <a:lstStyle/>
          <a:p>
            <a:pPr algn="l"/>
            <a:r>
              <a:rPr lang="es-MX" sz="2400">
                <a:solidFill>
                  <a:srgbClr val="660033"/>
                </a:solidFill>
                <a:latin typeface="Segoe UI" panose="020B0502040204020203" pitchFamily="34" charset="0"/>
                <a:cs typeface="Segoe UI" panose="020B0502040204020203" pitchFamily="34" charset="0"/>
              </a:rPr>
              <a:t>Bucles</a:t>
            </a:r>
          </a:p>
        </p:txBody>
      </p:sp>
      <p:sp>
        <p:nvSpPr>
          <p:cNvPr id="6" name="CuadroTexto 5">
            <a:extLst>
              <a:ext uri="{FF2B5EF4-FFF2-40B4-BE49-F238E27FC236}">
                <a16:creationId xmlns:a16="http://schemas.microsoft.com/office/drawing/2014/main" id="{6A9BC2A7-608A-5886-A142-CF3E75AE57D4}"/>
              </a:ext>
            </a:extLst>
          </p:cNvPr>
          <p:cNvSpPr txBox="1"/>
          <p:nvPr/>
        </p:nvSpPr>
        <p:spPr>
          <a:xfrm>
            <a:off x="584200" y="1912930"/>
            <a:ext cx="7931150" cy="715581"/>
          </a:xfrm>
          <a:prstGeom prst="rect">
            <a:avLst/>
          </a:prstGeom>
          <a:noFill/>
        </p:spPr>
        <p:txBody>
          <a:bodyPr wrap="square">
            <a:spAutoFit/>
          </a:bodyPr>
          <a:lstStyle/>
          <a:p>
            <a:pPr algn="just"/>
            <a:r>
              <a:rPr lang="es-ES" sz="1350"/>
              <a:t>El bucle en un lenguaje de programación es una forma de ejecutar una declaración o un conjunto de declaraciones varias veces, dependiendo del resultado de la condición que se evaluará para ejecutar declaraciones.</a:t>
            </a:r>
          </a:p>
        </p:txBody>
      </p:sp>
      <p:grpSp>
        <p:nvGrpSpPr>
          <p:cNvPr id="2" name="Grupo 1">
            <a:extLst>
              <a:ext uri="{FF2B5EF4-FFF2-40B4-BE49-F238E27FC236}">
                <a16:creationId xmlns:a16="http://schemas.microsoft.com/office/drawing/2014/main" id="{85F13886-98F8-9E9C-A955-EAD287A3FEBD}"/>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F49E8021-9E1C-DA5F-F98B-7F2062C19C2B}"/>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AA084415-7B9A-38E9-EDFE-A46D603D1ED6}"/>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1026" name="Picture 2" descr="Coding The Road Runner Loop Meme | Khalid Abuhakmeh">
            <a:extLst>
              <a:ext uri="{FF2B5EF4-FFF2-40B4-BE49-F238E27FC236}">
                <a16:creationId xmlns:a16="http://schemas.microsoft.com/office/drawing/2014/main" id="{E0CB507C-C87E-6C58-EBF4-1CD22FFC9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2" y="2910881"/>
            <a:ext cx="4321175" cy="31631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055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39</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521494" y="1300966"/>
            <a:ext cx="4586288" cy="461665"/>
          </a:xfrm>
          <a:prstGeom prst="rect">
            <a:avLst/>
          </a:prstGeom>
          <a:noFill/>
        </p:spPr>
        <p:txBody>
          <a:bodyPr wrap="square">
            <a:spAutoFit/>
          </a:bodyPr>
          <a:lstStyle/>
          <a:p>
            <a:pPr algn="l"/>
            <a:r>
              <a:rPr lang="es-MX" sz="2400">
                <a:solidFill>
                  <a:srgbClr val="660033"/>
                </a:solidFill>
                <a:latin typeface="Segoe UI" panose="020B0502040204020203" pitchFamily="34" charset="0"/>
                <a:cs typeface="Segoe UI" panose="020B0502040204020203" pitchFamily="34" charset="0"/>
              </a:rPr>
              <a:t>Instrucción </a:t>
            </a:r>
            <a:r>
              <a:rPr lang="es-MX" sz="2400" err="1">
                <a:solidFill>
                  <a:srgbClr val="660033"/>
                </a:solidFill>
                <a:latin typeface="Segoe UI" panose="020B0502040204020203" pitchFamily="34" charset="0"/>
                <a:cs typeface="Segoe UI" panose="020B0502040204020203" pitchFamily="34" charset="0"/>
              </a:rPr>
              <a:t>for</a:t>
            </a:r>
            <a:endParaRPr lang="es-MX" sz="2400">
              <a:solidFill>
                <a:srgbClr val="660033"/>
              </a:solidFill>
              <a:latin typeface="Segoe UI" panose="020B0502040204020203" pitchFamily="34" charset="0"/>
              <a:cs typeface="Segoe UI" panose="020B0502040204020203" pitchFamily="34" charset="0"/>
            </a:endParaRPr>
          </a:p>
        </p:txBody>
      </p:sp>
      <p:sp>
        <p:nvSpPr>
          <p:cNvPr id="6" name="CuadroTexto 5">
            <a:extLst>
              <a:ext uri="{FF2B5EF4-FFF2-40B4-BE49-F238E27FC236}">
                <a16:creationId xmlns:a16="http://schemas.microsoft.com/office/drawing/2014/main" id="{6A9BC2A7-608A-5886-A142-CF3E75AE57D4}"/>
              </a:ext>
            </a:extLst>
          </p:cNvPr>
          <p:cNvSpPr txBox="1"/>
          <p:nvPr/>
        </p:nvSpPr>
        <p:spPr>
          <a:xfrm>
            <a:off x="648528" y="2055895"/>
            <a:ext cx="7909064" cy="715581"/>
          </a:xfrm>
          <a:prstGeom prst="rect">
            <a:avLst/>
          </a:prstGeom>
          <a:noFill/>
        </p:spPr>
        <p:txBody>
          <a:bodyPr wrap="square">
            <a:spAutoFit/>
          </a:bodyPr>
          <a:lstStyle/>
          <a:p>
            <a:pPr algn="just"/>
            <a:r>
              <a:rPr lang="es-ES" sz="1350"/>
              <a:t>La instrucción </a:t>
            </a:r>
            <a:r>
              <a:rPr lang="es-ES" sz="1350" b="1" err="1"/>
              <a:t>for</a:t>
            </a:r>
            <a:r>
              <a:rPr lang="es-ES" sz="1350"/>
              <a:t> ejecuta una instrucción o un bloque de instrucciones mientras una expresión booleana especificada se evalúa como true. En el ejemplo siguiente se muestra la instrucción </a:t>
            </a:r>
            <a:r>
              <a:rPr lang="es-ES" sz="1350" b="1" err="1"/>
              <a:t>for</a:t>
            </a:r>
            <a:r>
              <a:rPr lang="es-ES" sz="1350"/>
              <a:t>, que ejecuta su cuerpo mientras que un contador entero sea menor que tres:</a:t>
            </a:r>
            <a:endParaRPr lang="es-MX" sz="1350"/>
          </a:p>
        </p:txBody>
      </p:sp>
      <p:sp>
        <p:nvSpPr>
          <p:cNvPr id="10" name="CuadroTexto 9">
            <a:extLst>
              <a:ext uri="{FF2B5EF4-FFF2-40B4-BE49-F238E27FC236}">
                <a16:creationId xmlns:a16="http://schemas.microsoft.com/office/drawing/2014/main" id="{731A5944-D34A-AFB2-48F3-195142C0C374}"/>
              </a:ext>
            </a:extLst>
          </p:cNvPr>
          <p:cNvSpPr txBox="1"/>
          <p:nvPr/>
        </p:nvSpPr>
        <p:spPr>
          <a:xfrm>
            <a:off x="648528" y="3852780"/>
            <a:ext cx="7976153" cy="300082"/>
          </a:xfrm>
          <a:prstGeom prst="rect">
            <a:avLst/>
          </a:prstGeom>
          <a:noFill/>
        </p:spPr>
        <p:txBody>
          <a:bodyPr wrap="square">
            <a:spAutoFit/>
          </a:bodyPr>
          <a:lstStyle/>
          <a:p>
            <a:r>
              <a:rPr lang="es-ES" sz="1350"/>
              <a:t>La sección inicializadora del ejemplo anterior declara e inicializa una variable de contador entero:</a:t>
            </a:r>
            <a:endParaRPr lang="es-MX" sz="1350"/>
          </a:p>
        </p:txBody>
      </p:sp>
      <p:sp>
        <p:nvSpPr>
          <p:cNvPr id="12" name="CuadroTexto 11">
            <a:extLst>
              <a:ext uri="{FF2B5EF4-FFF2-40B4-BE49-F238E27FC236}">
                <a16:creationId xmlns:a16="http://schemas.microsoft.com/office/drawing/2014/main" id="{B96EF56A-0D3D-F797-A0F1-EFCFF0F4AE66}"/>
              </a:ext>
            </a:extLst>
          </p:cNvPr>
          <p:cNvSpPr txBox="1"/>
          <p:nvPr/>
        </p:nvSpPr>
        <p:spPr>
          <a:xfrm>
            <a:off x="3445616" y="4205039"/>
            <a:ext cx="1310258" cy="230832"/>
          </a:xfrm>
          <a:prstGeom prst="rect">
            <a:avLst/>
          </a:prstGeom>
          <a:noFill/>
        </p:spPr>
        <p:txBody>
          <a:bodyPr wrap="square">
            <a:spAutoFit/>
          </a:bodyPr>
          <a:lstStyle/>
          <a:p>
            <a:r>
              <a:rPr lang="es-MX" sz="900" err="1">
                <a:latin typeface="Consolas" panose="020B0609020204030204" pitchFamily="49" charset="0"/>
              </a:rPr>
              <a:t>int</a:t>
            </a:r>
            <a:r>
              <a:rPr lang="es-MX" sz="900">
                <a:latin typeface="Consolas" panose="020B0609020204030204" pitchFamily="49" charset="0"/>
              </a:rPr>
              <a:t> i = 0</a:t>
            </a:r>
          </a:p>
        </p:txBody>
      </p:sp>
      <p:sp>
        <p:nvSpPr>
          <p:cNvPr id="16" name="CuadroTexto 15">
            <a:extLst>
              <a:ext uri="{FF2B5EF4-FFF2-40B4-BE49-F238E27FC236}">
                <a16:creationId xmlns:a16="http://schemas.microsoft.com/office/drawing/2014/main" id="{9929971B-4120-454D-61A0-AEB6DA8C6DF5}"/>
              </a:ext>
            </a:extLst>
          </p:cNvPr>
          <p:cNvSpPr txBox="1"/>
          <p:nvPr/>
        </p:nvSpPr>
        <p:spPr>
          <a:xfrm>
            <a:off x="648529" y="4425801"/>
            <a:ext cx="7976152" cy="300082"/>
          </a:xfrm>
          <a:prstGeom prst="rect">
            <a:avLst/>
          </a:prstGeom>
          <a:noFill/>
        </p:spPr>
        <p:txBody>
          <a:bodyPr wrap="square">
            <a:spAutoFit/>
          </a:bodyPr>
          <a:lstStyle/>
          <a:p>
            <a:r>
              <a:rPr lang="es-ES" sz="1350"/>
              <a:t>La sección condición del ejemplo anterior comprueba si un valor de contador es menor que tres:</a:t>
            </a:r>
            <a:endParaRPr lang="es-MX" sz="1350"/>
          </a:p>
        </p:txBody>
      </p:sp>
      <p:sp>
        <p:nvSpPr>
          <p:cNvPr id="18" name="CuadroTexto 17">
            <a:extLst>
              <a:ext uri="{FF2B5EF4-FFF2-40B4-BE49-F238E27FC236}">
                <a16:creationId xmlns:a16="http://schemas.microsoft.com/office/drawing/2014/main" id="{13EB556C-E5A9-5682-13D6-B5104BEC0FB0}"/>
              </a:ext>
            </a:extLst>
          </p:cNvPr>
          <p:cNvSpPr txBox="1"/>
          <p:nvPr/>
        </p:nvSpPr>
        <p:spPr>
          <a:xfrm>
            <a:off x="3532351" y="4748682"/>
            <a:ext cx="568394" cy="230832"/>
          </a:xfrm>
          <a:prstGeom prst="rect">
            <a:avLst/>
          </a:prstGeom>
          <a:noFill/>
        </p:spPr>
        <p:txBody>
          <a:bodyPr wrap="square">
            <a:spAutoFit/>
          </a:bodyPr>
          <a:lstStyle/>
          <a:p>
            <a:r>
              <a:rPr lang="es-MX" sz="900">
                <a:latin typeface="Consolas" panose="020B0609020204030204" pitchFamily="49" charset="0"/>
              </a:rPr>
              <a:t>i &lt; 3</a:t>
            </a:r>
          </a:p>
        </p:txBody>
      </p:sp>
      <p:sp>
        <p:nvSpPr>
          <p:cNvPr id="22" name="CuadroTexto 21">
            <a:extLst>
              <a:ext uri="{FF2B5EF4-FFF2-40B4-BE49-F238E27FC236}">
                <a16:creationId xmlns:a16="http://schemas.microsoft.com/office/drawing/2014/main" id="{D46A068F-67B5-58D6-D1DB-8A92226B3657}"/>
              </a:ext>
            </a:extLst>
          </p:cNvPr>
          <p:cNvSpPr txBox="1"/>
          <p:nvPr/>
        </p:nvSpPr>
        <p:spPr>
          <a:xfrm>
            <a:off x="648528" y="4951216"/>
            <a:ext cx="6032432" cy="300082"/>
          </a:xfrm>
          <a:prstGeom prst="rect">
            <a:avLst/>
          </a:prstGeom>
          <a:noFill/>
        </p:spPr>
        <p:txBody>
          <a:bodyPr wrap="square">
            <a:spAutoFit/>
          </a:bodyPr>
          <a:lstStyle/>
          <a:p>
            <a:r>
              <a:rPr lang="es-ES" sz="1350"/>
              <a:t>La sección iterador del ejemplo anterior incrementa el contador:</a:t>
            </a:r>
            <a:endParaRPr lang="es-MX" sz="1350"/>
          </a:p>
        </p:txBody>
      </p:sp>
      <p:sp>
        <p:nvSpPr>
          <p:cNvPr id="24" name="CuadroTexto 23">
            <a:extLst>
              <a:ext uri="{FF2B5EF4-FFF2-40B4-BE49-F238E27FC236}">
                <a16:creationId xmlns:a16="http://schemas.microsoft.com/office/drawing/2014/main" id="{0A0097CC-CCC6-24D5-533B-A29F4363F805}"/>
              </a:ext>
            </a:extLst>
          </p:cNvPr>
          <p:cNvSpPr txBox="1"/>
          <p:nvPr/>
        </p:nvSpPr>
        <p:spPr>
          <a:xfrm>
            <a:off x="3606895" y="5268881"/>
            <a:ext cx="4588151" cy="230832"/>
          </a:xfrm>
          <a:prstGeom prst="rect">
            <a:avLst/>
          </a:prstGeom>
          <a:noFill/>
        </p:spPr>
        <p:txBody>
          <a:bodyPr wrap="square">
            <a:spAutoFit/>
          </a:bodyPr>
          <a:lstStyle/>
          <a:p>
            <a:r>
              <a:rPr lang="es-MX" sz="900">
                <a:latin typeface="Consolas" panose="020B0609020204030204" pitchFamily="49" charset="0"/>
              </a:rPr>
              <a:t>i++</a:t>
            </a:r>
          </a:p>
        </p:txBody>
      </p:sp>
      <p:grpSp>
        <p:nvGrpSpPr>
          <p:cNvPr id="2" name="Grupo 1">
            <a:extLst>
              <a:ext uri="{FF2B5EF4-FFF2-40B4-BE49-F238E27FC236}">
                <a16:creationId xmlns:a16="http://schemas.microsoft.com/office/drawing/2014/main" id="{F1310E13-4608-B781-F6D3-AA5FA07C0DB2}"/>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E39B2510-A8BE-A7A2-D259-59D04A69E41F}"/>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EAD8602E-FFCD-633A-C17F-85277B1F4CC8}"/>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11" name="Picture 10">
            <a:extLst>
              <a:ext uri="{FF2B5EF4-FFF2-40B4-BE49-F238E27FC236}">
                <a16:creationId xmlns:a16="http://schemas.microsoft.com/office/drawing/2014/main" id="{ED17C516-041E-18B8-5EB7-0FB902BC78D8}"/>
              </a:ext>
            </a:extLst>
          </p:cNvPr>
          <p:cNvPicPr>
            <a:picLocks noChangeAspect="1"/>
          </p:cNvPicPr>
          <p:nvPr/>
        </p:nvPicPr>
        <p:blipFill>
          <a:blip r:embed="rId3"/>
          <a:stretch>
            <a:fillRect/>
          </a:stretch>
        </p:blipFill>
        <p:spPr>
          <a:xfrm>
            <a:off x="3152577" y="2890620"/>
            <a:ext cx="2838846" cy="962159"/>
          </a:xfrm>
          <a:prstGeom prst="rect">
            <a:avLst/>
          </a:prstGeom>
        </p:spPr>
      </p:pic>
    </p:spTree>
    <p:extLst>
      <p:ext uri="{BB962C8B-B14F-4D97-AF65-F5344CB8AC3E}">
        <p14:creationId xmlns:p14="http://schemas.microsoft.com/office/powerpoint/2010/main" val="2043289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A7E52D-5CB8-C0E1-7B0D-DE7A5FCFD1D1}"/>
              </a:ext>
            </a:extLst>
          </p:cNvPr>
          <p:cNvSpPr>
            <a:spLocks noGrp="1"/>
          </p:cNvSpPr>
          <p:nvPr>
            <p:ph type="title"/>
          </p:nvPr>
        </p:nvSpPr>
        <p:spPr>
          <a:xfrm>
            <a:off x="502012" y="1381023"/>
            <a:ext cx="8001008" cy="754870"/>
          </a:xfrm>
          <a:noFill/>
        </p:spPr>
        <p:txBody>
          <a:bodyPr>
            <a:normAutofit fontScale="90000"/>
          </a:bodyPr>
          <a:lstStyle/>
          <a:p>
            <a:r>
              <a:rPr lang="es-MX" sz="8000">
                <a:solidFill>
                  <a:srgbClr val="660033"/>
                </a:solidFill>
                <a:latin typeface="Segoe UI" panose="020B0502040204020203" pitchFamily="34" charset="0"/>
                <a:ea typeface="+mn-ea"/>
                <a:cs typeface="+mn-cs"/>
              </a:rPr>
              <a:t>¿Qué es .NET?</a:t>
            </a:r>
          </a:p>
        </p:txBody>
      </p:sp>
      <p:sp>
        <p:nvSpPr>
          <p:cNvPr id="7" name="Marcador de contenido 2">
            <a:extLst>
              <a:ext uri="{FF2B5EF4-FFF2-40B4-BE49-F238E27FC236}">
                <a16:creationId xmlns:a16="http://schemas.microsoft.com/office/drawing/2014/main" id="{69E73595-9FE1-3E28-261D-6591EA174099}"/>
              </a:ext>
            </a:extLst>
          </p:cNvPr>
          <p:cNvSpPr>
            <a:spLocks noGrp="1"/>
          </p:cNvSpPr>
          <p:nvPr>
            <p:ph idx="1"/>
          </p:nvPr>
        </p:nvSpPr>
        <p:spPr>
          <a:xfrm>
            <a:off x="502012" y="2829519"/>
            <a:ext cx="8139976" cy="1539282"/>
          </a:xfrm>
          <a:noFill/>
        </p:spPr>
        <p:txBody>
          <a:bodyPr vert="horz" lIns="91440" tIns="45720" rIns="91440" bIns="45720" rtlCol="0" anchor="t">
            <a:normAutofit/>
          </a:bodyPr>
          <a:lstStyle/>
          <a:p>
            <a:pPr algn="just"/>
            <a:r>
              <a:rPr lang="es-MX" sz="1400">
                <a:latin typeface="Segoe UI" panose="020B0502040204020203" pitchFamily="34" charset="0"/>
              </a:rPr>
              <a:t>.NET es una plataforma de desarrollo gratuita, multiplataforma y de código abierto para crear muchos tipos diferentes de aplicaciones.</a:t>
            </a:r>
          </a:p>
          <a:p>
            <a:pPr algn="just"/>
            <a:endParaRPr lang="es-MX" sz="1400">
              <a:latin typeface="Segoe UI" panose="020B0502040204020203" pitchFamily="34" charset="0"/>
            </a:endParaRPr>
          </a:p>
          <a:p>
            <a:pPr algn="just"/>
            <a:r>
              <a:rPr lang="es-MX" sz="1400">
                <a:latin typeface="Segoe UI" panose="020B0502040204020203" pitchFamily="34" charset="0"/>
              </a:rPr>
              <a:t>Con .NET, puede usar múltiples lenguajes, editores y bibliotecas para crear aplicaciones web, móviles, de escritorio, juegos, </a:t>
            </a:r>
            <a:r>
              <a:rPr lang="es-MX" sz="1400" err="1">
                <a:latin typeface="Segoe UI" panose="020B0502040204020203" pitchFamily="34" charset="0"/>
              </a:rPr>
              <a:t>IoT</a:t>
            </a:r>
            <a:r>
              <a:rPr lang="es-MX" sz="1400">
                <a:latin typeface="Segoe UI" panose="020B0502040204020203" pitchFamily="34" charset="0"/>
              </a:rPr>
              <a:t> y más.</a:t>
            </a:r>
          </a:p>
        </p:txBody>
      </p:sp>
      <p:grpSp>
        <p:nvGrpSpPr>
          <p:cNvPr id="8" name="Grupo 7">
            <a:extLst>
              <a:ext uri="{FF2B5EF4-FFF2-40B4-BE49-F238E27FC236}">
                <a16:creationId xmlns:a16="http://schemas.microsoft.com/office/drawing/2014/main" id="{4D213ABB-74AC-BD26-B9C3-D148FD66C1B5}"/>
              </a:ext>
            </a:extLst>
          </p:cNvPr>
          <p:cNvGrpSpPr/>
          <p:nvPr/>
        </p:nvGrpSpPr>
        <p:grpSpPr>
          <a:xfrm>
            <a:off x="2676698" y="266006"/>
            <a:ext cx="6467302" cy="277000"/>
            <a:chOff x="2676698" y="266006"/>
            <a:chExt cx="6467302" cy="277000"/>
          </a:xfrm>
        </p:grpSpPr>
        <p:sp>
          <p:nvSpPr>
            <p:cNvPr id="9" name="Rectángulo 8">
              <a:extLst>
                <a:ext uri="{FF2B5EF4-FFF2-40B4-BE49-F238E27FC236}">
                  <a16:creationId xmlns:a16="http://schemas.microsoft.com/office/drawing/2014/main" id="{F11F719C-3FF3-AD1A-9E08-6B0C96BFC90D}"/>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a:extLst>
                <a:ext uri="{FF2B5EF4-FFF2-40B4-BE49-F238E27FC236}">
                  <a16:creationId xmlns:a16="http://schemas.microsoft.com/office/drawing/2014/main" id="{0917DAE9-0828-02FF-F5DF-6873C9082145}"/>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1028" name="Picture 4" descr="Ver las imágenes de origen">
            <a:extLst>
              <a:ext uri="{FF2B5EF4-FFF2-40B4-BE49-F238E27FC236}">
                <a16:creationId xmlns:a16="http://schemas.microsoft.com/office/drawing/2014/main" id="{C0657732-44B5-46C8-9B43-388959D4B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9443" y="4368801"/>
            <a:ext cx="1865114" cy="1865114"/>
          </a:xfrm>
          <a:prstGeom prst="rect">
            <a:avLst/>
          </a:prstGeom>
          <a:ln>
            <a:noFill/>
          </a:ln>
          <a:effectLst>
            <a:outerShdw blurRad="292100" dist="139700" dir="2700000" algn="tl" rotWithShape="0">
              <a:srgbClr val="333333">
                <a:alpha val="65000"/>
              </a:srgbClr>
            </a:outerShdw>
            <a:softEdge rad="508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648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40</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521494" y="1300966"/>
            <a:ext cx="4586288" cy="461665"/>
          </a:xfrm>
          <a:prstGeom prst="rect">
            <a:avLst/>
          </a:prstGeom>
          <a:noFill/>
        </p:spPr>
        <p:txBody>
          <a:bodyPr wrap="square">
            <a:spAutoFit/>
          </a:bodyPr>
          <a:lstStyle/>
          <a:p>
            <a:pPr algn="l"/>
            <a:r>
              <a:rPr lang="es-MX" sz="2400">
                <a:solidFill>
                  <a:srgbClr val="660033"/>
                </a:solidFill>
                <a:latin typeface="Segoe UI" panose="020B0502040204020203" pitchFamily="34" charset="0"/>
                <a:cs typeface="Segoe UI" panose="020B0502040204020203" pitchFamily="34" charset="0"/>
              </a:rPr>
              <a:t>Instrucción </a:t>
            </a:r>
            <a:r>
              <a:rPr lang="es-MX" sz="2400" err="1">
                <a:solidFill>
                  <a:srgbClr val="660033"/>
                </a:solidFill>
                <a:latin typeface="Segoe UI" panose="020B0502040204020203" pitchFamily="34" charset="0"/>
                <a:cs typeface="Segoe UI" panose="020B0502040204020203" pitchFamily="34" charset="0"/>
              </a:rPr>
              <a:t>while</a:t>
            </a:r>
            <a:endParaRPr lang="es-MX" sz="2400">
              <a:solidFill>
                <a:srgbClr val="660033"/>
              </a:solidFill>
              <a:latin typeface="Segoe UI" panose="020B0502040204020203" pitchFamily="34" charset="0"/>
              <a:cs typeface="Segoe UI" panose="020B0502040204020203" pitchFamily="34" charset="0"/>
            </a:endParaRPr>
          </a:p>
        </p:txBody>
      </p:sp>
      <p:sp>
        <p:nvSpPr>
          <p:cNvPr id="6" name="CuadroTexto 5">
            <a:extLst>
              <a:ext uri="{FF2B5EF4-FFF2-40B4-BE49-F238E27FC236}">
                <a16:creationId xmlns:a16="http://schemas.microsoft.com/office/drawing/2014/main" id="{6A9BC2A7-608A-5886-A142-CF3E75AE57D4}"/>
              </a:ext>
            </a:extLst>
          </p:cNvPr>
          <p:cNvSpPr txBox="1"/>
          <p:nvPr/>
        </p:nvSpPr>
        <p:spPr>
          <a:xfrm>
            <a:off x="842341" y="1997461"/>
            <a:ext cx="7610888" cy="1338828"/>
          </a:xfrm>
          <a:prstGeom prst="rect">
            <a:avLst/>
          </a:prstGeom>
          <a:noFill/>
        </p:spPr>
        <p:txBody>
          <a:bodyPr wrap="square">
            <a:spAutoFit/>
          </a:bodyPr>
          <a:lstStyle/>
          <a:p>
            <a:pPr algn="just"/>
            <a:r>
              <a:rPr lang="es-ES" sz="1350"/>
              <a:t>La instrucción </a:t>
            </a:r>
            <a:r>
              <a:rPr lang="es-ES" sz="1350" err="1"/>
              <a:t>while</a:t>
            </a:r>
            <a:r>
              <a:rPr lang="es-ES" sz="1350"/>
              <a:t> ejecuta una instrucción o un bloque de instrucciones mientras que una expresión booleana especificada se evalúa como true. Como esa expresión se evalúa antes de cada ejecución del bucle, un bucle </a:t>
            </a:r>
            <a:r>
              <a:rPr lang="es-ES" sz="1350" err="1"/>
              <a:t>while</a:t>
            </a:r>
            <a:r>
              <a:rPr lang="es-ES" sz="1350"/>
              <a:t> se ejecuta cero o varias veces. Esto es diferente de un bucle do que se ejecuta una o varias veces.</a:t>
            </a:r>
          </a:p>
          <a:p>
            <a:pPr algn="just"/>
            <a:endParaRPr lang="es-ES" sz="1350"/>
          </a:p>
          <a:p>
            <a:pPr algn="just"/>
            <a:r>
              <a:rPr lang="es-ES" sz="1350"/>
              <a:t>En el ejemplo siguiente se muestra el uso de la instrucción </a:t>
            </a:r>
            <a:r>
              <a:rPr lang="es-ES" sz="1350" err="1"/>
              <a:t>while</a:t>
            </a:r>
            <a:r>
              <a:rPr lang="es-ES" sz="1350"/>
              <a:t>:</a:t>
            </a:r>
            <a:endParaRPr lang="es-MX" sz="1350"/>
          </a:p>
        </p:txBody>
      </p:sp>
      <p:grpSp>
        <p:nvGrpSpPr>
          <p:cNvPr id="2" name="Grupo 1">
            <a:extLst>
              <a:ext uri="{FF2B5EF4-FFF2-40B4-BE49-F238E27FC236}">
                <a16:creationId xmlns:a16="http://schemas.microsoft.com/office/drawing/2014/main" id="{C133D685-F52E-27E1-483B-EA5A5B4BD1E7}"/>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971FED1E-E16C-0C46-5B5A-195AFDA7CCCE}"/>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3EF9C401-20F5-3101-3FBD-78C7484B44DF}"/>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10" name="Picture 9">
            <a:extLst>
              <a:ext uri="{FF2B5EF4-FFF2-40B4-BE49-F238E27FC236}">
                <a16:creationId xmlns:a16="http://schemas.microsoft.com/office/drawing/2014/main" id="{8A2E9988-F9FE-9095-4C6D-0ACE27D340F8}"/>
              </a:ext>
            </a:extLst>
          </p:cNvPr>
          <p:cNvPicPr>
            <a:picLocks noChangeAspect="1"/>
          </p:cNvPicPr>
          <p:nvPr/>
        </p:nvPicPr>
        <p:blipFill>
          <a:blip r:embed="rId2"/>
          <a:stretch>
            <a:fillRect/>
          </a:stretch>
        </p:blipFill>
        <p:spPr>
          <a:xfrm>
            <a:off x="2897188" y="3665412"/>
            <a:ext cx="2486372" cy="1800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8322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41</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521494" y="1300966"/>
            <a:ext cx="4586288" cy="461665"/>
          </a:xfrm>
          <a:prstGeom prst="rect">
            <a:avLst/>
          </a:prstGeom>
          <a:noFill/>
        </p:spPr>
        <p:txBody>
          <a:bodyPr wrap="square">
            <a:spAutoFit/>
          </a:bodyPr>
          <a:lstStyle/>
          <a:p>
            <a:pPr algn="l"/>
            <a:r>
              <a:rPr lang="es-MX" sz="2400">
                <a:solidFill>
                  <a:srgbClr val="660033"/>
                </a:solidFill>
                <a:latin typeface="Segoe UI" panose="020B0502040204020203" pitchFamily="34" charset="0"/>
                <a:cs typeface="Segoe UI" panose="020B0502040204020203" pitchFamily="34" charset="0"/>
              </a:rPr>
              <a:t>Instrucción do</a:t>
            </a:r>
          </a:p>
        </p:txBody>
      </p:sp>
      <p:sp>
        <p:nvSpPr>
          <p:cNvPr id="6" name="CuadroTexto 5">
            <a:extLst>
              <a:ext uri="{FF2B5EF4-FFF2-40B4-BE49-F238E27FC236}">
                <a16:creationId xmlns:a16="http://schemas.microsoft.com/office/drawing/2014/main" id="{6A9BC2A7-608A-5886-A142-CF3E75AE57D4}"/>
              </a:ext>
            </a:extLst>
          </p:cNvPr>
          <p:cNvSpPr txBox="1"/>
          <p:nvPr/>
        </p:nvSpPr>
        <p:spPr>
          <a:xfrm>
            <a:off x="636105" y="2104297"/>
            <a:ext cx="7871791" cy="1131079"/>
          </a:xfrm>
          <a:prstGeom prst="rect">
            <a:avLst/>
          </a:prstGeom>
          <a:noFill/>
        </p:spPr>
        <p:txBody>
          <a:bodyPr wrap="square">
            <a:spAutoFit/>
          </a:bodyPr>
          <a:lstStyle/>
          <a:p>
            <a:pPr algn="just"/>
            <a:r>
              <a:rPr lang="es-ES" sz="1350"/>
              <a:t>La instrucción do ejecuta una instrucción o un bloque de instrucciones mientras que una expresión booleana especificada se evalúa como true. Como esa expresión se evalúa después de cada ejecución del bucle, un bucle do se ejecuta una o varias veces. Esto es diferente de un bucle </a:t>
            </a:r>
            <a:r>
              <a:rPr lang="es-ES" sz="1350" err="1"/>
              <a:t>while</a:t>
            </a:r>
            <a:r>
              <a:rPr lang="es-ES" sz="1350"/>
              <a:t>, que se ejecuta cero o varias veces.</a:t>
            </a:r>
          </a:p>
          <a:p>
            <a:pPr algn="just"/>
            <a:endParaRPr lang="es-ES" sz="1350"/>
          </a:p>
          <a:p>
            <a:pPr algn="just"/>
            <a:r>
              <a:rPr lang="es-ES" sz="1350"/>
              <a:t>En el ejemplo siguiente se muestra el uso de la instrucción do:</a:t>
            </a:r>
            <a:endParaRPr lang="es-MX" sz="1350"/>
          </a:p>
        </p:txBody>
      </p:sp>
      <p:grpSp>
        <p:nvGrpSpPr>
          <p:cNvPr id="2" name="Grupo 1">
            <a:extLst>
              <a:ext uri="{FF2B5EF4-FFF2-40B4-BE49-F238E27FC236}">
                <a16:creationId xmlns:a16="http://schemas.microsoft.com/office/drawing/2014/main" id="{BBDEF827-FC4D-EF71-C268-1BAD1FDE2DB2}"/>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3C371D93-B952-0DC7-CCB3-B4D22A7FC6DC}"/>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EC5E69B7-EBF6-3756-85C2-C39C65818E3F}"/>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10" name="Picture 9">
            <a:extLst>
              <a:ext uri="{FF2B5EF4-FFF2-40B4-BE49-F238E27FC236}">
                <a16:creationId xmlns:a16="http://schemas.microsoft.com/office/drawing/2014/main" id="{99D50EA6-2B29-42FE-3E76-A4ED7B6B433A}"/>
              </a:ext>
            </a:extLst>
          </p:cNvPr>
          <p:cNvPicPr>
            <a:picLocks noChangeAspect="1"/>
          </p:cNvPicPr>
          <p:nvPr/>
        </p:nvPicPr>
        <p:blipFill>
          <a:blip r:embed="rId2"/>
          <a:stretch>
            <a:fillRect/>
          </a:stretch>
        </p:blipFill>
        <p:spPr>
          <a:xfrm>
            <a:off x="3206593" y="3737505"/>
            <a:ext cx="2248214" cy="18195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658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42</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521494" y="1300966"/>
            <a:ext cx="4586288" cy="461665"/>
          </a:xfrm>
          <a:prstGeom prst="rect">
            <a:avLst/>
          </a:prstGeom>
          <a:noFill/>
        </p:spPr>
        <p:txBody>
          <a:bodyPr wrap="square">
            <a:spAutoFit/>
          </a:bodyPr>
          <a:lstStyle/>
          <a:p>
            <a:pPr algn="l"/>
            <a:r>
              <a:rPr lang="es-MX" sz="2400">
                <a:solidFill>
                  <a:srgbClr val="660033"/>
                </a:solidFill>
                <a:latin typeface="Segoe UI" panose="020B0502040204020203" pitchFamily="34" charset="0"/>
                <a:cs typeface="Segoe UI" panose="020B0502040204020203" pitchFamily="34" charset="0"/>
              </a:rPr>
              <a:t>Instrucciones de salto</a:t>
            </a:r>
          </a:p>
        </p:txBody>
      </p:sp>
      <p:sp>
        <p:nvSpPr>
          <p:cNvPr id="6" name="CuadroTexto 5">
            <a:extLst>
              <a:ext uri="{FF2B5EF4-FFF2-40B4-BE49-F238E27FC236}">
                <a16:creationId xmlns:a16="http://schemas.microsoft.com/office/drawing/2014/main" id="{6A9BC2A7-608A-5886-A142-CF3E75AE57D4}"/>
              </a:ext>
            </a:extLst>
          </p:cNvPr>
          <p:cNvSpPr txBox="1"/>
          <p:nvPr/>
        </p:nvSpPr>
        <p:spPr>
          <a:xfrm>
            <a:off x="790972" y="2034528"/>
            <a:ext cx="7724378" cy="1131079"/>
          </a:xfrm>
          <a:prstGeom prst="rect">
            <a:avLst/>
          </a:prstGeom>
          <a:noFill/>
        </p:spPr>
        <p:txBody>
          <a:bodyPr wrap="square">
            <a:spAutoFit/>
          </a:bodyPr>
          <a:lstStyle/>
          <a:p>
            <a:pPr algn="just"/>
            <a:r>
              <a:rPr lang="es-ES" sz="1350"/>
              <a:t>Las instrucciones de salto permiten modificar el flujo del programa, forzando la siguiente iteración de un bucle antes de tiempo, o la salida del mismo o bien enviando la ejecución a un punto determinado del programa.</a:t>
            </a:r>
          </a:p>
          <a:p>
            <a:pPr algn="just"/>
            <a:endParaRPr lang="es-ES" sz="1350"/>
          </a:p>
          <a:p>
            <a:pPr algn="just"/>
            <a:r>
              <a:rPr lang="es-ES" sz="1350"/>
              <a:t>Entre las instrucciones de salto tenemos a la instrucción </a:t>
            </a:r>
            <a:r>
              <a:rPr lang="es-ES" sz="1350" b="1"/>
              <a:t>break</a:t>
            </a:r>
            <a:r>
              <a:rPr lang="es-ES" sz="1350"/>
              <a:t>, </a:t>
            </a:r>
            <a:r>
              <a:rPr lang="es-ES" sz="1350" b="1"/>
              <a:t>continue</a:t>
            </a:r>
            <a:r>
              <a:rPr lang="es-ES" sz="1350"/>
              <a:t> y </a:t>
            </a:r>
            <a:r>
              <a:rPr lang="es-ES" sz="1350" b="1" err="1"/>
              <a:t>return</a:t>
            </a:r>
            <a:endParaRPr lang="es-MX" sz="1350" b="1"/>
          </a:p>
        </p:txBody>
      </p:sp>
      <p:grpSp>
        <p:nvGrpSpPr>
          <p:cNvPr id="2" name="Grupo 1">
            <a:extLst>
              <a:ext uri="{FF2B5EF4-FFF2-40B4-BE49-F238E27FC236}">
                <a16:creationId xmlns:a16="http://schemas.microsoft.com/office/drawing/2014/main" id="{7C481BA2-75D5-5CDF-EE9D-7B5769DBBB78}"/>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2738EA1D-AF49-332A-0348-1BB0A7D968A5}"/>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D3B4533A-DDCF-A8DF-9360-96D76F968FBF}"/>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1221229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43</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521494" y="1300966"/>
            <a:ext cx="4586288" cy="461665"/>
          </a:xfrm>
          <a:prstGeom prst="rect">
            <a:avLst/>
          </a:prstGeom>
          <a:noFill/>
        </p:spPr>
        <p:txBody>
          <a:bodyPr wrap="square">
            <a:spAutoFit/>
          </a:bodyPr>
          <a:lstStyle/>
          <a:p>
            <a:pPr algn="l"/>
            <a:r>
              <a:rPr lang="es-MX" sz="2400">
                <a:solidFill>
                  <a:srgbClr val="660033"/>
                </a:solidFill>
                <a:latin typeface="Segoe UI" panose="020B0502040204020203" pitchFamily="34" charset="0"/>
                <a:cs typeface="Segoe UI" panose="020B0502040204020203" pitchFamily="34" charset="0"/>
              </a:rPr>
              <a:t>Instrucción break</a:t>
            </a:r>
          </a:p>
        </p:txBody>
      </p:sp>
      <p:sp>
        <p:nvSpPr>
          <p:cNvPr id="6" name="CuadroTexto 5">
            <a:extLst>
              <a:ext uri="{FF2B5EF4-FFF2-40B4-BE49-F238E27FC236}">
                <a16:creationId xmlns:a16="http://schemas.microsoft.com/office/drawing/2014/main" id="{6A9BC2A7-608A-5886-A142-CF3E75AE57D4}"/>
              </a:ext>
            </a:extLst>
          </p:cNvPr>
          <p:cNvSpPr txBox="1"/>
          <p:nvPr/>
        </p:nvSpPr>
        <p:spPr>
          <a:xfrm>
            <a:off x="685800" y="1847173"/>
            <a:ext cx="7983607" cy="715581"/>
          </a:xfrm>
          <a:prstGeom prst="rect">
            <a:avLst/>
          </a:prstGeom>
          <a:noFill/>
        </p:spPr>
        <p:txBody>
          <a:bodyPr wrap="square">
            <a:spAutoFit/>
          </a:bodyPr>
          <a:lstStyle/>
          <a:p>
            <a:pPr algn="just"/>
            <a:r>
              <a:rPr lang="es-ES" sz="1350"/>
              <a:t>La instrucción break termina la instrucción de iteración contenedora más próxima (es decir, los bucles </a:t>
            </a:r>
            <a:r>
              <a:rPr lang="es-ES" sz="1350" err="1"/>
              <a:t>for</a:t>
            </a:r>
            <a:r>
              <a:rPr lang="es-ES" sz="1350"/>
              <a:t>, </a:t>
            </a:r>
            <a:r>
              <a:rPr lang="es-ES" sz="1350" err="1"/>
              <a:t>foreach</a:t>
            </a:r>
            <a:r>
              <a:rPr lang="es-ES" sz="1350"/>
              <a:t>, </a:t>
            </a:r>
            <a:r>
              <a:rPr lang="es-ES" sz="1350" err="1"/>
              <a:t>while</a:t>
            </a:r>
            <a:r>
              <a:rPr lang="es-ES" sz="1350"/>
              <a:t> o do) o la instrucción switch. La instrucción break transfiere el control a la instrucción que hay a continuación de la instrucción finalizada, si existe.</a:t>
            </a:r>
            <a:endParaRPr lang="es-MX" sz="1350"/>
          </a:p>
        </p:txBody>
      </p:sp>
      <p:grpSp>
        <p:nvGrpSpPr>
          <p:cNvPr id="2" name="Grupo 1">
            <a:extLst>
              <a:ext uri="{FF2B5EF4-FFF2-40B4-BE49-F238E27FC236}">
                <a16:creationId xmlns:a16="http://schemas.microsoft.com/office/drawing/2014/main" id="{0C15816A-0A15-A033-14DF-B80A4E3F1CDE}"/>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F2DF9B4D-AC71-87A3-69B8-BF12B0CA0307}"/>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4ED1C10E-43AA-EAE1-1EB1-A2D294823924}"/>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10" name="Picture 9">
            <a:extLst>
              <a:ext uri="{FF2B5EF4-FFF2-40B4-BE49-F238E27FC236}">
                <a16:creationId xmlns:a16="http://schemas.microsoft.com/office/drawing/2014/main" id="{F4971EBA-31DD-74F5-BF20-CA1100A48B98}"/>
              </a:ext>
            </a:extLst>
          </p:cNvPr>
          <p:cNvPicPr>
            <a:picLocks noChangeAspect="1"/>
          </p:cNvPicPr>
          <p:nvPr/>
        </p:nvPicPr>
        <p:blipFill>
          <a:blip r:embed="rId2"/>
          <a:stretch>
            <a:fillRect/>
          </a:stretch>
        </p:blipFill>
        <p:spPr>
          <a:xfrm>
            <a:off x="2262014" y="2906478"/>
            <a:ext cx="4569172" cy="3142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86594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44</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521494" y="1300966"/>
            <a:ext cx="4586288" cy="461665"/>
          </a:xfrm>
          <a:prstGeom prst="rect">
            <a:avLst/>
          </a:prstGeom>
          <a:noFill/>
        </p:spPr>
        <p:txBody>
          <a:bodyPr wrap="square">
            <a:spAutoFit/>
          </a:bodyPr>
          <a:lstStyle/>
          <a:p>
            <a:pPr algn="l"/>
            <a:r>
              <a:rPr lang="es-MX" sz="2400">
                <a:solidFill>
                  <a:srgbClr val="660033"/>
                </a:solidFill>
                <a:latin typeface="Segoe UI" panose="020B0502040204020203" pitchFamily="34" charset="0"/>
                <a:cs typeface="Segoe UI" panose="020B0502040204020203" pitchFamily="34" charset="0"/>
              </a:rPr>
              <a:t>Instrucción break </a:t>
            </a:r>
          </a:p>
        </p:txBody>
      </p:sp>
      <p:sp>
        <p:nvSpPr>
          <p:cNvPr id="6" name="CuadroTexto 5">
            <a:extLst>
              <a:ext uri="{FF2B5EF4-FFF2-40B4-BE49-F238E27FC236}">
                <a16:creationId xmlns:a16="http://schemas.microsoft.com/office/drawing/2014/main" id="{6A9BC2A7-608A-5886-A142-CF3E75AE57D4}"/>
              </a:ext>
            </a:extLst>
          </p:cNvPr>
          <p:cNvSpPr txBox="1"/>
          <p:nvPr/>
        </p:nvSpPr>
        <p:spPr>
          <a:xfrm>
            <a:off x="685800" y="1847173"/>
            <a:ext cx="7983607" cy="507831"/>
          </a:xfrm>
          <a:prstGeom prst="rect">
            <a:avLst/>
          </a:prstGeom>
          <a:noFill/>
        </p:spPr>
        <p:txBody>
          <a:bodyPr wrap="square">
            <a:spAutoFit/>
          </a:bodyPr>
          <a:lstStyle/>
          <a:p>
            <a:pPr algn="just"/>
            <a:r>
              <a:rPr lang="es-ES" sz="1350"/>
              <a:t>En los bucles anidados, la instrucción break termina solo el bucle más interno que la contiene, como se muestra en el ejemplo siguiente:</a:t>
            </a:r>
            <a:endParaRPr lang="es-MX" sz="1350"/>
          </a:p>
        </p:txBody>
      </p:sp>
      <p:grpSp>
        <p:nvGrpSpPr>
          <p:cNvPr id="2" name="Grupo 1">
            <a:extLst>
              <a:ext uri="{FF2B5EF4-FFF2-40B4-BE49-F238E27FC236}">
                <a16:creationId xmlns:a16="http://schemas.microsoft.com/office/drawing/2014/main" id="{52871B6B-359F-D6BF-49A7-C749F86B5E6E}"/>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E4819BE6-0879-CDD6-C3F1-AFE0962C4EFE}"/>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0F727562-8C81-AFCB-E90E-58AC040FFE6F}"/>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10" name="Picture 9">
            <a:extLst>
              <a:ext uri="{FF2B5EF4-FFF2-40B4-BE49-F238E27FC236}">
                <a16:creationId xmlns:a16="http://schemas.microsoft.com/office/drawing/2014/main" id="{59566310-0756-B51E-ED2C-83F4F4D4B0A3}"/>
              </a:ext>
            </a:extLst>
          </p:cNvPr>
          <p:cNvPicPr>
            <a:picLocks noChangeAspect="1"/>
          </p:cNvPicPr>
          <p:nvPr/>
        </p:nvPicPr>
        <p:blipFill>
          <a:blip r:embed="rId2"/>
          <a:stretch>
            <a:fillRect/>
          </a:stretch>
        </p:blipFill>
        <p:spPr>
          <a:xfrm>
            <a:off x="2743200" y="2658313"/>
            <a:ext cx="4007995" cy="36893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5825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45</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521494" y="1300966"/>
            <a:ext cx="4586288" cy="461665"/>
          </a:xfrm>
          <a:prstGeom prst="rect">
            <a:avLst/>
          </a:prstGeom>
          <a:noFill/>
        </p:spPr>
        <p:txBody>
          <a:bodyPr wrap="square">
            <a:spAutoFit/>
          </a:bodyPr>
          <a:lstStyle/>
          <a:p>
            <a:pPr algn="l"/>
            <a:r>
              <a:rPr lang="es-MX" sz="2400">
                <a:solidFill>
                  <a:srgbClr val="660033"/>
                </a:solidFill>
                <a:latin typeface="Segoe UI" panose="020B0502040204020203" pitchFamily="34" charset="0"/>
                <a:cs typeface="Segoe UI" panose="020B0502040204020203" pitchFamily="34" charset="0"/>
              </a:rPr>
              <a:t>Instrucción break </a:t>
            </a:r>
          </a:p>
        </p:txBody>
      </p:sp>
      <p:sp>
        <p:nvSpPr>
          <p:cNvPr id="6" name="CuadroTexto 5">
            <a:extLst>
              <a:ext uri="{FF2B5EF4-FFF2-40B4-BE49-F238E27FC236}">
                <a16:creationId xmlns:a16="http://schemas.microsoft.com/office/drawing/2014/main" id="{6A9BC2A7-608A-5886-A142-CF3E75AE57D4}"/>
              </a:ext>
            </a:extLst>
          </p:cNvPr>
          <p:cNvSpPr txBox="1"/>
          <p:nvPr/>
        </p:nvSpPr>
        <p:spPr>
          <a:xfrm>
            <a:off x="685800" y="1847173"/>
            <a:ext cx="7983607" cy="715581"/>
          </a:xfrm>
          <a:prstGeom prst="rect">
            <a:avLst/>
          </a:prstGeom>
          <a:noFill/>
        </p:spPr>
        <p:txBody>
          <a:bodyPr wrap="square">
            <a:spAutoFit/>
          </a:bodyPr>
          <a:lstStyle/>
          <a:p>
            <a:pPr algn="just"/>
            <a:r>
              <a:rPr lang="es-ES" sz="1350"/>
              <a:t>Cuando usa la instrucción switch dentro de un bucle, una instrucción break al final de una sección switch transfiere el control solo fuera de la instrucción switch. El bucle que contiene la instrucción switch no se ve afectado, como se muestra en el ejemplo siguiente:</a:t>
            </a:r>
            <a:endParaRPr lang="es-MX" sz="1350"/>
          </a:p>
        </p:txBody>
      </p:sp>
      <p:grpSp>
        <p:nvGrpSpPr>
          <p:cNvPr id="2" name="Grupo 1">
            <a:extLst>
              <a:ext uri="{FF2B5EF4-FFF2-40B4-BE49-F238E27FC236}">
                <a16:creationId xmlns:a16="http://schemas.microsoft.com/office/drawing/2014/main" id="{55635055-0289-A934-0D88-9A0E2FD487C0}"/>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954AA37-C0EE-B5C8-86A4-AC58DDC3B410}"/>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B5616B0A-8248-5FF8-5341-BCAB8F47B399}"/>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11" name="Picture 10">
            <a:extLst>
              <a:ext uri="{FF2B5EF4-FFF2-40B4-BE49-F238E27FC236}">
                <a16:creationId xmlns:a16="http://schemas.microsoft.com/office/drawing/2014/main" id="{1104BB06-FBBE-D39E-C759-32A2FDF6220F}"/>
              </a:ext>
            </a:extLst>
          </p:cNvPr>
          <p:cNvPicPr>
            <a:picLocks noChangeAspect="1"/>
          </p:cNvPicPr>
          <p:nvPr/>
        </p:nvPicPr>
        <p:blipFill>
          <a:blip r:embed="rId2"/>
          <a:stretch>
            <a:fillRect/>
          </a:stretch>
        </p:blipFill>
        <p:spPr>
          <a:xfrm>
            <a:off x="2349500" y="2770031"/>
            <a:ext cx="4674142" cy="3723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5617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46</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521494" y="1300966"/>
            <a:ext cx="4586288" cy="461665"/>
          </a:xfrm>
          <a:prstGeom prst="rect">
            <a:avLst/>
          </a:prstGeom>
          <a:noFill/>
        </p:spPr>
        <p:txBody>
          <a:bodyPr wrap="square">
            <a:spAutoFit/>
          </a:bodyPr>
          <a:lstStyle/>
          <a:p>
            <a:pPr algn="l"/>
            <a:r>
              <a:rPr lang="es-MX" sz="2400">
                <a:solidFill>
                  <a:srgbClr val="660033"/>
                </a:solidFill>
                <a:latin typeface="Segoe UI" panose="020B0502040204020203" pitchFamily="34" charset="0"/>
                <a:cs typeface="Segoe UI" panose="020B0502040204020203" pitchFamily="34" charset="0"/>
              </a:rPr>
              <a:t>Instrucción continue</a:t>
            </a:r>
          </a:p>
        </p:txBody>
      </p:sp>
      <p:sp>
        <p:nvSpPr>
          <p:cNvPr id="6" name="CuadroTexto 5">
            <a:extLst>
              <a:ext uri="{FF2B5EF4-FFF2-40B4-BE49-F238E27FC236}">
                <a16:creationId xmlns:a16="http://schemas.microsoft.com/office/drawing/2014/main" id="{6A9BC2A7-608A-5886-A142-CF3E75AE57D4}"/>
              </a:ext>
            </a:extLst>
          </p:cNvPr>
          <p:cNvSpPr txBox="1"/>
          <p:nvPr/>
        </p:nvSpPr>
        <p:spPr>
          <a:xfrm>
            <a:off x="685800" y="1847173"/>
            <a:ext cx="7983607" cy="507831"/>
          </a:xfrm>
          <a:prstGeom prst="rect">
            <a:avLst/>
          </a:prstGeom>
          <a:noFill/>
        </p:spPr>
        <p:txBody>
          <a:bodyPr wrap="square">
            <a:spAutoFit/>
          </a:bodyPr>
          <a:lstStyle/>
          <a:p>
            <a:pPr algn="just"/>
            <a:r>
              <a:rPr lang="es-ES" sz="1350"/>
              <a:t>La instrucción continue inicia una nueva iteración de la instrucción de iteración contenedora más próxima (es decir, los bucles </a:t>
            </a:r>
            <a:r>
              <a:rPr lang="es-ES" sz="1350" err="1"/>
              <a:t>for</a:t>
            </a:r>
            <a:r>
              <a:rPr lang="es-ES" sz="1350"/>
              <a:t>, </a:t>
            </a:r>
            <a:r>
              <a:rPr lang="es-ES" sz="1350" err="1"/>
              <a:t>foreach</a:t>
            </a:r>
            <a:r>
              <a:rPr lang="es-ES" sz="1350"/>
              <a:t>, </a:t>
            </a:r>
            <a:r>
              <a:rPr lang="es-ES" sz="1350" err="1"/>
              <a:t>while</a:t>
            </a:r>
            <a:r>
              <a:rPr lang="es-ES" sz="1350"/>
              <a:t> o do), como se muestra en el ejemplo siguiente:</a:t>
            </a:r>
            <a:endParaRPr lang="es-MX" sz="1350"/>
          </a:p>
        </p:txBody>
      </p:sp>
      <p:grpSp>
        <p:nvGrpSpPr>
          <p:cNvPr id="2" name="Grupo 1">
            <a:extLst>
              <a:ext uri="{FF2B5EF4-FFF2-40B4-BE49-F238E27FC236}">
                <a16:creationId xmlns:a16="http://schemas.microsoft.com/office/drawing/2014/main" id="{1DAC0291-3A52-4789-16E7-465C6B98AAA8}"/>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94E72CB4-8977-7BD1-6C0A-A0AE7C1E8381}"/>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15DE637-8D63-A140-6152-F6B0637A89C3}"/>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10" name="Picture 9">
            <a:extLst>
              <a:ext uri="{FF2B5EF4-FFF2-40B4-BE49-F238E27FC236}">
                <a16:creationId xmlns:a16="http://schemas.microsoft.com/office/drawing/2014/main" id="{DB0D2BE9-1434-3DC1-5CE6-535F63AA55DC}"/>
              </a:ext>
            </a:extLst>
          </p:cNvPr>
          <p:cNvPicPr>
            <a:picLocks noChangeAspect="1"/>
          </p:cNvPicPr>
          <p:nvPr/>
        </p:nvPicPr>
        <p:blipFill>
          <a:blip r:embed="rId2"/>
          <a:stretch>
            <a:fillRect/>
          </a:stretch>
        </p:blipFill>
        <p:spPr>
          <a:xfrm>
            <a:off x="2676698" y="2578100"/>
            <a:ext cx="3473437" cy="3717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1733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47</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521494" y="1300966"/>
            <a:ext cx="4586288" cy="461665"/>
          </a:xfrm>
          <a:prstGeom prst="rect">
            <a:avLst/>
          </a:prstGeom>
          <a:noFill/>
        </p:spPr>
        <p:txBody>
          <a:bodyPr wrap="square">
            <a:spAutoFit/>
          </a:bodyPr>
          <a:lstStyle/>
          <a:p>
            <a:pPr algn="l"/>
            <a:r>
              <a:rPr lang="es-MX" sz="2400">
                <a:solidFill>
                  <a:srgbClr val="660033"/>
                </a:solidFill>
                <a:latin typeface="Segoe UI" panose="020B0502040204020203" pitchFamily="34" charset="0"/>
                <a:cs typeface="Segoe UI" panose="020B0502040204020203" pitchFamily="34" charset="0"/>
              </a:rPr>
              <a:t>Instrucción </a:t>
            </a:r>
            <a:r>
              <a:rPr lang="es-MX" sz="2400" err="1">
                <a:solidFill>
                  <a:srgbClr val="660033"/>
                </a:solidFill>
                <a:latin typeface="Segoe UI" panose="020B0502040204020203" pitchFamily="34" charset="0"/>
                <a:cs typeface="Segoe UI" panose="020B0502040204020203" pitchFamily="34" charset="0"/>
              </a:rPr>
              <a:t>return</a:t>
            </a:r>
            <a:endParaRPr lang="es-MX" sz="2400">
              <a:solidFill>
                <a:srgbClr val="660033"/>
              </a:solidFill>
              <a:latin typeface="Segoe UI" panose="020B0502040204020203" pitchFamily="34" charset="0"/>
              <a:cs typeface="Segoe UI" panose="020B0502040204020203" pitchFamily="34" charset="0"/>
            </a:endParaRPr>
          </a:p>
        </p:txBody>
      </p:sp>
      <p:sp>
        <p:nvSpPr>
          <p:cNvPr id="6" name="CuadroTexto 5">
            <a:extLst>
              <a:ext uri="{FF2B5EF4-FFF2-40B4-BE49-F238E27FC236}">
                <a16:creationId xmlns:a16="http://schemas.microsoft.com/office/drawing/2014/main" id="{6A9BC2A7-608A-5886-A142-CF3E75AE57D4}"/>
              </a:ext>
            </a:extLst>
          </p:cNvPr>
          <p:cNvSpPr txBox="1"/>
          <p:nvPr/>
        </p:nvSpPr>
        <p:spPr>
          <a:xfrm>
            <a:off x="723072" y="1803193"/>
            <a:ext cx="7983607" cy="1131079"/>
          </a:xfrm>
          <a:prstGeom prst="rect">
            <a:avLst/>
          </a:prstGeom>
          <a:noFill/>
        </p:spPr>
        <p:txBody>
          <a:bodyPr wrap="square">
            <a:spAutoFit/>
          </a:bodyPr>
          <a:lstStyle/>
          <a:p>
            <a:pPr algn="just"/>
            <a:r>
              <a:rPr lang="es-ES" sz="1350"/>
              <a:t>La instrucción </a:t>
            </a:r>
            <a:r>
              <a:rPr lang="es-ES" sz="1350" err="1"/>
              <a:t>return</a:t>
            </a:r>
            <a:r>
              <a:rPr lang="es-ES" sz="1350"/>
              <a:t> termina la ejecución de la función en la que aparece y devuelve el control y el resultado de la función, si existe, al llamador.</a:t>
            </a:r>
          </a:p>
          <a:p>
            <a:pPr algn="just"/>
            <a:endParaRPr lang="es-ES" sz="1350"/>
          </a:p>
          <a:p>
            <a:pPr algn="just"/>
            <a:r>
              <a:rPr lang="es-ES" sz="1350"/>
              <a:t>Si un miembro de función no calcula un valor, se usa la instrucción </a:t>
            </a:r>
            <a:r>
              <a:rPr lang="es-ES" sz="1350" err="1"/>
              <a:t>return</a:t>
            </a:r>
            <a:r>
              <a:rPr lang="es-ES" sz="1350"/>
              <a:t> sin expresión, como se muestra en el ejemplo siguiente:</a:t>
            </a:r>
            <a:endParaRPr lang="es-MX" sz="1350"/>
          </a:p>
        </p:txBody>
      </p:sp>
      <p:grpSp>
        <p:nvGrpSpPr>
          <p:cNvPr id="2" name="Grupo 1">
            <a:extLst>
              <a:ext uri="{FF2B5EF4-FFF2-40B4-BE49-F238E27FC236}">
                <a16:creationId xmlns:a16="http://schemas.microsoft.com/office/drawing/2014/main" id="{6CEB55C4-9E24-D085-1347-2CBB80B10C15}"/>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4BB3CF8E-835E-730B-DA1D-BF7A5AF122DC}"/>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7CC63AC8-BE71-D3B9-1D9A-C253C4E762A3}"/>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10" name="Picture 9">
            <a:extLst>
              <a:ext uri="{FF2B5EF4-FFF2-40B4-BE49-F238E27FC236}">
                <a16:creationId xmlns:a16="http://schemas.microsoft.com/office/drawing/2014/main" id="{E8B6B4DC-DE0D-E472-186E-D6EE61D5E123}"/>
              </a:ext>
            </a:extLst>
          </p:cNvPr>
          <p:cNvPicPr>
            <a:picLocks noChangeAspect="1"/>
          </p:cNvPicPr>
          <p:nvPr/>
        </p:nvPicPr>
        <p:blipFill>
          <a:blip r:embed="rId2"/>
          <a:stretch>
            <a:fillRect/>
          </a:stretch>
        </p:blipFill>
        <p:spPr>
          <a:xfrm>
            <a:off x="2919559" y="3128647"/>
            <a:ext cx="3073538" cy="34102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98915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48</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668265" y="896156"/>
            <a:ext cx="4586288" cy="830997"/>
          </a:xfrm>
          <a:prstGeom prst="rect">
            <a:avLst/>
          </a:prstGeom>
          <a:noFill/>
        </p:spPr>
        <p:txBody>
          <a:bodyPr wrap="square">
            <a:spAutoFit/>
          </a:bodyPr>
          <a:lstStyle/>
          <a:p>
            <a:pPr algn="l"/>
            <a:r>
              <a:rPr lang="es-MX" sz="4800">
                <a:solidFill>
                  <a:srgbClr val="660033"/>
                </a:solidFill>
                <a:latin typeface="Segoe UI" panose="020B0502040204020203" pitchFamily="34" charset="0"/>
                <a:cs typeface="Segoe UI" panose="020B0502040204020203" pitchFamily="34" charset="0"/>
              </a:rPr>
              <a:t>Arreglos</a:t>
            </a:r>
            <a:endParaRPr lang="es-MX" sz="2400">
              <a:solidFill>
                <a:srgbClr val="660033"/>
              </a:solidFill>
              <a:latin typeface="Segoe UI" panose="020B0502040204020203" pitchFamily="34" charset="0"/>
              <a:cs typeface="Segoe UI" panose="020B0502040204020203" pitchFamily="34" charset="0"/>
            </a:endParaRPr>
          </a:p>
        </p:txBody>
      </p:sp>
      <p:sp>
        <p:nvSpPr>
          <p:cNvPr id="6" name="CuadroTexto 5">
            <a:extLst>
              <a:ext uri="{FF2B5EF4-FFF2-40B4-BE49-F238E27FC236}">
                <a16:creationId xmlns:a16="http://schemas.microsoft.com/office/drawing/2014/main" id="{6A9BC2A7-608A-5886-A142-CF3E75AE57D4}"/>
              </a:ext>
            </a:extLst>
          </p:cNvPr>
          <p:cNvSpPr txBox="1"/>
          <p:nvPr/>
        </p:nvSpPr>
        <p:spPr>
          <a:xfrm>
            <a:off x="668265" y="1901652"/>
            <a:ext cx="8012185" cy="715581"/>
          </a:xfrm>
          <a:prstGeom prst="rect">
            <a:avLst/>
          </a:prstGeom>
          <a:noFill/>
        </p:spPr>
        <p:txBody>
          <a:bodyPr wrap="square" lIns="91440" tIns="45720" rIns="91440" bIns="45720" anchor="t">
            <a:spAutoFit/>
          </a:bodyPr>
          <a:lstStyle/>
          <a:p>
            <a:pPr algn="just"/>
            <a:r>
              <a:rPr lang="es-ES" sz="1350">
                <a:latin typeface="Segoe UI" panose="020B0502040204020203" pitchFamily="34" charset="0"/>
                <a:cs typeface="Segoe UI" panose="020B0502040204020203" pitchFamily="34" charset="0"/>
              </a:rPr>
              <a:t>Los arreglos unidimensionales son colecciones lineales, que nos pueden ayudar a representar una secuencia numérica, letras del alfabeto o un cromosoma dentro de un programa de algoritmos genéticos, entre muchas otras.</a:t>
            </a:r>
            <a:endParaRPr lang="es-MX" sz="1350">
              <a:latin typeface="Segoe UI" panose="020B0502040204020203" pitchFamily="34" charset="0"/>
              <a:cs typeface="Segoe UI" panose="020B0502040204020203" pitchFamily="34" charset="0"/>
            </a:endParaRPr>
          </a:p>
        </p:txBody>
      </p:sp>
      <p:grpSp>
        <p:nvGrpSpPr>
          <p:cNvPr id="2" name="Grupo 1">
            <a:extLst>
              <a:ext uri="{FF2B5EF4-FFF2-40B4-BE49-F238E27FC236}">
                <a16:creationId xmlns:a16="http://schemas.microsoft.com/office/drawing/2014/main" id="{D2961C86-A6E6-89CD-4689-C8F935C93DC5}"/>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A9BDCF4-34A1-1621-693F-F7E9A0E326ED}"/>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361B4384-B091-6655-CE36-AE883C3E6D83}"/>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9" name="Picture 8">
            <a:extLst>
              <a:ext uri="{FF2B5EF4-FFF2-40B4-BE49-F238E27FC236}">
                <a16:creationId xmlns:a16="http://schemas.microsoft.com/office/drawing/2014/main" id="{B0D849DF-250C-FF7D-33BB-DA20FFFCEA2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961785" y="3189957"/>
            <a:ext cx="5220429" cy="15718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5252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49</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521494" y="1300966"/>
            <a:ext cx="5300352" cy="461665"/>
          </a:xfrm>
          <a:prstGeom prst="rect">
            <a:avLst/>
          </a:prstGeom>
          <a:noFill/>
        </p:spPr>
        <p:txBody>
          <a:bodyPr wrap="square">
            <a:spAutoFit/>
          </a:bodyPr>
          <a:lstStyle/>
          <a:p>
            <a:pPr algn="l"/>
            <a:r>
              <a:rPr lang="es-MX" sz="2400">
                <a:solidFill>
                  <a:srgbClr val="660033"/>
                </a:solidFill>
                <a:latin typeface="Segoe UI" panose="020B0502040204020203" pitchFamily="34" charset="0"/>
                <a:cs typeface="Segoe UI" panose="020B0502040204020203" pitchFamily="34" charset="0"/>
              </a:rPr>
              <a:t>Formas de representar un arreglo</a:t>
            </a:r>
          </a:p>
        </p:txBody>
      </p:sp>
      <p:sp>
        <p:nvSpPr>
          <p:cNvPr id="6" name="CuadroTexto 5">
            <a:extLst>
              <a:ext uri="{FF2B5EF4-FFF2-40B4-BE49-F238E27FC236}">
                <a16:creationId xmlns:a16="http://schemas.microsoft.com/office/drawing/2014/main" id="{6A9BC2A7-608A-5886-A142-CF3E75AE57D4}"/>
              </a:ext>
            </a:extLst>
          </p:cNvPr>
          <p:cNvSpPr txBox="1"/>
          <p:nvPr/>
        </p:nvSpPr>
        <p:spPr>
          <a:xfrm>
            <a:off x="636312" y="2081320"/>
            <a:ext cx="7983607" cy="715581"/>
          </a:xfrm>
          <a:prstGeom prst="rect">
            <a:avLst/>
          </a:prstGeom>
          <a:noFill/>
        </p:spPr>
        <p:txBody>
          <a:bodyPr wrap="square" lIns="91440" tIns="45720" rIns="91440" bIns="45720" anchor="t">
            <a:spAutoFit/>
          </a:bodyPr>
          <a:lstStyle/>
          <a:p>
            <a:pPr algn="just"/>
            <a:r>
              <a:rPr lang="es-ES" sz="1350"/>
              <a:t>Por ejemplo, al crear un arreglo unidimensional mediante utilizaremos el operador new; para ello, especifique el tipo de elemento de matriz y el número de elementos. En el ejemplo siguiente se declara una matriz de cinco enteros:</a:t>
            </a:r>
            <a:endParaRPr lang="es-MX" sz="1350"/>
          </a:p>
        </p:txBody>
      </p:sp>
      <p:sp>
        <p:nvSpPr>
          <p:cNvPr id="8" name="CuadroTexto 7">
            <a:extLst>
              <a:ext uri="{FF2B5EF4-FFF2-40B4-BE49-F238E27FC236}">
                <a16:creationId xmlns:a16="http://schemas.microsoft.com/office/drawing/2014/main" id="{94CE4EA5-A0F7-BD0A-B9E2-DE8F7380FC49}"/>
              </a:ext>
            </a:extLst>
          </p:cNvPr>
          <p:cNvSpPr txBox="1"/>
          <p:nvPr/>
        </p:nvSpPr>
        <p:spPr>
          <a:xfrm>
            <a:off x="636312" y="2961701"/>
            <a:ext cx="4471988" cy="307777"/>
          </a:xfrm>
          <a:prstGeom prst="rect">
            <a:avLst/>
          </a:prstGeom>
          <a:noFill/>
        </p:spPr>
        <p:txBody>
          <a:bodyPr wrap="square">
            <a:spAutoFit/>
          </a:bodyPr>
          <a:lstStyle/>
          <a:p>
            <a:r>
              <a:rPr lang="en-US" sz="1400">
                <a:solidFill>
                  <a:srgbClr val="0070C0"/>
                </a:solidFill>
                <a:latin typeface="Consolas" panose="020B0609020204030204" pitchFamily="49" charset="0"/>
              </a:rPr>
              <a:t>int</a:t>
            </a:r>
            <a:r>
              <a:rPr lang="en-US" sz="1400">
                <a:latin typeface="Consolas" panose="020B0609020204030204" pitchFamily="49" charset="0"/>
              </a:rPr>
              <a:t>[] </a:t>
            </a:r>
            <a:r>
              <a:rPr lang="en-US" sz="1400">
                <a:solidFill>
                  <a:schemeClr val="bg1">
                    <a:lumMod val="50000"/>
                  </a:schemeClr>
                </a:solidFill>
                <a:latin typeface="Consolas" panose="020B0609020204030204" pitchFamily="49" charset="0"/>
              </a:rPr>
              <a:t>array</a:t>
            </a:r>
            <a:r>
              <a:rPr lang="en-US" sz="1400">
                <a:latin typeface="Consolas" panose="020B0609020204030204" pitchFamily="49" charset="0"/>
              </a:rPr>
              <a:t> = </a:t>
            </a:r>
            <a:r>
              <a:rPr lang="en-US" sz="1400">
                <a:solidFill>
                  <a:srgbClr val="002060"/>
                </a:solidFill>
                <a:latin typeface="Consolas" panose="020B0609020204030204" pitchFamily="49" charset="0"/>
              </a:rPr>
              <a:t>new</a:t>
            </a:r>
            <a:r>
              <a:rPr lang="en-US" sz="1400">
                <a:latin typeface="Consolas" panose="020B0609020204030204" pitchFamily="49" charset="0"/>
              </a:rPr>
              <a:t> </a:t>
            </a:r>
            <a:r>
              <a:rPr lang="en-US" sz="1400">
                <a:solidFill>
                  <a:srgbClr val="0070C0"/>
                </a:solidFill>
                <a:latin typeface="Consolas" panose="020B0609020204030204" pitchFamily="49" charset="0"/>
              </a:rPr>
              <a:t>int</a:t>
            </a:r>
            <a:r>
              <a:rPr lang="en-US" sz="1400">
                <a:latin typeface="Consolas" panose="020B0609020204030204" pitchFamily="49" charset="0"/>
              </a:rPr>
              <a:t>[</a:t>
            </a:r>
            <a:r>
              <a:rPr lang="en-US" sz="1400">
                <a:solidFill>
                  <a:schemeClr val="accent6">
                    <a:lumMod val="50000"/>
                  </a:schemeClr>
                </a:solidFill>
                <a:latin typeface="Consolas" panose="020B0609020204030204" pitchFamily="49" charset="0"/>
              </a:rPr>
              <a:t>5</a:t>
            </a:r>
            <a:r>
              <a:rPr lang="en-US" sz="1400">
                <a:latin typeface="Consolas" panose="020B0609020204030204" pitchFamily="49" charset="0"/>
              </a:rPr>
              <a:t>];</a:t>
            </a:r>
            <a:endParaRPr lang="es-MX" sz="1400">
              <a:latin typeface="Consolas" panose="020B0609020204030204" pitchFamily="49" charset="0"/>
            </a:endParaRPr>
          </a:p>
        </p:txBody>
      </p:sp>
      <p:sp>
        <p:nvSpPr>
          <p:cNvPr id="9" name="CuadroTexto 8">
            <a:extLst>
              <a:ext uri="{FF2B5EF4-FFF2-40B4-BE49-F238E27FC236}">
                <a16:creationId xmlns:a16="http://schemas.microsoft.com/office/drawing/2014/main" id="{AC24999B-5399-56AC-BACE-969DFC0579A1}"/>
              </a:ext>
            </a:extLst>
          </p:cNvPr>
          <p:cNvSpPr txBox="1"/>
          <p:nvPr/>
        </p:nvSpPr>
        <p:spPr>
          <a:xfrm>
            <a:off x="648528" y="3501841"/>
            <a:ext cx="8058150" cy="1131079"/>
          </a:xfrm>
          <a:prstGeom prst="rect">
            <a:avLst/>
          </a:prstGeom>
          <a:noFill/>
        </p:spPr>
        <p:txBody>
          <a:bodyPr wrap="square">
            <a:spAutoFit/>
          </a:bodyPr>
          <a:lstStyle/>
          <a:p>
            <a:r>
              <a:rPr lang="es-ES" sz="1350"/>
              <a:t>Esta matriz contiene los elementos de array[0] a array[4]. Los elementos de la matriz se inicializan en el valor predeterminado del tipo de elemento, 0 para los enteros.</a:t>
            </a:r>
          </a:p>
          <a:p>
            <a:endParaRPr lang="es-ES" sz="1350"/>
          </a:p>
          <a:p>
            <a:r>
              <a:rPr lang="es-ES" sz="1350"/>
              <a:t>Las matrices pueden almacenar cualquier tipo de elemento que se especifique, como en el ejemplo siguiente, en el que se declara una matriz de cadenas:</a:t>
            </a:r>
            <a:endParaRPr lang="es-MX" sz="1350"/>
          </a:p>
        </p:txBody>
      </p:sp>
      <p:sp>
        <p:nvSpPr>
          <p:cNvPr id="11" name="CuadroTexto 10">
            <a:extLst>
              <a:ext uri="{FF2B5EF4-FFF2-40B4-BE49-F238E27FC236}">
                <a16:creationId xmlns:a16="http://schemas.microsoft.com/office/drawing/2014/main" id="{EBBCAC73-14D9-61E4-2FDF-B7EFEC950B9B}"/>
              </a:ext>
            </a:extLst>
          </p:cNvPr>
          <p:cNvSpPr txBox="1"/>
          <p:nvPr/>
        </p:nvSpPr>
        <p:spPr>
          <a:xfrm>
            <a:off x="636312" y="4835342"/>
            <a:ext cx="4588151" cy="307777"/>
          </a:xfrm>
          <a:prstGeom prst="rect">
            <a:avLst/>
          </a:prstGeom>
          <a:noFill/>
        </p:spPr>
        <p:txBody>
          <a:bodyPr wrap="square">
            <a:spAutoFit/>
          </a:bodyPr>
          <a:lstStyle/>
          <a:p>
            <a:r>
              <a:rPr lang="es-MX" sz="1400" err="1">
                <a:solidFill>
                  <a:srgbClr val="0070C0"/>
                </a:solidFill>
                <a:latin typeface="Consolas" panose="020B0609020204030204" pitchFamily="49" charset="0"/>
              </a:rPr>
              <a:t>string</a:t>
            </a:r>
            <a:r>
              <a:rPr lang="es-MX" sz="1400">
                <a:latin typeface="Consolas" panose="020B0609020204030204" pitchFamily="49" charset="0"/>
              </a:rPr>
              <a:t>[] </a:t>
            </a:r>
            <a:r>
              <a:rPr lang="es-MX" sz="1400" err="1">
                <a:solidFill>
                  <a:schemeClr val="bg1">
                    <a:lumMod val="50000"/>
                  </a:schemeClr>
                </a:solidFill>
                <a:latin typeface="Consolas" panose="020B0609020204030204" pitchFamily="49" charset="0"/>
              </a:rPr>
              <a:t>stringArray</a:t>
            </a:r>
            <a:r>
              <a:rPr lang="es-MX" sz="1400">
                <a:latin typeface="Consolas" panose="020B0609020204030204" pitchFamily="49" charset="0"/>
              </a:rPr>
              <a:t> = </a:t>
            </a:r>
            <a:r>
              <a:rPr lang="es-MX" sz="1400">
                <a:solidFill>
                  <a:srgbClr val="002060"/>
                </a:solidFill>
                <a:latin typeface="Consolas" panose="020B0609020204030204" pitchFamily="49" charset="0"/>
              </a:rPr>
              <a:t>new</a:t>
            </a:r>
            <a:r>
              <a:rPr lang="es-MX" sz="1400">
                <a:latin typeface="Consolas" panose="020B0609020204030204" pitchFamily="49" charset="0"/>
              </a:rPr>
              <a:t> </a:t>
            </a:r>
            <a:r>
              <a:rPr lang="es-MX" sz="1400" err="1">
                <a:solidFill>
                  <a:srgbClr val="0070C0"/>
                </a:solidFill>
                <a:latin typeface="Consolas" panose="020B0609020204030204" pitchFamily="49" charset="0"/>
              </a:rPr>
              <a:t>string</a:t>
            </a:r>
            <a:r>
              <a:rPr lang="es-MX" sz="1400">
                <a:latin typeface="Consolas" panose="020B0609020204030204" pitchFamily="49" charset="0"/>
              </a:rPr>
              <a:t>[</a:t>
            </a:r>
            <a:r>
              <a:rPr lang="es-MX" sz="1400">
                <a:solidFill>
                  <a:schemeClr val="accent6">
                    <a:lumMod val="50000"/>
                  </a:schemeClr>
                </a:solidFill>
                <a:latin typeface="Consolas" panose="020B0609020204030204" pitchFamily="49" charset="0"/>
              </a:rPr>
              <a:t>6</a:t>
            </a:r>
            <a:r>
              <a:rPr lang="es-MX" sz="1400">
                <a:latin typeface="Consolas" panose="020B0609020204030204" pitchFamily="49" charset="0"/>
              </a:rPr>
              <a:t>];</a:t>
            </a:r>
          </a:p>
        </p:txBody>
      </p:sp>
      <p:grpSp>
        <p:nvGrpSpPr>
          <p:cNvPr id="2" name="Grupo 1">
            <a:extLst>
              <a:ext uri="{FF2B5EF4-FFF2-40B4-BE49-F238E27FC236}">
                <a16:creationId xmlns:a16="http://schemas.microsoft.com/office/drawing/2014/main" id="{4DE6A24F-49C9-46A8-9BB9-257C925AE7E0}"/>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77BF6F9B-1666-9367-D903-926F0011B23C}"/>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8F49B526-4295-1D3A-E285-B401FFBEFF1D}"/>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111808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6DB2B1-A0FF-1340-94D9-7A266D69EE7C}"/>
              </a:ext>
            </a:extLst>
          </p:cNvPr>
          <p:cNvSpPr>
            <a:spLocks noGrp="1"/>
          </p:cNvSpPr>
          <p:nvPr>
            <p:ph type="title"/>
          </p:nvPr>
        </p:nvSpPr>
        <p:spPr>
          <a:xfrm>
            <a:off x="467268" y="931425"/>
            <a:ext cx="7743750" cy="626960"/>
          </a:xfrm>
          <a:noFill/>
        </p:spPr>
        <p:txBody>
          <a:bodyPr>
            <a:normAutofit/>
          </a:bodyPr>
          <a:lstStyle/>
          <a:p>
            <a:r>
              <a:rPr lang="es-MX" sz="3000">
                <a:solidFill>
                  <a:schemeClr val="accent3">
                    <a:lumMod val="50000"/>
                  </a:schemeClr>
                </a:solidFill>
                <a:latin typeface="Segoe UI" panose="020B0502040204020203" pitchFamily="34" charset="0"/>
                <a:ea typeface="+mn-ea"/>
                <a:cs typeface="+mn-cs"/>
              </a:rPr>
              <a:t>.</a:t>
            </a:r>
            <a:r>
              <a:rPr lang="es-MX" sz="3000">
                <a:solidFill>
                  <a:srgbClr val="660033"/>
                </a:solidFill>
                <a:latin typeface="Segoe UI" panose="020B0502040204020203" pitchFamily="34" charset="0"/>
                <a:ea typeface="+mn-ea"/>
                <a:cs typeface="+mn-cs"/>
              </a:rPr>
              <a:t>NET</a:t>
            </a:r>
          </a:p>
        </p:txBody>
      </p:sp>
      <p:sp>
        <p:nvSpPr>
          <p:cNvPr id="3" name="Marcador de contenido 2">
            <a:extLst>
              <a:ext uri="{FF2B5EF4-FFF2-40B4-BE49-F238E27FC236}">
                <a16:creationId xmlns:a16="http://schemas.microsoft.com/office/drawing/2014/main" id="{B09B41CF-7220-BE4A-981C-7E433198080B}"/>
              </a:ext>
            </a:extLst>
          </p:cNvPr>
          <p:cNvSpPr>
            <a:spLocks noGrp="1"/>
          </p:cNvSpPr>
          <p:nvPr>
            <p:ph idx="1"/>
          </p:nvPr>
        </p:nvSpPr>
        <p:spPr>
          <a:xfrm>
            <a:off x="467268" y="1950689"/>
            <a:ext cx="4229815" cy="694372"/>
          </a:xfrm>
          <a:noFill/>
        </p:spPr>
        <p:txBody>
          <a:bodyPr vert="horz" lIns="68580" tIns="34290" rIns="68580" bIns="34290" rtlCol="0" anchor="t">
            <a:normAutofit fontScale="77500" lnSpcReduction="20000"/>
          </a:bodyPr>
          <a:lstStyle/>
          <a:p>
            <a:pPr marL="0" indent="0">
              <a:buNone/>
            </a:pPr>
            <a:r>
              <a:rPr lang="es-MX">
                <a:solidFill>
                  <a:schemeClr val="accent3">
                    <a:lumMod val="50000"/>
                  </a:schemeClr>
                </a:solidFill>
                <a:latin typeface="Segoe UI" panose="020B0502040204020203" pitchFamily="34" charset="0"/>
              </a:rPr>
              <a:t>Lenguajes: C#, Visual Basic, F#</a:t>
            </a:r>
          </a:p>
          <a:p>
            <a:pPr marL="0" indent="0">
              <a:buNone/>
            </a:pPr>
            <a:r>
              <a:rPr lang="es-MX">
                <a:solidFill>
                  <a:schemeClr val="accent3">
                    <a:lumMod val="50000"/>
                  </a:schemeClr>
                </a:solidFill>
                <a:latin typeface="Segoe UI" panose="020B0502040204020203" pitchFamily="34" charset="0"/>
              </a:rPr>
              <a:t>Plataformas:</a:t>
            </a:r>
          </a:p>
        </p:txBody>
      </p:sp>
      <p:sp>
        <p:nvSpPr>
          <p:cNvPr id="4" name="Marcador de número de diapositiva 3">
            <a:extLst>
              <a:ext uri="{FF2B5EF4-FFF2-40B4-BE49-F238E27FC236}">
                <a16:creationId xmlns:a16="http://schemas.microsoft.com/office/drawing/2014/main" id="{26820900-64A8-1D4A-91B1-5529B69A0D7E}"/>
              </a:ext>
            </a:extLst>
          </p:cNvPr>
          <p:cNvSpPr>
            <a:spLocks noGrp="1"/>
          </p:cNvSpPr>
          <p:nvPr>
            <p:ph type="sldNum" sz="quarter" idx="12"/>
          </p:nvPr>
        </p:nvSpPr>
        <p:spPr/>
        <p:txBody>
          <a:bodyPr/>
          <a:lstStyle/>
          <a:p>
            <a:fld id="{BE15108C-154A-4A5A-9C05-91A49A422BA7}" type="slidenum">
              <a:rPr lang="en-US" smtClean="0"/>
              <a:t>5</a:t>
            </a:fld>
            <a:endParaRPr lang="en-US"/>
          </a:p>
        </p:txBody>
      </p:sp>
      <p:pic>
        <p:nvPicPr>
          <p:cNvPr id="1026" name="Picture 2" descr="App, application, console, terminal icon - Download on Iconfinder">
            <a:extLst>
              <a:ext uri="{FF2B5EF4-FFF2-40B4-BE49-F238E27FC236}">
                <a16:creationId xmlns:a16="http://schemas.microsoft.com/office/drawing/2014/main" id="{FE298446-4FDA-3F16-30D0-B7E78438CA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80710" y="3831542"/>
            <a:ext cx="876267" cy="8762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Pellerex | Complete Guide to Asp.Net Core API Setup with Azure">
            <a:extLst>
              <a:ext uri="{FF2B5EF4-FFF2-40B4-BE49-F238E27FC236}">
                <a16:creationId xmlns:a16="http://schemas.microsoft.com/office/drawing/2014/main" id="{D603C268-7CA6-2271-8F0D-6CCE6D15A8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5719" y="2538550"/>
            <a:ext cx="996696" cy="9966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20 Years Anniversary of C# Programming Language. What the Future Holds. -  Avenga">
            <a:extLst>
              <a:ext uri="{FF2B5EF4-FFF2-40B4-BE49-F238E27FC236}">
                <a16:creationId xmlns:a16="http://schemas.microsoft.com/office/drawing/2014/main" id="{53CBAD06-25CA-2B07-6CC4-1707F331B2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4469" y="2752450"/>
            <a:ext cx="1234439" cy="6943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Sitio Web Página - Gráficos vectoriales gratis en Pixabay">
            <a:extLst>
              <a:ext uri="{FF2B5EF4-FFF2-40B4-BE49-F238E27FC236}">
                <a16:creationId xmlns:a16="http://schemas.microsoft.com/office/drawing/2014/main" id="{6D52C6B9-C576-14F3-E31A-4D7471F6EA2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196328" y="3773100"/>
            <a:ext cx="580644" cy="5806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11F5C16-CE15-4CF1-93D7-C82143F72771}"/>
              </a:ext>
            </a:extLst>
          </p:cNvPr>
          <p:cNvPicPr>
            <a:picLocks noChangeAspect="1"/>
          </p:cNvPicPr>
          <p:nvPr/>
        </p:nvPicPr>
        <p:blipFill>
          <a:blip r:embed="rId6"/>
          <a:stretch>
            <a:fillRect/>
          </a:stretch>
        </p:blipFill>
        <p:spPr>
          <a:xfrm>
            <a:off x="5691501" y="926850"/>
            <a:ext cx="1300344" cy="12932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A1D684C-1CD4-2C66-2F8F-42F52BFA45D4}"/>
              </a:ext>
            </a:extLst>
          </p:cNvPr>
          <p:cNvPicPr>
            <a:picLocks noChangeAspect="1"/>
          </p:cNvPicPr>
          <p:nvPr/>
        </p:nvPicPr>
        <p:blipFill>
          <a:blip r:embed="rId7"/>
          <a:stretch>
            <a:fillRect/>
          </a:stretch>
        </p:blipFill>
        <p:spPr>
          <a:xfrm>
            <a:off x="7893559" y="4321255"/>
            <a:ext cx="1043133" cy="1271765"/>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0801FEEE-D4ED-1323-7E99-ABC8075FBB75}"/>
              </a:ext>
            </a:extLst>
          </p:cNvPr>
          <p:cNvSpPr txBox="1"/>
          <p:nvPr/>
        </p:nvSpPr>
        <p:spPr>
          <a:xfrm>
            <a:off x="446886" y="3065841"/>
            <a:ext cx="4632384" cy="507831"/>
          </a:xfrm>
          <a:prstGeom prst="rect">
            <a:avLst/>
          </a:prstGeom>
          <a:noFill/>
        </p:spPr>
        <p:txBody>
          <a:bodyPr wrap="square">
            <a:spAutoFit/>
          </a:bodyPr>
          <a:lstStyle/>
          <a:p>
            <a:r>
              <a:rPr lang="es-MX" sz="1350">
                <a:solidFill>
                  <a:schemeClr val="accent3">
                    <a:lumMod val="50000"/>
                  </a:schemeClr>
                </a:solidFill>
                <a:latin typeface="Segoe UI" panose="020B0502040204020203" pitchFamily="34" charset="0"/>
              </a:rPr>
              <a:t>.Net Framework: servicios, sitios web, aplicaciones windows</a:t>
            </a:r>
          </a:p>
        </p:txBody>
      </p:sp>
      <p:sp>
        <p:nvSpPr>
          <p:cNvPr id="12" name="TextBox 11">
            <a:extLst>
              <a:ext uri="{FF2B5EF4-FFF2-40B4-BE49-F238E27FC236}">
                <a16:creationId xmlns:a16="http://schemas.microsoft.com/office/drawing/2014/main" id="{150A8259-B162-5E86-B367-B81D5AFE26F2}"/>
              </a:ext>
            </a:extLst>
          </p:cNvPr>
          <p:cNvSpPr txBox="1"/>
          <p:nvPr/>
        </p:nvSpPr>
        <p:spPr>
          <a:xfrm>
            <a:off x="467268" y="2785745"/>
            <a:ext cx="4632384" cy="323165"/>
          </a:xfrm>
          <a:prstGeom prst="rect">
            <a:avLst/>
          </a:prstGeom>
          <a:noFill/>
        </p:spPr>
        <p:txBody>
          <a:bodyPr wrap="square">
            <a:spAutoFit/>
          </a:bodyPr>
          <a:lstStyle/>
          <a:p>
            <a:r>
              <a:rPr lang="es-MX" sz="1500">
                <a:solidFill>
                  <a:schemeClr val="accent3">
                    <a:lumMod val="50000"/>
                  </a:schemeClr>
                </a:solidFill>
                <a:latin typeface="Segoe UI" panose="020B0502040204020203" pitchFamily="34" charset="0"/>
              </a:rPr>
              <a:t>.Net </a:t>
            </a:r>
            <a:r>
              <a:rPr lang="es-MX" sz="1350">
                <a:solidFill>
                  <a:schemeClr val="accent3">
                    <a:lumMod val="50000"/>
                  </a:schemeClr>
                </a:solidFill>
                <a:latin typeface="Segoe UI" panose="020B0502040204020203" pitchFamily="34" charset="0"/>
              </a:rPr>
              <a:t>Core: Windows, Linux y MacOS</a:t>
            </a:r>
          </a:p>
        </p:txBody>
      </p:sp>
      <p:sp>
        <p:nvSpPr>
          <p:cNvPr id="13" name="TextBox 12">
            <a:extLst>
              <a:ext uri="{FF2B5EF4-FFF2-40B4-BE49-F238E27FC236}">
                <a16:creationId xmlns:a16="http://schemas.microsoft.com/office/drawing/2014/main" id="{3AB1624D-A480-5F48-1604-D280B146AB49}"/>
              </a:ext>
            </a:extLst>
          </p:cNvPr>
          <p:cNvSpPr txBox="1"/>
          <p:nvPr/>
        </p:nvSpPr>
        <p:spPr>
          <a:xfrm>
            <a:off x="467268" y="3475144"/>
            <a:ext cx="4632384" cy="507831"/>
          </a:xfrm>
          <a:prstGeom prst="rect">
            <a:avLst/>
          </a:prstGeom>
          <a:noFill/>
        </p:spPr>
        <p:txBody>
          <a:bodyPr wrap="square">
            <a:spAutoFit/>
          </a:bodyPr>
          <a:lstStyle/>
          <a:p>
            <a:r>
              <a:rPr lang="es-MX" sz="1350">
                <a:solidFill>
                  <a:schemeClr val="accent3">
                    <a:lumMod val="50000"/>
                  </a:schemeClr>
                </a:solidFill>
                <a:latin typeface="Segoe UI" panose="020B0502040204020203" pitchFamily="34" charset="0"/>
              </a:rPr>
              <a:t>Xamarin/Mono: aplicaciones Android, iOS , Windows Phone</a:t>
            </a:r>
          </a:p>
        </p:txBody>
      </p:sp>
      <p:pic>
        <p:nvPicPr>
          <p:cNvPr id="1036" name="Picture 12" descr="Xamarin · GitHub">
            <a:extLst>
              <a:ext uri="{FF2B5EF4-FFF2-40B4-BE49-F238E27FC236}">
                <a16:creationId xmlns:a16="http://schemas.microsoft.com/office/drawing/2014/main" id="{6DE52F9C-F6D6-C97D-1A97-24792D248C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32818" y="4591598"/>
            <a:ext cx="1118054" cy="11180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8" name="Picture 14" descr="Proyecto Mono - Wikipedia, la enciclopedia libre">
            <a:extLst>
              <a:ext uri="{FF2B5EF4-FFF2-40B4-BE49-F238E27FC236}">
                <a16:creationId xmlns:a16="http://schemas.microsoft.com/office/drawing/2014/main" id="{A3A924D0-0EC2-E3DE-2562-A1934607DFF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57614" y="2810636"/>
            <a:ext cx="603506" cy="7246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8CB0390-7AAC-46B6-D0AE-94E994BA8198}"/>
              </a:ext>
            </a:extLst>
          </p:cNvPr>
          <p:cNvSpPr txBox="1"/>
          <p:nvPr/>
        </p:nvSpPr>
        <p:spPr>
          <a:xfrm>
            <a:off x="467268" y="3895924"/>
            <a:ext cx="4632384" cy="507831"/>
          </a:xfrm>
          <a:prstGeom prst="rect">
            <a:avLst/>
          </a:prstGeom>
          <a:noFill/>
        </p:spPr>
        <p:txBody>
          <a:bodyPr wrap="square">
            <a:spAutoFit/>
          </a:bodyPr>
          <a:lstStyle/>
          <a:p>
            <a:r>
              <a:rPr lang="es-MX" sz="1350">
                <a:solidFill>
                  <a:schemeClr val="accent3">
                    <a:lumMod val="50000"/>
                  </a:schemeClr>
                </a:solidFill>
                <a:latin typeface="Segoe UI" panose="020B0502040204020203" pitchFamily="34" charset="0"/>
              </a:rPr>
              <a:t>.Net Standard: Set de librerías compartidas entre las plataformas.</a:t>
            </a:r>
          </a:p>
        </p:txBody>
      </p:sp>
      <p:pic>
        <p:nvPicPr>
          <p:cNvPr id="1040" name="Picture 16" descr="NET Framework v .Net Core &amp; .Net Standard - Chubby Developer">
            <a:extLst>
              <a:ext uri="{FF2B5EF4-FFF2-40B4-BE49-F238E27FC236}">
                <a16:creationId xmlns:a16="http://schemas.microsoft.com/office/drawing/2014/main" id="{32B15FA0-7F0A-AFB0-A0E3-69314173D9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3237" y="4774713"/>
            <a:ext cx="3696419" cy="1764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5" name="Grupo 4">
            <a:extLst>
              <a:ext uri="{FF2B5EF4-FFF2-40B4-BE49-F238E27FC236}">
                <a16:creationId xmlns:a16="http://schemas.microsoft.com/office/drawing/2014/main" id="{CF59726C-0827-9B52-45BB-52BD9C87664B}"/>
              </a:ext>
            </a:extLst>
          </p:cNvPr>
          <p:cNvGrpSpPr/>
          <p:nvPr/>
        </p:nvGrpSpPr>
        <p:grpSpPr>
          <a:xfrm>
            <a:off x="2676698" y="266006"/>
            <a:ext cx="6467302" cy="277000"/>
            <a:chOff x="2676698" y="266006"/>
            <a:chExt cx="6467302" cy="277000"/>
          </a:xfrm>
        </p:grpSpPr>
        <p:sp>
          <p:nvSpPr>
            <p:cNvPr id="7" name="Rectángulo 6">
              <a:extLst>
                <a:ext uri="{FF2B5EF4-FFF2-40B4-BE49-F238E27FC236}">
                  <a16:creationId xmlns:a16="http://schemas.microsoft.com/office/drawing/2014/main" id="{EA533F2D-5431-B368-0FAF-2DE7C6131A52}"/>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CuadroTexto 8">
              <a:extLst>
                <a:ext uri="{FF2B5EF4-FFF2-40B4-BE49-F238E27FC236}">
                  <a16:creationId xmlns:a16="http://schemas.microsoft.com/office/drawing/2014/main" id="{81E18032-4247-C451-F111-EF4629FFC5FD}"/>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379340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par>
                                <p:cTn id="14" presetID="10" presetClass="entr" presetSubtype="0" fill="hold" nodeType="withEffect">
                                  <p:stCondLst>
                                    <p:cond delay="0"/>
                                  </p:stCondLst>
                                  <p:childTnLst>
                                    <p:set>
                                      <p:cBhvr>
                                        <p:cTn id="15" dur="1" fill="hold">
                                          <p:stCondLst>
                                            <p:cond delay="0"/>
                                          </p:stCondLst>
                                        </p:cTn>
                                        <p:tgtEl>
                                          <p:spTgt spid="1032"/>
                                        </p:tgtEl>
                                        <p:attrNameLst>
                                          <p:attrName>style.visibility</p:attrName>
                                        </p:attrNameLst>
                                      </p:cBhvr>
                                      <p:to>
                                        <p:strVal val="visible"/>
                                      </p:to>
                                    </p:set>
                                    <p:animEffect transition="in" filter="fade">
                                      <p:cBhvr>
                                        <p:cTn id="16" dur="500"/>
                                        <p:tgtEl>
                                          <p:spTgt spid="1032"/>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1036"/>
                                        </p:tgtEl>
                                        <p:attrNameLst>
                                          <p:attrName>style.visibility</p:attrName>
                                        </p:attrNameLst>
                                      </p:cBhvr>
                                      <p:to>
                                        <p:strVal val="visible"/>
                                      </p:to>
                                    </p:set>
                                    <p:animEffect transition="in" filter="fade">
                                      <p:cBhvr>
                                        <p:cTn id="38" dur="500"/>
                                        <p:tgtEl>
                                          <p:spTgt spid="1036"/>
                                        </p:tgtEl>
                                      </p:cBhvr>
                                    </p:animEffect>
                                  </p:childTnLst>
                                </p:cTn>
                              </p:par>
                              <p:par>
                                <p:cTn id="39" presetID="10" presetClass="entr" presetSubtype="0" fill="hold" nodeType="withEffect">
                                  <p:stCondLst>
                                    <p:cond delay="0"/>
                                  </p:stCondLst>
                                  <p:childTnLst>
                                    <p:set>
                                      <p:cBhvr>
                                        <p:cTn id="40" dur="1" fill="hold">
                                          <p:stCondLst>
                                            <p:cond delay="0"/>
                                          </p:stCondLst>
                                        </p:cTn>
                                        <p:tgtEl>
                                          <p:spTgt spid="1038"/>
                                        </p:tgtEl>
                                        <p:attrNameLst>
                                          <p:attrName>style.visibility</p:attrName>
                                        </p:attrNameLst>
                                      </p:cBhvr>
                                      <p:to>
                                        <p:strVal val="visible"/>
                                      </p:to>
                                    </p:set>
                                    <p:animEffect transition="in" filter="fade">
                                      <p:cBhvr>
                                        <p:cTn id="41" dur="500"/>
                                        <p:tgtEl>
                                          <p:spTgt spid="103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1040"/>
                                        </p:tgtEl>
                                        <p:attrNameLst>
                                          <p:attrName>style.visibility</p:attrName>
                                        </p:attrNameLst>
                                      </p:cBhvr>
                                      <p:to>
                                        <p:strVal val="visible"/>
                                      </p:to>
                                    </p:set>
                                    <p:animEffect transition="in" filter="wipe(down)">
                                      <p:cBhvr>
                                        <p:cTn id="50" dur="500"/>
                                        <p:tgtEl>
                                          <p:spTgt spid="1040"/>
                                        </p:tgtEl>
                                      </p:cBhvr>
                                    </p:animEffect>
                                  </p:childTnLst>
                                </p:cTn>
                              </p:par>
                            </p:childTnLst>
                          </p:cTn>
                        </p:par>
                        <p:par>
                          <p:cTn id="51" fill="hold">
                            <p:stCondLst>
                              <p:cond delay="1000"/>
                            </p:stCondLst>
                            <p:childTnLst>
                              <p:par>
                                <p:cTn id="52" presetID="10" presetClass="exit" presetSubtype="0" fill="hold" nodeType="afterEffect">
                                  <p:stCondLst>
                                    <p:cond delay="0"/>
                                  </p:stCondLst>
                                  <p:childTnLst>
                                    <p:animEffect transition="out" filter="fade">
                                      <p:cBhvr>
                                        <p:cTn id="53" dur="500"/>
                                        <p:tgtEl>
                                          <p:spTgt spid="1028"/>
                                        </p:tgtEl>
                                      </p:cBhvr>
                                    </p:animEffect>
                                    <p:set>
                                      <p:cBhvr>
                                        <p:cTn id="54" dur="1" fill="hold">
                                          <p:stCondLst>
                                            <p:cond delay="499"/>
                                          </p:stCondLst>
                                        </p:cTn>
                                        <p:tgtEl>
                                          <p:spTgt spid="1028"/>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030"/>
                                        </p:tgtEl>
                                      </p:cBhvr>
                                    </p:animEffect>
                                    <p:set>
                                      <p:cBhvr>
                                        <p:cTn id="57" dur="1" fill="hold">
                                          <p:stCondLst>
                                            <p:cond delay="499"/>
                                          </p:stCondLst>
                                        </p:cTn>
                                        <p:tgtEl>
                                          <p:spTgt spid="1030"/>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032"/>
                                        </p:tgtEl>
                                      </p:cBhvr>
                                    </p:animEffect>
                                    <p:set>
                                      <p:cBhvr>
                                        <p:cTn id="60" dur="1" fill="hold">
                                          <p:stCondLst>
                                            <p:cond delay="499"/>
                                          </p:stCondLst>
                                        </p:cTn>
                                        <p:tgtEl>
                                          <p:spTgt spid="1032"/>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026"/>
                                        </p:tgtEl>
                                      </p:cBhvr>
                                    </p:animEffect>
                                    <p:set>
                                      <p:cBhvr>
                                        <p:cTn id="63" dur="1" fill="hold">
                                          <p:stCondLst>
                                            <p:cond delay="499"/>
                                          </p:stCondLst>
                                        </p:cTn>
                                        <p:tgtEl>
                                          <p:spTgt spid="1026"/>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8"/>
                                        </p:tgtEl>
                                      </p:cBhvr>
                                    </p:animEffect>
                                    <p:set>
                                      <p:cBhvr>
                                        <p:cTn id="69" dur="1" fill="hold">
                                          <p:stCondLst>
                                            <p:cond delay="499"/>
                                          </p:stCondLst>
                                        </p:cTn>
                                        <p:tgtEl>
                                          <p:spTgt spid="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036"/>
                                        </p:tgtEl>
                                      </p:cBhvr>
                                    </p:animEffect>
                                    <p:set>
                                      <p:cBhvr>
                                        <p:cTn id="72" dur="1" fill="hold">
                                          <p:stCondLst>
                                            <p:cond delay="499"/>
                                          </p:stCondLst>
                                        </p:cTn>
                                        <p:tgtEl>
                                          <p:spTgt spid="1036"/>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1038"/>
                                        </p:tgtEl>
                                      </p:cBhvr>
                                    </p:animEffect>
                                    <p:set>
                                      <p:cBhvr>
                                        <p:cTn id="75" dur="1" fill="hold">
                                          <p:stCondLst>
                                            <p:cond delay="499"/>
                                          </p:stCondLst>
                                        </p:cTn>
                                        <p:tgtEl>
                                          <p:spTgt spid="10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50</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521494" y="1300966"/>
            <a:ext cx="5471802" cy="461665"/>
          </a:xfrm>
          <a:prstGeom prst="rect">
            <a:avLst/>
          </a:prstGeom>
          <a:noFill/>
        </p:spPr>
        <p:txBody>
          <a:bodyPr wrap="square">
            <a:spAutoFit/>
          </a:bodyPr>
          <a:lstStyle/>
          <a:p>
            <a:pPr algn="l"/>
            <a:r>
              <a:rPr lang="es-MX" sz="2400">
                <a:solidFill>
                  <a:srgbClr val="660033"/>
                </a:solidFill>
                <a:latin typeface="Segoe UI" panose="020B0502040204020203" pitchFamily="34" charset="0"/>
                <a:cs typeface="Segoe UI" panose="020B0502040204020203" pitchFamily="34" charset="0"/>
              </a:rPr>
              <a:t>Formas de representar un arreglo </a:t>
            </a:r>
          </a:p>
        </p:txBody>
      </p:sp>
      <p:sp>
        <p:nvSpPr>
          <p:cNvPr id="6" name="CuadroTexto 5">
            <a:extLst>
              <a:ext uri="{FF2B5EF4-FFF2-40B4-BE49-F238E27FC236}">
                <a16:creationId xmlns:a16="http://schemas.microsoft.com/office/drawing/2014/main" id="{6A9BC2A7-608A-5886-A142-CF3E75AE57D4}"/>
              </a:ext>
            </a:extLst>
          </p:cNvPr>
          <p:cNvSpPr txBox="1"/>
          <p:nvPr/>
        </p:nvSpPr>
        <p:spPr>
          <a:xfrm>
            <a:off x="580196" y="1844100"/>
            <a:ext cx="7983607" cy="507831"/>
          </a:xfrm>
          <a:prstGeom prst="rect">
            <a:avLst/>
          </a:prstGeom>
          <a:noFill/>
        </p:spPr>
        <p:txBody>
          <a:bodyPr wrap="square">
            <a:spAutoFit/>
          </a:bodyPr>
          <a:lstStyle/>
          <a:p>
            <a:pPr algn="just"/>
            <a:r>
              <a:rPr lang="es-ES" sz="1350"/>
              <a:t>Es posible inicializar los elementos de un arreglo al declararlo. El especificador de longitud no es necesario porque la medida se infiere a partir del número de elementos de la lista de inicialización. Por ejemplo:</a:t>
            </a:r>
            <a:endParaRPr lang="es-MX" sz="1350"/>
          </a:p>
        </p:txBody>
      </p:sp>
      <p:sp>
        <p:nvSpPr>
          <p:cNvPr id="8" name="CuadroTexto 7">
            <a:extLst>
              <a:ext uri="{FF2B5EF4-FFF2-40B4-BE49-F238E27FC236}">
                <a16:creationId xmlns:a16="http://schemas.microsoft.com/office/drawing/2014/main" id="{94CE4EA5-A0F7-BD0A-B9E2-DE8F7380FC49}"/>
              </a:ext>
            </a:extLst>
          </p:cNvPr>
          <p:cNvSpPr txBox="1"/>
          <p:nvPr/>
        </p:nvSpPr>
        <p:spPr>
          <a:xfrm>
            <a:off x="580196" y="2463321"/>
            <a:ext cx="4471988" cy="307777"/>
          </a:xfrm>
          <a:prstGeom prst="rect">
            <a:avLst/>
          </a:prstGeom>
          <a:noFill/>
        </p:spPr>
        <p:txBody>
          <a:bodyPr wrap="square">
            <a:spAutoFit/>
          </a:bodyPr>
          <a:lstStyle/>
          <a:p>
            <a:r>
              <a:rPr lang="en-US" sz="1400">
                <a:solidFill>
                  <a:srgbClr val="004880"/>
                </a:solidFill>
                <a:latin typeface="Consolas" panose="020B0609020204030204" pitchFamily="49" charset="0"/>
              </a:rPr>
              <a:t>int</a:t>
            </a:r>
            <a:r>
              <a:rPr lang="en-US" sz="1400">
                <a:latin typeface="Consolas" panose="020B0609020204030204" pitchFamily="49" charset="0"/>
              </a:rPr>
              <a:t>[] array1 = </a:t>
            </a:r>
            <a:r>
              <a:rPr lang="en-US" sz="1400">
                <a:solidFill>
                  <a:srgbClr val="0070C0"/>
                </a:solidFill>
                <a:latin typeface="Consolas" panose="020B0609020204030204" pitchFamily="49" charset="0"/>
              </a:rPr>
              <a:t>new</a:t>
            </a:r>
            <a:r>
              <a:rPr lang="en-US" sz="1400">
                <a:latin typeface="Consolas" panose="020B0609020204030204" pitchFamily="49" charset="0"/>
              </a:rPr>
              <a:t> </a:t>
            </a:r>
            <a:r>
              <a:rPr lang="en-US" sz="1400">
                <a:solidFill>
                  <a:srgbClr val="004880"/>
                </a:solidFill>
                <a:latin typeface="Consolas" panose="020B0609020204030204" pitchFamily="49" charset="0"/>
              </a:rPr>
              <a:t>int</a:t>
            </a:r>
            <a:r>
              <a:rPr lang="en-US" sz="1400">
                <a:latin typeface="Consolas" panose="020B0609020204030204" pitchFamily="49" charset="0"/>
              </a:rPr>
              <a:t>[] { </a:t>
            </a:r>
            <a:r>
              <a:rPr lang="en-US" sz="1400">
                <a:solidFill>
                  <a:schemeClr val="bg1">
                    <a:lumMod val="50000"/>
                  </a:schemeClr>
                </a:solidFill>
                <a:latin typeface="Consolas" panose="020B0609020204030204" pitchFamily="49" charset="0"/>
              </a:rPr>
              <a:t>1</a:t>
            </a:r>
            <a:r>
              <a:rPr lang="en-US" sz="1400">
                <a:latin typeface="Consolas" panose="020B0609020204030204" pitchFamily="49" charset="0"/>
              </a:rPr>
              <a:t>, </a:t>
            </a:r>
            <a:r>
              <a:rPr lang="en-US" sz="1400">
                <a:solidFill>
                  <a:schemeClr val="bg1">
                    <a:lumMod val="50000"/>
                  </a:schemeClr>
                </a:solidFill>
                <a:latin typeface="Consolas" panose="020B0609020204030204" pitchFamily="49" charset="0"/>
              </a:rPr>
              <a:t>3</a:t>
            </a:r>
            <a:r>
              <a:rPr lang="en-US" sz="1400">
                <a:latin typeface="Consolas" panose="020B0609020204030204" pitchFamily="49" charset="0"/>
              </a:rPr>
              <a:t>, </a:t>
            </a:r>
            <a:r>
              <a:rPr lang="en-US" sz="1400">
                <a:solidFill>
                  <a:schemeClr val="bg1">
                    <a:lumMod val="50000"/>
                  </a:schemeClr>
                </a:solidFill>
                <a:latin typeface="Consolas" panose="020B0609020204030204" pitchFamily="49" charset="0"/>
              </a:rPr>
              <a:t>5</a:t>
            </a:r>
            <a:r>
              <a:rPr lang="en-US" sz="1400">
                <a:latin typeface="Consolas" panose="020B0609020204030204" pitchFamily="49" charset="0"/>
              </a:rPr>
              <a:t>, </a:t>
            </a:r>
            <a:r>
              <a:rPr lang="en-US" sz="1400">
                <a:solidFill>
                  <a:schemeClr val="bg1">
                    <a:lumMod val="50000"/>
                  </a:schemeClr>
                </a:solidFill>
                <a:latin typeface="Consolas" panose="020B0609020204030204" pitchFamily="49" charset="0"/>
              </a:rPr>
              <a:t>7</a:t>
            </a:r>
            <a:r>
              <a:rPr lang="en-US" sz="1400">
                <a:latin typeface="Consolas" panose="020B0609020204030204" pitchFamily="49" charset="0"/>
              </a:rPr>
              <a:t>, </a:t>
            </a:r>
            <a:r>
              <a:rPr lang="en-US" sz="1400">
                <a:solidFill>
                  <a:schemeClr val="bg1">
                    <a:lumMod val="50000"/>
                  </a:schemeClr>
                </a:solidFill>
                <a:latin typeface="Consolas" panose="020B0609020204030204" pitchFamily="49" charset="0"/>
              </a:rPr>
              <a:t>9</a:t>
            </a:r>
            <a:r>
              <a:rPr lang="en-US" sz="1400">
                <a:latin typeface="Consolas" panose="020B0609020204030204" pitchFamily="49" charset="0"/>
              </a:rPr>
              <a:t> };</a:t>
            </a:r>
            <a:endParaRPr lang="es-MX" sz="1400">
              <a:latin typeface="Consolas" panose="020B0609020204030204" pitchFamily="49" charset="0"/>
            </a:endParaRPr>
          </a:p>
        </p:txBody>
      </p:sp>
      <p:sp>
        <p:nvSpPr>
          <p:cNvPr id="2" name="CuadroTexto 1">
            <a:extLst>
              <a:ext uri="{FF2B5EF4-FFF2-40B4-BE49-F238E27FC236}">
                <a16:creationId xmlns:a16="http://schemas.microsoft.com/office/drawing/2014/main" id="{2804CFD6-B5C5-179E-F71F-3281598DC3D5}"/>
              </a:ext>
            </a:extLst>
          </p:cNvPr>
          <p:cNvSpPr txBox="1"/>
          <p:nvPr/>
        </p:nvSpPr>
        <p:spPr>
          <a:xfrm>
            <a:off x="580196" y="3661756"/>
            <a:ext cx="8820150" cy="307777"/>
          </a:xfrm>
          <a:prstGeom prst="rect">
            <a:avLst/>
          </a:prstGeom>
          <a:noFill/>
        </p:spPr>
        <p:txBody>
          <a:bodyPr wrap="square">
            <a:spAutoFit/>
          </a:bodyPr>
          <a:lstStyle/>
          <a:p>
            <a:r>
              <a:rPr lang="en-US" sz="1400">
                <a:solidFill>
                  <a:srgbClr val="004880"/>
                </a:solidFill>
                <a:latin typeface="Consolas" panose="020B0609020204030204" pitchFamily="49" charset="0"/>
              </a:rPr>
              <a:t>string</a:t>
            </a:r>
            <a:r>
              <a:rPr lang="en-US" sz="1400">
                <a:latin typeface="Consolas" panose="020B0609020204030204" pitchFamily="49" charset="0"/>
              </a:rPr>
              <a:t>[] </a:t>
            </a:r>
            <a:r>
              <a:rPr lang="en-US" sz="1400" err="1">
                <a:latin typeface="Consolas" panose="020B0609020204030204" pitchFamily="49" charset="0"/>
              </a:rPr>
              <a:t>weekDays</a:t>
            </a:r>
            <a:r>
              <a:rPr lang="en-US" sz="1400">
                <a:latin typeface="Consolas" panose="020B0609020204030204" pitchFamily="49" charset="0"/>
              </a:rPr>
              <a:t> = </a:t>
            </a:r>
            <a:r>
              <a:rPr lang="en-US" sz="1400">
                <a:solidFill>
                  <a:srgbClr val="0070C0"/>
                </a:solidFill>
                <a:latin typeface="Consolas" panose="020B0609020204030204" pitchFamily="49" charset="0"/>
              </a:rPr>
              <a:t>new</a:t>
            </a:r>
            <a:r>
              <a:rPr lang="en-US" sz="1400">
                <a:latin typeface="Consolas" panose="020B0609020204030204" pitchFamily="49" charset="0"/>
              </a:rPr>
              <a:t> </a:t>
            </a:r>
            <a:r>
              <a:rPr lang="en-US" sz="1400">
                <a:solidFill>
                  <a:srgbClr val="004880"/>
                </a:solidFill>
                <a:latin typeface="Consolas" panose="020B0609020204030204" pitchFamily="49" charset="0"/>
              </a:rPr>
              <a:t>string</a:t>
            </a:r>
            <a:r>
              <a:rPr lang="en-US" sz="1400">
                <a:latin typeface="Consolas" panose="020B0609020204030204" pitchFamily="49" charset="0"/>
              </a:rPr>
              <a:t>[] { </a:t>
            </a:r>
            <a:r>
              <a:rPr lang="en-US" sz="1400">
                <a:solidFill>
                  <a:srgbClr val="C00000"/>
                </a:solidFill>
                <a:latin typeface="Consolas" panose="020B0609020204030204" pitchFamily="49" charset="0"/>
              </a:rPr>
              <a:t>"Sun"</a:t>
            </a:r>
            <a:r>
              <a:rPr lang="en-US" sz="1400">
                <a:latin typeface="Consolas" panose="020B0609020204030204" pitchFamily="49" charset="0"/>
              </a:rPr>
              <a:t>, </a:t>
            </a:r>
            <a:r>
              <a:rPr lang="en-US" sz="1400">
                <a:solidFill>
                  <a:srgbClr val="C00000"/>
                </a:solidFill>
                <a:latin typeface="Consolas" panose="020B0609020204030204" pitchFamily="49" charset="0"/>
              </a:rPr>
              <a:t>"Mon"</a:t>
            </a:r>
            <a:r>
              <a:rPr lang="en-US" sz="1400">
                <a:latin typeface="Consolas" panose="020B0609020204030204" pitchFamily="49" charset="0"/>
              </a:rPr>
              <a:t>, </a:t>
            </a:r>
            <a:r>
              <a:rPr lang="en-US" sz="1400">
                <a:solidFill>
                  <a:srgbClr val="C00000"/>
                </a:solidFill>
                <a:latin typeface="Consolas" panose="020B0609020204030204" pitchFamily="49" charset="0"/>
              </a:rPr>
              <a:t>"Tue"</a:t>
            </a:r>
            <a:r>
              <a:rPr lang="en-US" sz="1400">
                <a:latin typeface="Consolas" panose="020B0609020204030204" pitchFamily="49" charset="0"/>
              </a:rPr>
              <a:t>, </a:t>
            </a:r>
            <a:r>
              <a:rPr lang="en-US" sz="1400">
                <a:solidFill>
                  <a:srgbClr val="C00000"/>
                </a:solidFill>
                <a:latin typeface="Consolas" panose="020B0609020204030204" pitchFamily="49" charset="0"/>
              </a:rPr>
              <a:t>"Wed"</a:t>
            </a:r>
            <a:r>
              <a:rPr lang="en-US" sz="1400">
                <a:latin typeface="Consolas" panose="020B0609020204030204" pitchFamily="49" charset="0"/>
              </a:rPr>
              <a:t>, </a:t>
            </a:r>
            <a:r>
              <a:rPr lang="en-US" sz="1400">
                <a:solidFill>
                  <a:srgbClr val="C00000"/>
                </a:solidFill>
                <a:latin typeface="Consolas" panose="020B0609020204030204" pitchFamily="49" charset="0"/>
              </a:rPr>
              <a:t>"Thu"</a:t>
            </a:r>
            <a:r>
              <a:rPr lang="en-US" sz="1400">
                <a:latin typeface="Consolas" panose="020B0609020204030204" pitchFamily="49" charset="0"/>
              </a:rPr>
              <a:t>, </a:t>
            </a:r>
            <a:r>
              <a:rPr lang="en-US" sz="1400">
                <a:solidFill>
                  <a:srgbClr val="C00000"/>
                </a:solidFill>
                <a:latin typeface="Consolas" panose="020B0609020204030204" pitchFamily="49" charset="0"/>
              </a:rPr>
              <a:t>"Fri"</a:t>
            </a:r>
            <a:r>
              <a:rPr lang="en-US" sz="1400">
                <a:latin typeface="Consolas" panose="020B0609020204030204" pitchFamily="49" charset="0"/>
              </a:rPr>
              <a:t>, </a:t>
            </a:r>
            <a:r>
              <a:rPr lang="en-US" sz="1400">
                <a:solidFill>
                  <a:srgbClr val="C00000"/>
                </a:solidFill>
                <a:latin typeface="Consolas" panose="020B0609020204030204" pitchFamily="49" charset="0"/>
              </a:rPr>
              <a:t>"Sat"</a:t>
            </a:r>
            <a:r>
              <a:rPr lang="en-US" sz="1400">
                <a:latin typeface="Consolas" panose="020B0609020204030204" pitchFamily="49" charset="0"/>
              </a:rPr>
              <a:t> };</a:t>
            </a:r>
            <a:endParaRPr lang="es-MX" sz="1400">
              <a:latin typeface="Consolas" panose="020B0609020204030204" pitchFamily="49" charset="0"/>
            </a:endParaRPr>
          </a:p>
        </p:txBody>
      </p:sp>
      <p:sp>
        <p:nvSpPr>
          <p:cNvPr id="10" name="CuadroTexto 9">
            <a:extLst>
              <a:ext uri="{FF2B5EF4-FFF2-40B4-BE49-F238E27FC236}">
                <a16:creationId xmlns:a16="http://schemas.microsoft.com/office/drawing/2014/main" id="{E49CCD45-C91E-60F0-34B3-29081576DA25}"/>
              </a:ext>
            </a:extLst>
          </p:cNvPr>
          <p:cNvSpPr txBox="1"/>
          <p:nvPr/>
        </p:nvSpPr>
        <p:spPr>
          <a:xfrm>
            <a:off x="580196" y="2984483"/>
            <a:ext cx="7983607" cy="507831"/>
          </a:xfrm>
          <a:prstGeom prst="rect">
            <a:avLst/>
          </a:prstGeom>
          <a:noFill/>
        </p:spPr>
        <p:txBody>
          <a:bodyPr wrap="square">
            <a:spAutoFit/>
          </a:bodyPr>
          <a:lstStyle/>
          <a:p>
            <a:r>
              <a:rPr lang="es-ES" sz="1350"/>
              <a:t>En el código siguiente se muestra una declaración de una matriz de cadenas donde cada elemento de la matriz se inicializa mediante el nombre de un día:</a:t>
            </a:r>
            <a:endParaRPr lang="es-MX" sz="1350"/>
          </a:p>
        </p:txBody>
      </p:sp>
      <p:sp>
        <p:nvSpPr>
          <p:cNvPr id="13" name="CuadroTexto 12">
            <a:extLst>
              <a:ext uri="{FF2B5EF4-FFF2-40B4-BE49-F238E27FC236}">
                <a16:creationId xmlns:a16="http://schemas.microsoft.com/office/drawing/2014/main" id="{0ACD3570-328C-E7E2-ECE0-0BAEC67903C6}"/>
              </a:ext>
            </a:extLst>
          </p:cNvPr>
          <p:cNvSpPr txBox="1"/>
          <p:nvPr/>
        </p:nvSpPr>
        <p:spPr>
          <a:xfrm>
            <a:off x="580196" y="4177891"/>
            <a:ext cx="7923972" cy="507831"/>
          </a:xfrm>
          <a:prstGeom prst="rect">
            <a:avLst/>
          </a:prstGeom>
          <a:noFill/>
        </p:spPr>
        <p:txBody>
          <a:bodyPr wrap="square">
            <a:spAutoFit/>
          </a:bodyPr>
          <a:lstStyle/>
          <a:p>
            <a:r>
              <a:rPr lang="es-MX" sz="1350"/>
              <a:t>Puede evitar la expresión new y el tipo de arreglo al inicializarlo en la declaración, tal como se muestra en el código siguiente. Esto se conoce como arreglo con tipo implícito:</a:t>
            </a:r>
          </a:p>
        </p:txBody>
      </p:sp>
      <p:sp>
        <p:nvSpPr>
          <p:cNvPr id="14" name="CuadroTexto 13">
            <a:extLst>
              <a:ext uri="{FF2B5EF4-FFF2-40B4-BE49-F238E27FC236}">
                <a16:creationId xmlns:a16="http://schemas.microsoft.com/office/drawing/2014/main" id="{2D230DF0-4DE6-4195-179C-456A832BDBFF}"/>
              </a:ext>
            </a:extLst>
          </p:cNvPr>
          <p:cNvSpPr txBox="1"/>
          <p:nvPr/>
        </p:nvSpPr>
        <p:spPr>
          <a:xfrm>
            <a:off x="580196" y="4802139"/>
            <a:ext cx="8163615" cy="523220"/>
          </a:xfrm>
          <a:prstGeom prst="rect">
            <a:avLst/>
          </a:prstGeom>
          <a:noFill/>
        </p:spPr>
        <p:txBody>
          <a:bodyPr wrap="square">
            <a:spAutoFit/>
          </a:bodyPr>
          <a:lstStyle/>
          <a:p>
            <a:r>
              <a:rPr lang="en-US" sz="1400">
                <a:solidFill>
                  <a:srgbClr val="004880"/>
                </a:solidFill>
                <a:latin typeface="Consolas" panose="020B0609020204030204" pitchFamily="49" charset="0"/>
              </a:rPr>
              <a:t>int</a:t>
            </a:r>
            <a:r>
              <a:rPr lang="en-US" sz="1400">
                <a:latin typeface="Consolas" panose="020B0609020204030204" pitchFamily="49" charset="0"/>
              </a:rPr>
              <a:t>[] array2 = { </a:t>
            </a:r>
            <a:r>
              <a:rPr lang="en-US" sz="1400">
                <a:solidFill>
                  <a:schemeClr val="bg1">
                    <a:lumMod val="50000"/>
                  </a:schemeClr>
                </a:solidFill>
                <a:latin typeface="Consolas" panose="020B0609020204030204" pitchFamily="49" charset="0"/>
              </a:rPr>
              <a:t>1</a:t>
            </a:r>
            <a:r>
              <a:rPr lang="en-US" sz="1400">
                <a:latin typeface="Consolas" panose="020B0609020204030204" pitchFamily="49" charset="0"/>
              </a:rPr>
              <a:t>, </a:t>
            </a:r>
            <a:r>
              <a:rPr lang="en-US" sz="1400">
                <a:solidFill>
                  <a:schemeClr val="bg1">
                    <a:lumMod val="50000"/>
                  </a:schemeClr>
                </a:solidFill>
                <a:latin typeface="Consolas" panose="020B0609020204030204" pitchFamily="49" charset="0"/>
              </a:rPr>
              <a:t>3</a:t>
            </a:r>
            <a:r>
              <a:rPr lang="en-US" sz="1400">
                <a:latin typeface="Consolas" panose="020B0609020204030204" pitchFamily="49" charset="0"/>
              </a:rPr>
              <a:t>, </a:t>
            </a:r>
            <a:r>
              <a:rPr lang="en-US" sz="1400">
                <a:solidFill>
                  <a:schemeClr val="bg1">
                    <a:lumMod val="50000"/>
                  </a:schemeClr>
                </a:solidFill>
                <a:latin typeface="Consolas" panose="020B0609020204030204" pitchFamily="49" charset="0"/>
              </a:rPr>
              <a:t>5</a:t>
            </a:r>
            <a:r>
              <a:rPr lang="en-US" sz="1400">
                <a:latin typeface="Consolas" panose="020B0609020204030204" pitchFamily="49" charset="0"/>
              </a:rPr>
              <a:t>, </a:t>
            </a:r>
            <a:r>
              <a:rPr lang="en-US" sz="1400">
                <a:solidFill>
                  <a:schemeClr val="bg1">
                    <a:lumMod val="50000"/>
                  </a:schemeClr>
                </a:solidFill>
                <a:latin typeface="Consolas" panose="020B0609020204030204" pitchFamily="49" charset="0"/>
              </a:rPr>
              <a:t>7</a:t>
            </a:r>
            <a:r>
              <a:rPr lang="en-US" sz="1400">
                <a:latin typeface="Consolas" panose="020B0609020204030204" pitchFamily="49" charset="0"/>
              </a:rPr>
              <a:t>, </a:t>
            </a:r>
            <a:r>
              <a:rPr lang="en-US" sz="1400">
                <a:solidFill>
                  <a:schemeClr val="bg1">
                    <a:lumMod val="50000"/>
                  </a:schemeClr>
                </a:solidFill>
                <a:latin typeface="Consolas" panose="020B0609020204030204" pitchFamily="49" charset="0"/>
              </a:rPr>
              <a:t>9</a:t>
            </a:r>
            <a:r>
              <a:rPr lang="en-US" sz="1400">
                <a:latin typeface="Consolas" panose="020B0609020204030204" pitchFamily="49" charset="0"/>
              </a:rPr>
              <a:t> };</a:t>
            </a:r>
          </a:p>
          <a:p>
            <a:r>
              <a:rPr lang="en-US" sz="1400">
                <a:solidFill>
                  <a:srgbClr val="004880"/>
                </a:solidFill>
                <a:latin typeface="Consolas" panose="020B0609020204030204" pitchFamily="49" charset="0"/>
              </a:rPr>
              <a:t>string</a:t>
            </a:r>
            <a:r>
              <a:rPr lang="en-US" sz="1400">
                <a:latin typeface="Consolas" panose="020B0609020204030204" pitchFamily="49" charset="0"/>
              </a:rPr>
              <a:t>[] weekDays2 = { </a:t>
            </a:r>
            <a:r>
              <a:rPr lang="en-US" sz="1400">
                <a:solidFill>
                  <a:srgbClr val="C00000"/>
                </a:solidFill>
                <a:latin typeface="Consolas" panose="020B0609020204030204" pitchFamily="49" charset="0"/>
              </a:rPr>
              <a:t>"Sun"</a:t>
            </a:r>
            <a:r>
              <a:rPr lang="en-US" sz="1400">
                <a:latin typeface="Consolas" panose="020B0609020204030204" pitchFamily="49" charset="0"/>
              </a:rPr>
              <a:t>, </a:t>
            </a:r>
            <a:r>
              <a:rPr lang="en-US" sz="1400">
                <a:solidFill>
                  <a:srgbClr val="C00000"/>
                </a:solidFill>
                <a:latin typeface="Consolas" panose="020B0609020204030204" pitchFamily="49" charset="0"/>
              </a:rPr>
              <a:t>"Mon"</a:t>
            </a:r>
            <a:r>
              <a:rPr lang="en-US" sz="1400">
                <a:latin typeface="Consolas" panose="020B0609020204030204" pitchFamily="49" charset="0"/>
              </a:rPr>
              <a:t>, </a:t>
            </a:r>
            <a:r>
              <a:rPr lang="en-US" sz="1400">
                <a:solidFill>
                  <a:srgbClr val="C00000"/>
                </a:solidFill>
                <a:latin typeface="Consolas" panose="020B0609020204030204" pitchFamily="49" charset="0"/>
              </a:rPr>
              <a:t>"Tue"</a:t>
            </a:r>
            <a:r>
              <a:rPr lang="en-US" sz="1400">
                <a:latin typeface="Consolas" panose="020B0609020204030204" pitchFamily="49" charset="0"/>
              </a:rPr>
              <a:t>, </a:t>
            </a:r>
            <a:r>
              <a:rPr lang="en-US" sz="1400">
                <a:solidFill>
                  <a:srgbClr val="C00000"/>
                </a:solidFill>
                <a:latin typeface="Consolas" panose="020B0609020204030204" pitchFamily="49" charset="0"/>
              </a:rPr>
              <a:t>"Wed"</a:t>
            </a:r>
            <a:r>
              <a:rPr lang="en-US" sz="1400">
                <a:latin typeface="Consolas" panose="020B0609020204030204" pitchFamily="49" charset="0"/>
              </a:rPr>
              <a:t>, </a:t>
            </a:r>
            <a:r>
              <a:rPr lang="en-US" sz="1400">
                <a:solidFill>
                  <a:srgbClr val="C00000"/>
                </a:solidFill>
                <a:latin typeface="Consolas" panose="020B0609020204030204" pitchFamily="49" charset="0"/>
              </a:rPr>
              <a:t>"Thu"</a:t>
            </a:r>
            <a:r>
              <a:rPr lang="en-US" sz="1400">
                <a:latin typeface="Consolas" panose="020B0609020204030204" pitchFamily="49" charset="0"/>
              </a:rPr>
              <a:t>, </a:t>
            </a:r>
            <a:r>
              <a:rPr lang="en-US" sz="1400">
                <a:solidFill>
                  <a:srgbClr val="C00000"/>
                </a:solidFill>
                <a:latin typeface="Consolas" panose="020B0609020204030204" pitchFamily="49" charset="0"/>
              </a:rPr>
              <a:t>"Fri"</a:t>
            </a:r>
            <a:r>
              <a:rPr lang="en-US" sz="1400">
                <a:latin typeface="Consolas" panose="020B0609020204030204" pitchFamily="49" charset="0"/>
              </a:rPr>
              <a:t>, </a:t>
            </a:r>
            <a:r>
              <a:rPr lang="en-US" sz="1400">
                <a:solidFill>
                  <a:srgbClr val="C00000"/>
                </a:solidFill>
                <a:latin typeface="Consolas" panose="020B0609020204030204" pitchFamily="49" charset="0"/>
              </a:rPr>
              <a:t>"Sat"</a:t>
            </a:r>
            <a:r>
              <a:rPr lang="en-US" sz="1400">
                <a:latin typeface="Consolas" panose="020B0609020204030204" pitchFamily="49" charset="0"/>
              </a:rPr>
              <a:t> };</a:t>
            </a:r>
            <a:endParaRPr lang="es-MX" sz="1400">
              <a:latin typeface="Consolas" panose="020B0609020204030204" pitchFamily="49" charset="0"/>
            </a:endParaRPr>
          </a:p>
        </p:txBody>
      </p:sp>
      <p:grpSp>
        <p:nvGrpSpPr>
          <p:cNvPr id="5" name="Grupo 4">
            <a:extLst>
              <a:ext uri="{FF2B5EF4-FFF2-40B4-BE49-F238E27FC236}">
                <a16:creationId xmlns:a16="http://schemas.microsoft.com/office/drawing/2014/main" id="{316DF4D9-BC35-3ECB-F60D-AAFAF081DB20}"/>
              </a:ext>
            </a:extLst>
          </p:cNvPr>
          <p:cNvGrpSpPr/>
          <p:nvPr/>
        </p:nvGrpSpPr>
        <p:grpSpPr>
          <a:xfrm>
            <a:off x="2676698" y="266006"/>
            <a:ext cx="6467302" cy="277000"/>
            <a:chOff x="2676698" y="266006"/>
            <a:chExt cx="6467302" cy="277000"/>
          </a:xfrm>
        </p:grpSpPr>
        <p:sp>
          <p:nvSpPr>
            <p:cNvPr id="7" name="Rectángulo 6">
              <a:extLst>
                <a:ext uri="{FF2B5EF4-FFF2-40B4-BE49-F238E27FC236}">
                  <a16:creationId xmlns:a16="http://schemas.microsoft.com/office/drawing/2014/main" id="{8FE98DFB-F564-007A-7F93-051C7355D191}"/>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CuadroTexto 8">
              <a:extLst>
                <a:ext uri="{FF2B5EF4-FFF2-40B4-BE49-F238E27FC236}">
                  <a16:creationId xmlns:a16="http://schemas.microsoft.com/office/drawing/2014/main" id="{4F57331A-8D65-644A-C3C6-C50FF8B71ED9}"/>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11969191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51</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521494" y="1300966"/>
            <a:ext cx="6467302" cy="461665"/>
          </a:xfrm>
          <a:prstGeom prst="rect">
            <a:avLst/>
          </a:prstGeom>
          <a:noFill/>
        </p:spPr>
        <p:txBody>
          <a:bodyPr wrap="square">
            <a:spAutoFit/>
          </a:bodyPr>
          <a:lstStyle/>
          <a:p>
            <a:pPr algn="l"/>
            <a:r>
              <a:rPr lang="es-MX" sz="2400">
                <a:solidFill>
                  <a:srgbClr val="660033"/>
                </a:solidFill>
                <a:latin typeface="Segoe UI" panose="020B0502040204020203" pitchFamily="34" charset="0"/>
                <a:cs typeface="Segoe UI" panose="020B0502040204020203" pitchFamily="34" charset="0"/>
              </a:rPr>
              <a:t>Arreglos bidimensionales (Matrices)</a:t>
            </a:r>
          </a:p>
        </p:txBody>
      </p:sp>
      <p:grpSp>
        <p:nvGrpSpPr>
          <p:cNvPr id="2" name="Grupo 1">
            <a:extLst>
              <a:ext uri="{FF2B5EF4-FFF2-40B4-BE49-F238E27FC236}">
                <a16:creationId xmlns:a16="http://schemas.microsoft.com/office/drawing/2014/main" id="{A9D056FB-635E-CD62-FA74-941439BD356D}"/>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4A81EDE8-BAF4-59AC-5046-74E2623B4EF7}"/>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A883ADD5-4DA9-3BA9-E619-D831564CAD14}"/>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2" name="CuadroTexto 11">
            <a:extLst>
              <a:ext uri="{FF2B5EF4-FFF2-40B4-BE49-F238E27FC236}">
                <a16:creationId xmlns:a16="http://schemas.microsoft.com/office/drawing/2014/main" id="{BC7C4A9D-7615-20E8-C4DB-C33A455EAA65}"/>
              </a:ext>
            </a:extLst>
          </p:cNvPr>
          <p:cNvSpPr txBox="1"/>
          <p:nvPr/>
        </p:nvSpPr>
        <p:spPr>
          <a:xfrm>
            <a:off x="701974" y="2110850"/>
            <a:ext cx="7625752" cy="1338828"/>
          </a:xfrm>
          <a:prstGeom prst="rect">
            <a:avLst/>
          </a:prstGeom>
          <a:noFill/>
        </p:spPr>
        <p:txBody>
          <a:bodyPr wrap="square">
            <a:spAutoFit/>
          </a:bodyPr>
          <a:lstStyle/>
          <a:p>
            <a:pPr algn="l"/>
            <a:r>
              <a:rPr lang="es-MX" sz="1350"/>
              <a:t>Los arreglos bidimensionales son tablas de valores.</a:t>
            </a:r>
          </a:p>
          <a:p>
            <a:pPr algn="l"/>
            <a:endParaRPr lang="es-MX" sz="1350"/>
          </a:p>
          <a:p>
            <a:pPr algn="l"/>
            <a:r>
              <a:rPr lang="es-MX" sz="1350"/>
              <a:t>Cada elemento de un arreglo bidimensional está simultáneamente en una fila y en una columna.</a:t>
            </a:r>
          </a:p>
          <a:p>
            <a:pPr algn="l"/>
            <a:endParaRPr lang="es-MX" sz="1350"/>
          </a:p>
          <a:p>
            <a:pPr algn="l"/>
            <a:r>
              <a:rPr lang="es-MX" sz="1350"/>
              <a:t>En matemáticas, a los arreglos bidimensionales se les llama matrices, y son muy utilizados en problemas de Ingeniería.</a:t>
            </a:r>
          </a:p>
        </p:txBody>
      </p:sp>
      <p:pic>
        <p:nvPicPr>
          <p:cNvPr id="1026" name="Picture 2">
            <a:extLst>
              <a:ext uri="{FF2B5EF4-FFF2-40B4-BE49-F238E27FC236}">
                <a16:creationId xmlns:a16="http://schemas.microsoft.com/office/drawing/2014/main" id="{B36EEB87-5082-0507-B9AD-14ED2F54638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36800" y="3633097"/>
            <a:ext cx="3733800" cy="2009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2993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52</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521494" y="1300966"/>
            <a:ext cx="7438556" cy="461665"/>
          </a:xfrm>
          <a:prstGeom prst="rect">
            <a:avLst/>
          </a:prstGeom>
          <a:noFill/>
        </p:spPr>
        <p:txBody>
          <a:bodyPr wrap="square">
            <a:spAutoFit/>
          </a:bodyPr>
          <a:lstStyle/>
          <a:p>
            <a:pPr algn="l"/>
            <a:r>
              <a:rPr lang="es-MX" sz="2400">
                <a:solidFill>
                  <a:srgbClr val="660033"/>
                </a:solidFill>
                <a:latin typeface="Segoe UI" panose="020B0502040204020203" pitchFamily="34" charset="0"/>
                <a:cs typeface="Segoe UI" panose="020B0502040204020203" pitchFamily="34" charset="0"/>
              </a:rPr>
              <a:t>Declaración de un arreglo bidimensional(Matriz)</a:t>
            </a:r>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graphicFrame>
        <p:nvGraphicFramePr>
          <p:cNvPr id="9" name="Table 10">
            <a:extLst>
              <a:ext uri="{FF2B5EF4-FFF2-40B4-BE49-F238E27FC236}">
                <a16:creationId xmlns:a16="http://schemas.microsoft.com/office/drawing/2014/main" id="{D0E9E344-B26A-FD37-8D94-DA03175F8A86}"/>
              </a:ext>
            </a:extLst>
          </p:cNvPr>
          <p:cNvGraphicFramePr>
            <a:graphicFrameLocks noGrp="1"/>
          </p:cNvGraphicFramePr>
          <p:nvPr>
            <p:extLst>
              <p:ext uri="{D42A27DB-BD31-4B8C-83A1-F6EECF244321}">
                <p14:modId xmlns:p14="http://schemas.microsoft.com/office/powerpoint/2010/main" val="1710608611"/>
              </p:ext>
            </p:extLst>
          </p:nvPr>
        </p:nvGraphicFramePr>
        <p:xfrm>
          <a:off x="1936750" y="4837003"/>
          <a:ext cx="4818440" cy="1824147"/>
        </p:xfrm>
        <a:graphic>
          <a:graphicData uri="http://schemas.openxmlformats.org/drawingml/2006/table">
            <a:tbl>
              <a:tblPr firstRow="1" bandRow="1">
                <a:tableStyleId>{2D5ABB26-0587-4C30-8999-92F81FD0307C}</a:tableStyleId>
              </a:tblPr>
              <a:tblGrid>
                <a:gridCol w="1204610">
                  <a:extLst>
                    <a:ext uri="{9D8B030D-6E8A-4147-A177-3AD203B41FA5}">
                      <a16:colId xmlns:a16="http://schemas.microsoft.com/office/drawing/2014/main" val="2798203540"/>
                    </a:ext>
                  </a:extLst>
                </a:gridCol>
                <a:gridCol w="1204610">
                  <a:extLst>
                    <a:ext uri="{9D8B030D-6E8A-4147-A177-3AD203B41FA5}">
                      <a16:colId xmlns:a16="http://schemas.microsoft.com/office/drawing/2014/main" val="2283684413"/>
                    </a:ext>
                  </a:extLst>
                </a:gridCol>
                <a:gridCol w="1204610">
                  <a:extLst>
                    <a:ext uri="{9D8B030D-6E8A-4147-A177-3AD203B41FA5}">
                      <a16:colId xmlns:a16="http://schemas.microsoft.com/office/drawing/2014/main" val="1428902279"/>
                    </a:ext>
                  </a:extLst>
                </a:gridCol>
                <a:gridCol w="1204610">
                  <a:extLst>
                    <a:ext uri="{9D8B030D-6E8A-4147-A177-3AD203B41FA5}">
                      <a16:colId xmlns:a16="http://schemas.microsoft.com/office/drawing/2014/main" val="3520404283"/>
                    </a:ext>
                  </a:extLst>
                </a:gridCol>
              </a:tblGrid>
              <a:tr h="608049">
                <a:tc>
                  <a:txBody>
                    <a:bodyPr/>
                    <a:lstStyle/>
                    <a:p>
                      <a:r>
                        <a:rPr lang="es-MX"/>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MX"/>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MX"/>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MX"/>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9232171"/>
                  </a:ext>
                </a:extLst>
              </a:tr>
              <a:tr h="608049">
                <a:tc>
                  <a:txBody>
                    <a:bodyPr/>
                    <a:lstStyle/>
                    <a:p>
                      <a:r>
                        <a:rPr lang="es-MX"/>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MX"/>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MX"/>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MX"/>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63695"/>
                  </a:ext>
                </a:extLst>
              </a:tr>
              <a:tr h="608049">
                <a:tc>
                  <a:txBody>
                    <a:bodyPr/>
                    <a:lstStyle/>
                    <a:p>
                      <a:r>
                        <a:rPr lang="es-MX"/>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MX"/>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MX"/>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MX"/>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8209638"/>
                  </a:ext>
                </a:extLst>
              </a:tr>
            </a:tbl>
          </a:graphicData>
        </a:graphic>
      </p:graphicFrame>
      <p:pic>
        <p:nvPicPr>
          <p:cNvPr id="12" name="Picture 11">
            <a:extLst>
              <a:ext uri="{FF2B5EF4-FFF2-40B4-BE49-F238E27FC236}">
                <a16:creationId xmlns:a16="http://schemas.microsoft.com/office/drawing/2014/main" id="{88DEB06F-A007-AB80-E443-E0F900F7D93C}"/>
              </a:ext>
            </a:extLst>
          </p:cNvPr>
          <p:cNvPicPr>
            <a:picLocks noChangeAspect="1"/>
          </p:cNvPicPr>
          <p:nvPr/>
        </p:nvPicPr>
        <p:blipFill>
          <a:blip r:embed="rId2"/>
          <a:stretch>
            <a:fillRect/>
          </a:stretch>
        </p:blipFill>
        <p:spPr>
          <a:xfrm>
            <a:off x="2742429" y="1968500"/>
            <a:ext cx="3167920" cy="25377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9785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53</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556000" y="912777"/>
            <a:ext cx="7438556" cy="461665"/>
          </a:xfrm>
          <a:prstGeom prst="rect">
            <a:avLst/>
          </a:prstGeom>
          <a:noFill/>
        </p:spPr>
        <p:txBody>
          <a:bodyPr wrap="square">
            <a:spAutoFit/>
          </a:bodyPr>
          <a:lstStyle/>
          <a:p>
            <a:r>
              <a:rPr lang="es-MX" sz="2400">
                <a:solidFill>
                  <a:srgbClr val="660033"/>
                </a:solidFill>
                <a:latin typeface="Segoe UI" panose="020B0502040204020203" pitchFamily="34" charset="0"/>
                <a:cs typeface="Segoe UI" panose="020B0502040204020203" pitchFamily="34" charset="0"/>
              </a:rPr>
              <a:t>Llenado de un arreglo dinámicamente</a:t>
            </a:r>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8" name="Picture 7">
            <a:extLst>
              <a:ext uri="{FF2B5EF4-FFF2-40B4-BE49-F238E27FC236}">
                <a16:creationId xmlns:a16="http://schemas.microsoft.com/office/drawing/2014/main" id="{E12EBF1C-DB36-EE8F-DEEA-319269F7FE04}"/>
              </a:ext>
            </a:extLst>
          </p:cNvPr>
          <p:cNvPicPr>
            <a:picLocks noChangeAspect="1"/>
          </p:cNvPicPr>
          <p:nvPr/>
        </p:nvPicPr>
        <p:blipFill>
          <a:blip r:embed="rId2"/>
          <a:stretch>
            <a:fillRect/>
          </a:stretch>
        </p:blipFill>
        <p:spPr>
          <a:xfrm>
            <a:off x="1170550" y="2568833"/>
            <a:ext cx="7344800" cy="2267266"/>
          </a:xfrm>
          <a:prstGeom prst="rect">
            <a:avLst/>
          </a:prstGeom>
          <a:ln>
            <a:noFill/>
          </a:ln>
          <a:effectLst>
            <a:outerShdw blurRad="292100" dist="139700" dir="2700000" algn="tl" rotWithShape="0">
              <a:srgbClr val="333333">
                <a:alpha val="65000"/>
              </a:srgbClr>
            </a:outerShdw>
          </a:effectLst>
        </p:spPr>
      </p:pic>
      <p:sp>
        <p:nvSpPr>
          <p:cNvPr id="6" name="Arrow: Left 5">
            <a:extLst>
              <a:ext uri="{FF2B5EF4-FFF2-40B4-BE49-F238E27FC236}">
                <a16:creationId xmlns:a16="http://schemas.microsoft.com/office/drawing/2014/main" id="{10BA7D5B-D3E3-6221-4C9B-FC6B0971673C}"/>
              </a:ext>
            </a:extLst>
          </p:cNvPr>
          <p:cNvSpPr/>
          <p:nvPr/>
        </p:nvSpPr>
        <p:spPr>
          <a:xfrm rot="2237157">
            <a:off x="4491207" y="4689419"/>
            <a:ext cx="974699" cy="5318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5418222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54</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556000" y="912777"/>
            <a:ext cx="7438556" cy="461665"/>
          </a:xfrm>
          <a:prstGeom prst="rect">
            <a:avLst/>
          </a:prstGeom>
          <a:noFill/>
        </p:spPr>
        <p:txBody>
          <a:bodyPr wrap="square">
            <a:spAutoFit/>
          </a:bodyPr>
          <a:lstStyle/>
          <a:p>
            <a:r>
              <a:rPr lang="es-MX" sz="2400">
                <a:solidFill>
                  <a:srgbClr val="660033"/>
                </a:solidFill>
                <a:latin typeface="Segoe UI" panose="020B0502040204020203" pitchFamily="34" charset="0"/>
                <a:cs typeface="Segoe UI" panose="020B0502040204020203" pitchFamily="34" charset="0"/>
              </a:rPr>
              <a:t>Llenado de un arreglo dinámicamente</a:t>
            </a:r>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9" name="Picture 8">
            <a:extLst>
              <a:ext uri="{FF2B5EF4-FFF2-40B4-BE49-F238E27FC236}">
                <a16:creationId xmlns:a16="http://schemas.microsoft.com/office/drawing/2014/main" id="{B623A017-139E-C347-2B60-88425A1D9E07}"/>
              </a:ext>
            </a:extLst>
          </p:cNvPr>
          <p:cNvPicPr>
            <a:picLocks noChangeAspect="1"/>
          </p:cNvPicPr>
          <p:nvPr/>
        </p:nvPicPr>
        <p:blipFill>
          <a:blip r:embed="rId2"/>
          <a:stretch>
            <a:fillRect/>
          </a:stretch>
        </p:blipFill>
        <p:spPr>
          <a:xfrm>
            <a:off x="2145460" y="1834725"/>
            <a:ext cx="5021791" cy="290622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A94E15EE-29E8-FC08-0408-EA5EA2EE32B1}"/>
              </a:ext>
            </a:extLst>
          </p:cNvPr>
          <p:cNvPicPr>
            <a:picLocks noChangeAspect="1"/>
          </p:cNvPicPr>
          <p:nvPr/>
        </p:nvPicPr>
        <p:blipFill>
          <a:blip r:embed="rId3"/>
          <a:stretch>
            <a:fillRect/>
          </a:stretch>
        </p:blipFill>
        <p:spPr>
          <a:xfrm>
            <a:off x="3127379" y="5201236"/>
            <a:ext cx="3057952" cy="1133633"/>
          </a:xfrm>
          <a:prstGeom prst="rect">
            <a:avLst/>
          </a:prstGeom>
        </p:spPr>
      </p:pic>
      <p:sp>
        <p:nvSpPr>
          <p:cNvPr id="6" name="Arrow: Left 5">
            <a:extLst>
              <a:ext uri="{FF2B5EF4-FFF2-40B4-BE49-F238E27FC236}">
                <a16:creationId xmlns:a16="http://schemas.microsoft.com/office/drawing/2014/main" id="{7B6D4CDD-BCEF-744C-CD0A-8907E385303F}"/>
              </a:ext>
            </a:extLst>
          </p:cNvPr>
          <p:cNvSpPr/>
          <p:nvPr/>
        </p:nvSpPr>
        <p:spPr>
          <a:xfrm rot="418129">
            <a:off x="7077731" y="4923298"/>
            <a:ext cx="643420" cy="3666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7737744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55</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225075" y="665693"/>
            <a:ext cx="7438556" cy="461665"/>
          </a:xfrm>
          <a:prstGeom prst="rect">
            <a:avLst/>
          </a:prstGeom>
          <a:noFill/>
        </p:spPr>
        <p:txBody>
          <a:bodyPr wrap="square">
            <a:spAutoFit/>
          </a:bodyPr>
          <a:lstStyle/>
          <a:p>
            <a:r>
              <a:rPr lang="es-MX" sz="2400">
                <a:solidFill>
                  <a:srgbClr val="660033"/>
                </a:solidFill>
                <a:latin typeface="Segoe UI" panose="020B0502040204020203" pitchFamily="34" charset="0"/>
                <a:cs typeface="Segoe UI" panose="020B0502040204020203" pitchFamily="34" charset="0"/>
              </a:rPr>
              <a:t>Formas de imprimir un arreglo</a:t>
            </a:r>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11" name="Picture 10">
            <a:extLst>
              <a:ext uri="{FF2B5EF4-FFF2-40B4-BE49-F238E27FC236}">
                <a16:creationId xmlns:a16="http://schemas.microsoft.com/office/drawing/2014/main" id="{4090D900-080F-732C-26AA-52548BD644AF}"/>
              </a:ext>
            </a:extLst>
          </p:cNvPr>
          <p:cNvPicPr>
            <a:picLocks noChangeAspect="1"/>
          </p:cNvPicPr>
          <p:nvPr/>
        </p:nvPicPr>
        <p:blipFill>
          <a:blip r:embed="rId2"/>
          <a:stretch>
            <a:fillRect/>
          </a:stretch>
        </p:blipFill>
        <p:spPr>
          <a:xfrm>
            <a:off x="404537" y="1499842"/>
            <a:ext cx="5041835" cy="265596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C7551A0-9645-F85C-5247-0C97C7643BE5}"/>
              </a:ext>
            </a:extLst>
          </p:cNvPr>
          <p:cNvPicPr>
            <a:picLocks noChangeAspect="1"/>
          </p:cNvPicPr>
          <p:nvPr/>
        </p:nvPicPr>
        <p:blipFill>
          <a:blip r:embed="rId3"/>
          <a:stretch>
            <a:fillRect/>
          </a:stretch>
        </p:blipFill>
        <p:spPr>
          <a:xfrm>
            <a:off x="4708733" y="3159052"/>
            <a:ext cx="4162062" cy="29192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24925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56</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705125" y="943557"/>
            <a:ext cx="7477376" cy="1569660"/>
          </a:xfrm>
          <a:prstGeom prst="rect">
            <a:avLst/>
          </a:prstGeom>
          <a:noFill/>
        </p:spPr>
        <p:txBody>
          <a:bodyPr wrap="square">
            <a:spAutoFit/>
          </a:bodyPr>
          <a:lstStyle/>
          <a:p>
            <a:r>
              <a:rPr lang="es-MX" sz="4800">
                <a:solidFill>
                  <a:srgbClr val="660033"/>
                </a:solidFill>
                <a:latin typeface="Segoe UI" panose="020B0502040204020203" pitchFamily="34" charset="0"/>
                <a:cs typeface="Segoe UI" panose="020B0502040204020203" pitchFamily="34" charset="0"/>
              </a:rPr>
              <a:t>Programación orientada a objetos</a:t>
            </a:r>
          </a:p>
        </p:txBody>
      </p:sp>
      <p:grpSp>
        <p:nvGrpSpPr>
          <p:cNvPr id="2" name="Grupo 1">
            <a:extLst>
              <a:ext uri="{FF2B5EF4-FFF2-40B4-BE49-F238E27FC236}">
                <a16:creationId xmlns:a16="http://schemas.microsoft.com/office/drawing/2014/main" id="{D2961C86-A6E6-89CD-4689-C8F935C93DC5}"/>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A9BDCF4-34A1-1621-693F-F7E9A0E326ED}"/>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361B4384-B091-6655-CE36-AE883C3E6D83}"/>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6" name="Picture 5">
            <a:extLst>
              <a:ext uri="{FF2B5EF4-FFF2-40B4-BE49-F238E27FC236}">
                <a16:creationId xmlns:a16="http://schemas.microsoft.com/office/drawing/2014/main" id="{C1C8A01B-64D4-C367-0395-50909A817775}"/>
              </a:ext>
            </a:extLst>
          </p:cNvPr>
          <p:cNvPicPr>
            <a:picLocks noChangeAspect="1"/>
          </p:cNvPicPr>
          <p:nvPr/>
        </p:nvPicPr>
        <p:blipFill>
          <a:blip r:embed="rId2"/>
          <a:stretch>
            <a:fillRect/>
          </a:stretch>
        </p:blipFill>
        <p:spPr>
          <a:xfrm>
            <a:off x="2248245" y="3013459"/>
            <a:ext cx="5460497" cy="32030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7569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57</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852721" y="851552"/>
            <a:ext cx="7438556" cy="461665"/>
          </a:xfrm>
          <a:prstGeom prst="rect">
            <a:avLst/>
          </a:prstGeom>
          <a:noFill/>
        </p:spPr>
        <p:txBody>
          <a:bodyPr wrap="square">
            <a:spAutoFit/>
          </a:bodyPr>
          <a:lstStyle/>
          <a:p>
            <a:r>
              <a:rPr lang="es-MX" sz="2400">
                <a:solidFill>
                  <a:srgbClr val="660033"/>
                </a:solidFill>
                <a:latin typeface="Segoe UI" panose="020B0502040204020203" pitchFamily="34" charset="0"/>
                <a:cs typeface="Segoe UI" panose="020B0502040204020203" pitchFamily="34" charset="0"/>
              </a:rPr>
              <a:t>Clases y propiedades</a:t>
            </a:r>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8" name="CuadroTexto 7">
            <a:extLst>
              <a:ext uri="{FF2B5EF4-FFF2-40B4-BE49-F238E27FC236}">
                <a16:creationId xmlns:a16="http://schemas.microsoft.com/office/drawing/2014/main" id="{FD68130C-40B4-66C0-330F-2A97844CE0D6}"/>
              </a:ext>
            </a:extLst>
          </p:cNvPr>
          <p:cNvSpPr txBox="1"/>
          <p:nvPr/>
        </p:nvSpPr>
        <p:spPr>
          <a:xfrm>
            <a:off x="852720" y="1725744"/>
            <a:ext cx="7662629" cy="2677656"/>
          </a:xfrm>
          <a:prstGeom prst="rect">
            <a:avLst/>
          </a:prstGeom>
          <a:noFill/>
        </p:spPr>
        <p:txBody>
          <a:bodyPr wrap="square">
            <a:spAutoFit/>
          </a:bodyPr>
          <a:lstStyle>
            <a:defPPr>
              <a:defRPr lang="es-MX"/>
            </a:defPPr>
            <a:lvl1pPr algn="just">
              <a:defRPr sz="1350"/>
            </a:lvl1pPr>
          </a:lstStyle>
          <a:p>
            <a:r>
              <a:rPr lang="es-MX" sz="1400">
                <a:latin typeface="Segoe UI" panose="020B0502040204020203" pitchFamily="34" charset="0"/>
                <a:cs typeface="Segoe UI" panose="020B0502040204020203" pitchFamily="34" charset="0"/>
              </a:rPr>
              <a:t>Las clases son los tipos más fundamentales de C#.</a:t>
            </a:r>
          </a:p>
          <a:p>
            <a:r>
              <a:rPr lang="es-MX" sz="1400">
                <a:latin typeface="Segoe UI" panose="020B0502040204020203" pitchFamily="34" charset="0"/>
                <a:cs typeface="Segoe UI" panose="020B0502040204020203" pitchFamily="34" charset="0"/>
              </a:rPr>
              <a:t> </a:t>
            </a:r>
          </a:p>
          <a:p>
            <a:r>
              <a:rPr lang="es-MX" sz="1400">
                <a:latin typeface="Segoe UI" panose="020B0502040204020203" pitchFamily="34" charset="0"/>
                <a:cs typeface="Segoe UI" panose="020B0502040204020203" pitchFamily="34" charset="0"/>
              </a:rPr>
              <a:t>Una clase es una estructura de datos que combina estados (campos) y acciones (métodos y otros miembros de función) en una sola unidad. </a:t>
            </a:r>
          </a:p>
          <a:p>
            <a:endParaRPr lang="es-MX" sz="1400">
              <a:latin typeface="Segoe UI" panose="020B0502040204020203" pitchFamily="34" charset="0"/>
              <a:cs typeface="Segoe UI" panose="020B0502040204020203" pitchFamily="34" charset="0"/>
            </a:endParaRPr>
          </a:p>
          <a:p>
            <a:endParaRPr lang="es-MX" sz="1400">
              <a:latin typeface="Segoe UI" panose="020B0502040204020203" pitchFamily="34" charset="0"/>
              <a:cs typeface="Segoe UI" panose="020B0502040204020203" pitchFamily="34" charset="0"/>
            </a:endParaRPr>
          </a:p>
          <a:p>
            <a:r>
              <a:rPr lang="es-MX" sz="1400">
                <a:latin typeface="Segoe UI" panose="020B0502040204020203" pitchFamily="34" charset="0"/>
                <a:cs typeface="Segoe UI" panose="020B0502040204020203" pitchFamily="34" charset="0"/>
              </a:rPr>
              <a:t>Una clase proporciona una definición para instancias de la clase, también conocidas como objetos. </a:t>
            </a:r>
          </a:p>
          <a:p>
            <a:endParaRPr lang="es-MX" sz="1400">
              <a:latin typeface="Segoe UI" panose="020B0502040204020203" pitchFamily="34" charset="0"/>
              <a:cs typeface="Segoe UI" panose="020B0502040204020203" pitchFamily="34" charset="0"/>
            </a:endParaRPr>
          </a:p>
          <a:p>
            <a:r>
              <a:rPr lang="es-MX" sz="1400">
                <a:latin typeface="Segoe UI" panose="020B0502040204020203" pitchFamily="34" charset="0"/>
                <a:cs typeface="Segoe UI" panose="020B0502040204020203" pitchFamily="34" charset="0"/>
              </a:rPr>
              <a:t>Las clases admiten herencia y polimorfismo, mecanismos por los que las clases derivadas pueden extender y especializar de una clase base.</a:t>
            </a:r>
          </a:p>
          <a:p>
            <a:endParaRPr lang="es-MX" sz="1400"/>
          </a:p>
        </p:txBody>
      </p:sp>
    </p:spTree>
    <p:extLst>
      <p:ext uri="{BB962C8B-B14F-4D97-AF65-F5344CB8AC3E}">
        <p14:creationId xmlns:p14="http://schemas.microsoft.com/office/powerpoint/2010/main" val="4149033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58</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852721" y="851552"/>
            <a:ext cx="7438556" cy="461665"/>
          </a:xfrm>
          <a:prstGeom prst="rect">
            <a:avLst/>
          </a:prstGeom>
          <a:noFill/>
        </p:spPr>
        <p:txBody>
          <a:bodyPr wrap="square">
            <a:spAutoFit/>
          </a:bodyPr>
          <a:lstStyle/>
          <a:p>
            <a:r>
              <a:rPr lang="es-MX" sz="2400">
                <a:solidFill>
                  <a:srgbClr val="660033"/>
                </a:solidFill>
                <a:latin typeface="Segoe UI" panose="020B0502040204020203" pitchFamily="34" charset="0"/>
                <a:cs typeface="Segoe UI" panose="020B0502040204020203" pitchFamily="34" charset="0"/>
              </a:rPr>
              <a:t>Ejemplo</a:t>
            </a:r>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9" name="Picture 8">
            <a:extLst>
              <a:ext uri="{FF2B5EF4-FFF2-40B4-BE49-F238E27FC236}">
                <a16:creationId xmlns:a16="http://schemas.microsoft.com/office/drawing/2014/main" id="{4E0FCD9C-AECF-8CFA-FBA0-E3DD09D1AE09}"/>
              </a:ext>
            </a:extLst>
          </p:cNvPr>
          <p:cNvPicPr>
            <a:picLocks noChangeAspect="1"/>
          </p:cNvPicPr>
          <p:nvPr/>
        </p:nvPicPr>
        <p:blipFill>
          <a:blip r:embed="rId2"/>
          <a:stretch>
            <a:fillRect/>
          </a:stretch>
        </p:blipFill>
        <p:spPr>
          <a:xfrm>
            <a:off x="5128536" y="4670341"/>
            <a:ext cx="3162741" cy="158137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4C8159C-0FB2-D0E7-BA73-980CA8FF0BBA}"/>
              </a:ext>
            </a:extLst>
          </p:cNvPr>
          <p:cNvPicPr>
            <a:picLocks noChangeAspect="1"/>
          </p:cNvPicPr>
          <p:nvPr/>
        </p:nvPicPr>
        <p:blipFill>
          <a:blip r:embed="rId3"/>
          <a:stretch>
            <a:fillRect/>
          </a:stretch>
        </p:blipFill>
        <p:spPr>
          <a:xfrm>
            <a:off x="955132" y="1413387"/>
            <a:ext cx="4106774" cy="4838325"/>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E6AFF675-2133-7BB7-6B1A-9ED4E4FEB538}"/>
              </a:ext>
            </a:extLst>
          </p:cNvPr>
          <p:cNvPicPr>
            <a:picLocks noChangeAspect="1"/>
          </p:cNvPicPr>
          <p:nvPr/>
        </p:nvPicPr>
        <p:blipFill>
          <a:blip r:embed="rId4"/>
          <a:stretch>
            <a:fillRect/>
          </a:stretch>
        </p:blipFill>
        <p:spPr>
          <a:xfrm>
            <a:off x="5624955" y="1413387"/>
            <a:ext cx="2666322" cy="29643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886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59</a:t>
            </a:fld>
            <a:endParaRPr lang="en-US"/>
          </a:p>
        </p:txBody>
      </p:sp>
      <p:sp>
        <p:nvSpPr>
          <p:cNvPr id="4" name="CuadroTexto 3">
            <a:extLst>
              <a:ext uri="{FF2B5EF4-FFF2-40B4-BE49-F238E27FC236}">
                <a16:creationId xmlns:a16="http://schemas.microsoft.com/office/drawing/2014/main" id="{0643DF20-7214-B508-9F20-44BA06FDC5A1}"/>
              </a:ext>
            </a:extLst>
          </p:cNvPr>
          <p:cNvSpPr txBox="1"/>
          <p:nvPr/>
        </p:nvSpPr>
        <p:spPr>
          <a:xfrm>
            <a:off x="1134373" y="997856"/>
            <a:ext cx="7438556" cy="461665"/>
          </a:xfrm>
          <a:prstGeom prst="rect">
            <a:avLst/>
          </a:prstGeom>
          <a:noFill/>
        </p:spPr>
        <p:txBody>
          <a:bodyPr wrap="square">
            <a:spAutoFit/>
          </a:bodyPr>
          <a:lstStyle/>
          <a:p>
            <a:r>
              <a:rPr lang="es-MX" sz="2400">
                <a:solidFill>
                  <a:srgbClr val="660033"/>
                </a:solidFill>
                <a:latin typeface="Segoe UI" panose="020B0502040204020203" pitchFamily="34" charset="0"/>
                <a:cs typeface="Segoe UI" panose="020B0502040204020203" pitchFamily="34" charset="0"/>
              </a:rPr>
              <a:t>Métodos</a:t>
            </a:r>
            <a:r>
              <a:rPr lang="es-MX" sz="1800">
                <a:effectLst/>
                <a:latin typeface="Calibri" panose="020F0502020204030204" pitchFamily="34" charset="0"/>
                <a:ea typeface="Calibri" panose="020F0502020204030204" pitchFamily="34" charset="0"/>
                <a:cs typeface="Arial" panose="020B0604020202020204" pitchFamily="34" charset="0"/>
              </a:rPr>
              <a:t> </a:t>
            </a:r>
            <a:r>
              <a:rPr lang="es-MX" sz="2400">
                <a:solidFill>
                  <a:srgbClr val="660033"/>
                </a:solidFill>
                <a:latin typeface="Segoe UI" panose="020B0502040204020203" pitchFamily="34" charset="0"/>
                <a:cs typeface="Segoe UI" panose="020B0502040204020203" pitchFamily="34" charset="0"/>
              </a:rPr>
              <a:t>de una clase</a:t>
            </a:r>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8" name="CuadroTexto 7">
            <a:extLst>
              <a:ext uri="{FF2B5EF4-FFF2-40B4-BE49-F238E27FC236}">
                <a16:creationId xmlns:a16="http://schemas.microsoft.com/office/drawing/2014/main" id="{FD68130C-40B4-66C0-330F-2A97844CE0D6}"/>
              </a:ext>
            </a:extLst>
          </p:cNvPr>
          <p:cNvSpPr txBox="1"/>
          <p:nvPr/>
        </p:nvSpPr>
        <p:spPr>
          <a:xfrm>
            <a:off x="1289649" y="1986248"/>
            <a:ext cx="6564702" cy="738664"/>
          </a:xfrm>
          <a:prstGeom prst="rect">
            <a:avLst/>
          </a:prstGeom>
          <a:noFill/>
        </p:spPr>
        <p:txBody>
          <a:bodyPr wrap="square">
            <a:spAutoFit/>
          </a:bodyPr>
          <a:lstStyle>
            <a:defPPr>
              <a:defRPr lang="es-MX"/>
            </a:defPPr>
            <a:lvl1pPr algn="just">
              <a:defRPr sz="1350"/>
            </a:lvl1pPr>
          </a:lstStyle>
          <a:p>
            <a:r>
              <a:rPr lang="es-MX" sz="1400" b="0" i="0">
                <a:effectLst/>
                <a:latin typeface="Segoe UI" panose="020B0502040204020203" pitchFamily="34" charset="0"/>
                <a:cs typeface="Segoe UI" panose="020B0502040204020203" pitchFamily="34" charset="0"/>
              </a:rPr>
              <a:t>Un método en C# es una secuencia de </a:t>
            </a:r>
            <a:r>
              <a:rPr lang="es-MX" sz="1400" b="0" i="0" u="none" strike="noStrike">
                <a:effectLst/>
                <a:latin typeface="Segoe UI" panose="020B0502040204020203" pitchFamily="34" charset="0"/>
                <a:cs typeface="Segoe UI" panose="020B0502040204020203" pitchFamily="34" charset="0"/>
              </a:rPr>
              <a:t>enunciados</a:t>
            </a:r>
            <a:r>
              <a:rPr lang="es-MX" sz="1400" b="0" i="0">
                <a:effectLst/>
                <a:latin typeface="Segoe UI" panose="020B0502040204020203" pitchFamily="34" charset="0"/>
                <a:cs typeface="Segoe UI" panose="020B0502040204020203" pitchFamily="34" charset="0"/>
              </a:rPr>
              <a:t> dentro de una unidad lógica en nuestro programa. Son una de las partes esenciales en cualquier aplicación, y proporcionan una forma poderosa de ejecutar operaciones de forma ordenada.</a:t>
            </a:r>
            <a:endParaRPr lang="es-MX" sz="1400">
              <a:latin typeface="Segoe UI" panose="020B0502040204020203" pitchFamily="34" charset="0"/>
              <a:cs typeface="Segoe UI" panose="020B0502040204020203" pitchFamily="34" charset="0"/>
            </a:endParaRPr>
          </a:p>
        </p:txBody>
      </p:sp>
      <p:sp>
        <p:nvSpPr>
          <p:cNvPr id="9" name="CuadroTexto 8">
            <a:extLst>
              <a:ext uri="{FF2B5EF4-FFF2-40B4-BE49-F238E27FC236}">
                <a16:creationId xmlns:a16="http://schemas.microsoft.com/office/drawing/2014/main" id="{01292456-BC6E-254E-74C2-2DC9FFE3D9F0}"/>
              </a:ext>
            </a:extLst>
          </p:cNvPr>
          <p:cNvSpPr txBox="1"/>
          <p:nvPr/>
        </p:nvSpPr>
        <p:spPr>
          <a:xfrm>
            <a:off x="1134373" y="3044408"/>
            <a:ext cx="4572000" cy="461665"/>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r>
              <a:rPr lang="es-MX"/>
              <a:t>Sintaxis de un Método en C#</a:t>
            </a:r>
          </a:p>
        </p:txBody>
      </p:sp>
      <p:pic>
        <p:nvPicPr>
          <p:cNvPr id="13" name="Imagen 12">
            <a:extLst>
              <a:ext uri="{FF2B5EF4-FFF2-40B4-BE49-F238E27FC236}">
                <a16:creationId xmlns:a16="http://schemas.microsoft.com/office/drawing/2014/main" id="{9CF37827-C603-3DB8-E4AE-C3F84ECEDE7C}"/>
              </a:ext>
            </a:extLst>
          </p:cNvPr>
          <p:cNvPicPr>
            <a:picLocks noChangeAspect="1"/>
          </p:cNvPicPr>
          <p:nvPr/>
        </p:nvPicPr>
        <p:blipFill>
          <a:blip r:embed="rId3"/>
          <a:stretch>
            <a:fillRect/>
          </a:stretch>
        </p:blipFill>
        <p:spPr>
          <a:xfrm>
            <a:off x="1836063" y="4258570"/>
            <a:ext cx="5106113" cy="11812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572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6DB2B1-A0FF-1340-94D9-7A266D69EE7C}"/>
              </a:ext>
            </a:extLst>
          </p:cNvPr>
          <p:cNvSpPr>
            <a:spLocks noGrp="1"/>
          </p:cNvSpPr>
          <p:nvPr>
            <p:ph type="title"/>
          </p:nvPr>
        </p:nvSpPr>
        <p:spPr>
          <a:xfrm>
            <a:off x="403904" y="891034"/>
            <a:ext cx="7743750" cy="626960"/>
          </a:xfrm>
          <a:noFill/>
        </p:spPr>
        <p:txBody>
          <a:bodyPr>
            <a:normAutofit/>
          </a:bodyPr>
          <a:lstStyle/>
          <a:p>
            <a:r>
              <a:rPr lang="es-MX" sz="2700">
                <a:solidFill>
                  <a:srgbClr val="660033"/>
                </a:solidFill>
                <a:latin typeface="Segoe UI" panose="020B0502040204020203" pitchFamily="34" charset="0"/>
                <a:ea typeface="+mn-ea"/>
                <a:cs typeface="+mn-cs"/>
              </a:rPr>
              <a:t>¿Qué puedo crear con .NET?</a:t>
            </a:r>
          </a:p>
        </p:txBody>
      </p:sp>
      <p:sp>
        <p:nvSpPr>
          <p:cNvPr id="4" name="Marcador de número de diapositiva 3">
            <a:extLst>
              <a:ext uri="{FF2B5EF4-FFF2-40B4-BE49-F238E27FC236}">
                <a16:creationId xmlns:a16="http://schemas.microsoft.com/office/drawing/2014/main" id="{26820900-64A8-1D4A-91B1-5529B69A0D7E}"/>
              </a:ext>
            </a:extLst>
          </p:cNvPr>
          <p:cNvSpPr>
            <a:spLocks noGrp="1"/>
          </p:cNvSpPr>
          <p:nvPr>
            <p:ph type="sldNum" sz="quarter" idx="12"/>
          </p:nvPr>
        </p:nvSpPr>
        <p:spPr/>
        <p:txBody>
          <a:bodyPr/>
          <a:lstStyle/>
          <a:p>
            <a:fld id="{BE15108C-154A-4A5A-9C05-91A49A422BA7}" type="slidenum">
              <a:rPr lang="en-US" smtClean="0"/>
              <a:t>6</a:t>
            </a:fld>
            <a:endParaRPr lang="en-US"/>
          </a:p>
        </p:txBody>
      </p:sp>
      <p:pic>
        <p:nvPicPr>
          <p:cNvPr id="11" name="Picture 10">
            <a:extLst>
              <a:ext uri="{FF2B5EF4-FFF2-40B4-BE49-F238E27FC236}">
                <a16:creationId xmlns:a16="http://schemas.microsoft.com/office/drawing/2014/main" id="{2DE586A2-CEDC-4043-644F-15680192289E}"/>
              </a:ext>
            </a:extLst>
          </p:cNvPr>
          <p:cNvPicPr>
            <a:picLocks noChangeAspect="1"/>
          </p:cNvPicPr>
          <p:nvPr/>
        </p:nvPicPr>
        <p:blipFill>
          <a:blip r:embed="rId2"/>
          <a:stretch>
            <a:fillRect/>
          </a:stretch>
        </p:blipFill>
        <p:spPr>
          <a:xfrm>
            <a:off x="1634834" y="1866022"/>
            <a:ext cx="6175517" cy="3420000"/>
          </a:xfrm>
          <a:prstGeom prst="rect">
            <a:avLst/>
          </a:prstGeom>
          <a:ln>
            <a:noFill/>
          </a:ln>
          <a:effectLst>
            <a:outerShdw blurRad="292100" dist="139700" dir="2700000" algn="tl" rotWithShape="0">
              <a:srgbClr val="333333">
                <a:alpha val="65000"/>
              </a:srgbClr>
            </a:outerShdw>
          </a:effectLst>
        </p:spPr>
      </p:pic>
      <p:grpSp>
        <p:nvGrpSpPr>
          <p:cNvPr id="3" name="Grupo 2">
            <a:extLst>
              <a:ext uri="{FF2B5EF4-FFF2-40B4-BE49-F238E27FC236}">
                <a16:creationId xmlns:a16="http://schemas.microsoft.com/office/drawing/2014/main" id="{B5CFC43E-886A-81DA-58FD-BCEC916958CB}"/>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077E0A39-4DE6-B850-61FE-668686525071}"/>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104C5A38-3D97-C640-0047-DB39ED4B695D}"/>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20854572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60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4572000" cy="461665"/>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r>
              <a:rPr lang="es-MX"/>
              <a:t>Sintaxis de un Método en C#</a:t>
            </a:r>
          </a:p>
        </p:txBody>
      </p:sp>
      <p:pic>
        <p:nvPicPr>
          <p:cNvPr id="10" name="Imagen 9">
            <a:extLst>
              <a:ext uri="{FF2B5EF4-FFF2-40B4-BE49-F238E27FC236}">
                <a16:creationId xmlns:a16="http://schemas.microsoft.com/office/drawing/2014/main" id="{8BF0038F-B596-3F21-E4BA-EC10796FFD93}"/>
              </a:ext>
            </a:extLst>
          </p:cNvPr>
          <p:cNvPicPr>
            <a:picLocks noChangeAspect="1"/>
          </p:cNvPicPr>
          <p:nvPr/>
        </p:nvPicPr>
        <p:blipFill>
          <a:blip r:embed="rId3"/>
          <a:stretch>
            <a:fillRect/>
          </a:stretch>
        </p:blipFill>
        <p:spPr>
          <a:xfrm>
            <a:off x="625822" y="1949276"/>
            <a:ext cx="5039428" cy="1171739"/>
          </a:xfrm>
          <a:prstGeom prst="rect">
            <a:avLst/>
          </a:prstGeom>
          <a:ln>
            <a:noFill/>
          </a:ln>
          <a:effectLst>
            <a:outerShdw blurRad="292100" dist="139700" dir="2700000" algn="tl" rotWithShape="0">
              <a:srgbClr val="333333">
                <a:alpha val="65000"/>
              </a:srgbClr>
            </a:outerShdw>
          </a:effectLst>
        </p:spPr>
      </p:pic>
      <p:pic>
        <p:nvPicPr>
          <p:cNvPr id="13" name="Imagen 12">
            <a:extLst>
              <a:ext uri="{FF2B5EF4-FFF2-40B4-BE49-F238E27FC236}">
                <a16:creationId xmlns:a16="http://schemas.microsoft.com/office/drawing/2014/main" id="{E3B57C56-F1A8-C370-9EFA-3DE637DB83EB}"/>
              </a:ext>
            </a:extLst>
          </p:cNvPr>
          <p:cNvPicPr>
            <a:picLocks noChangeAspect="1"/>
          </p:cNvPicPr>
          <p:nvPr/>
        </p:nvPicPr>
        <p:blipFill rotWithShape="1">
          <a:blip r:embed="rId4"/>
          <a:srcRect t="3072"/>
          <a:stretch/>
        </p:blipFill>
        <p:spPr>
          <a:xfrm>
            <a:off x="4807640" y="2762290"/>
            <a:ext cx="4153480" cy="193907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7A97FAD-2A83-A714-973E-2194574152C8}"/>
              </a:ext>
            </a:extLst>
          </p:cNvPr>
          <p:cNvPicPr>
            <a:picLocks noChangeAspect="1"/>
          </p:cNvPicPr>
          <p:nvPr/>
        </p:nvPicPr>
        <p:blipFill>
          <a:blip r:embed="rId5"/>
          <a:stretch>
            <a:fillRect/>
          </a:stretch>
        </p:blipFill>
        <p:spPr>
          <a:xfrm>
            <a:off x="390714" y="4755601"/>
            <a:ext cx="4416926" cy="1546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31357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61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4572000"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Método Estático</a:t>
            </a:r>
          </a:p>
        </p:txBody>
      </p:sp>
      <p:sp>
        <p:nvSpPr>
          <p:cNvPr id="4" name="Rectangle 1">
            <a:extLst>
              <a:ext uri="{FF2B5EF4-FFF2-40B4-BE49-F238E27FC236}">
                <a16:creationId xmlns:a16="http://schemas.microsoft.com/office/drawing/2014/main" id="{397B008E-121F-475E-5A85-73CFD9CFE541}"/>
              </a:ext>
            </a:extLst>
          </p:cNvPr>
          <p:cNvSpPr>
            <a:spLocks noChangeArrowheads="1"/>
          </p:cNvSpPr>
          <p:nvPr/>
        </p:nvSpPr>
        <p:spPr bwMode="auto">
          <a:xfrm>
            <a:off x="648739" y="1657956"/>
            <a:ext cx="7724602"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1400" b="0" i="0" u="none" strike="noStrike" cap="none" normalizeH="0" baseline="0">
                <a:ln>
                  <a:noFill/>
                </a:ln>
                <a:solidFill>
                  <a:srgbClr val="333333"/>
                </a:solidFill>
                <a:effectLst/>
                <a:latin typeface="Segoe UI" panose="020B0502040204020203" pitchFamily="34" charset="0"/>
                <a:cs typeface="Segoe UI" panose="020B0502040204020203" pitchFamily="34" charset="0"/>
              </a:rPr>
              <a:t>Un método estático puede llamarse sin tener que crear un objeto de dicha clase.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MX" altLang="es-MX" sz="1400" b="0" i="0" u="none" strike="noStrike" cap="none" normalizeH="0" baseline="0">
              <a:ln>
                <a:noFill/>
              </a:ln>
              <a:solidFill>
                <a:srgbClr val="333333"/>
              </a:solidFill>
              <a:effectLst/>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1400" b="0" i="0" u="none" strike="noStrike" cap="none" normalizeH="0" baseline="0">
                <a:ln>
                  <a:noFill/>
                </a:ln>
                <a:solidFill>
                  <a:srgbClr val="333333"/>
                </a:solidFill>
                <a:effectLst/>
                <a:latin typeface="Segoe UI" panose="020B0502040204020203" pitchFamily="34" charset="0"/>
                <a:cs typeface="Segoe UI" panose="020B0502040204020203" pitchFamily="34" charset="0"/>
              </a:rPr>
              <a:t>Si recordamos cada vez que creamos un programa en C# debemos especificar el método </a:t>
            </a:r>
            <a:r>
              <a:rPr kumimoji="0" lang="es-MX" altLang="es-MX" sz="1400" b="0" i="0" u="none" strike="noStrike" cap="none" normalizeH="0" baseline="0" err="1">
                <a:ln>
                  <a:noFill/>
                </a:ln>
                <a:solidFill>
                  <a:srgbClr val="333333"/>
                </a:solidFill>
                <a:effectLst/>
                <a:latin typeface="Segoe UI" panose="020B0502040204020203" pitchFamily="34" charset="0"/>
                <a:cs typeface="Segoe UI" panose="020B0502040204020203" pitchFamily="34" charset="0"/>
              </a:rPr>
              <a:t>Main</a:t>
            </a:r>
            <a:r>
              <a:rPr kumimoji="0" lang="es-MX" altLang="es-MX" sz="1400" b="0" i="0" u="none" strike="noStrike" cap="none" normalizeH="0" baseline="0">
                <a:ln>
                  <a:noFill/>
                </a:ln>
                <a:solidFill>
                  <a:srgbClr val="333333"/>
                </a:solidFill>
                <a:effectLst/>
                <a:latin typeface="Segoe UI" panose="020B0502040204020203" pitchFamily="34" charset="0"/>
                <a:cs typeface="Segoe UI" panose="020B0502040204020203"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MX" altLang="es-MX" sz="1400" b="0" i="0" u="none" strike="noStrike" cap="none" normalizeH="0" baseline="0">
              <a:ln>
                <a:noFill/>
              </a:ln>
              <a:solidFill>
                <a:srgbClr val="333333"/>
              </a:solidFill>
              <a:effectLst/>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MX" altLang="es-MX" sz="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s-MX" altLang="es-MX" sz="800">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MX" altLang="es-MX" sz="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s-MX" altLang="es-MX" sz="800">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MX" altLang="es-MX" sz="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s-MX" altLang="es-MX" sz="800">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MX" altLang="es-MX" sz="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s-MX" altLang="es-MX" sz="800">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MX" altLang="es-MX" sz="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s-MX" altLang="es-MX" sz="800">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MX" altLang="es-MX" sz="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s-MX" altLang="es-MX" sz="800">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MX" altLang="es-MX" sz="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s-MX" altLang="es-MX" sz="800">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MX" altLang="es-MX" sz="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s-MX" altLang="es-MX" sz="800">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MX" altLang="es-MX" sz="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MX" altLang="es-MX" sz="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1400" b="0" i="0" u="none" strike="noStrike" cap="none" normalizeH="0" baseline="0">
                <a:ln>
                  <a:noFill/>
                </a:ln>
                <a:solidFill>
                  <a:srgbClr val="333333"/>
                </a:solidFill>
                <a:effectLst/>
                <a:latin typeface="Segoe UI" panose="020B0502040204020203" pitchFamily="34" charset="0"/>
                <a:cs typeface="Segoe UI" panose="020B0502040204020203" pitchFamily="34" charset="0"/>
              </a:rPr>
              <a:t>El método </a:t>
            </a:r>
            <a:r>
              <a:rPr kumimoji="0" lang="es-MX" altLang="es-MX" sz="1400" b="0" i="0" u="none" strike="noStrike" cap="none" normalizeH="0" baseline="0" err="1">
                <a:ln>
                  <a:noFill/>
                </a:ln>
                <a:solidFill>
                  <a:srgbClr val="333333"/>
                </a:solidFill>
                <a:effectLst/>
                <a:latin typeface="Segoe UI" panose="020B0502040204020203" pitchFamily="34" charset="0"/>
                <a:cs typeface="Segoe UI" panose="020B0502040204020203" pitchFamily="34" charset="0"/>
              </a:rPr>
              <a:t>Main</a:t>
            </a:r>
            <a:r>
              <a:rPr kumimoji="0" lang="es-MX" altLang="es-MX" sz="1400" b="0" i="0" u="none" strike="noStrike" cap="none" normalizeH="0" baseline="0">
                <a:ln>
                  <a:noFill/>
                </a:ln>
                <a:solidFill>
                  <a:srgbClr val="333333"/>
                </a:solidFill>
                <a:effectLst/>
                <a:latin typeface="Segoe UI" panose="020B0502040204020203" pitchFamily="34" charset="0"/>
                <a:cs typeface="Segoe UI" panose="020B0502040204020203" pitchFamily="34" charset="0"/>
              </a:rPr>
              <a:t> es estático para que el sistema operativo pueda llamarlo directamente sin tener que crear un objeto de la clase que lo contiene.</a:t>
            </a:r>
            <a:endParaRPr kumimoji="0" lang="es-MX" altLang="es-MX" sz="20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MX" altLang="es-MX" sz="14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pic>
        <p:nvPicPr>
          <p:cNvPr id="8" name="Imagen 7">
            <a:extLst>
              <a:ext uri="{FF2B5EF4-FFF2-40B4-BE49-F238E27FC236}">
                <a16:creationId xmlns:a16="http://schemas.microsoft.com/office/drawing/2014/main" id="{530255E9-7BA5-C045-2988-72598DEDACAE}"/>
              </a:ext>
            </a:extLst>
          </p:cNvPr>
          <p:cNvPicPr>
            <a:picLocks noChangeAspect="1"/>
          </p:cNvPicPr>
          <p:nvPr/>
        </p:nvPicPr>
        <p:blipFill>
          <a:blip r:embed="rId3"/>
          <a:stretch>
            <a:fillRect/>
          </a:stretch>
        </p:blipFill>
        <p:spPr>
          <a:xfrm>
            <a:off x="2276154" y="2794537"/>
            <a:ext cx="4591691" cy="15432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699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62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4572000"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Método Estático</a:t>
            </a:r>
          </a:p>
        </p:txBody>
      </p:sp>
      <p:pic>
        <p:nvPicPr>
          <p:cNvPr id="8" name="Imagen 7">
            <a:extLst>
              <a:ext uri="{FF2B5EF4-FFF2-40B4-BE49-F238E27FC236}">
                <a16:creationId xmlns:a16="http://schemas.microsoft.com/office/drawing/2014/main" id="{2960CC23-02EE-DD1F-BD44-F30929D509AC}"/>
              </a:ext>
            </a:extLst>
          </p:cNvPr>
          <p:cNvPicPr>
            <a:picLocks noChangeAspect="1"/>
          </p:cNvPicPr>
          <p:nvPr/>
        </p:nvPicPr>
        <p:blipFill>
          <a:blip r:embed="rId3"/>
          <a:stretch>
            <a:fillRect/>
          </a:stretch>
        </p:blipFill>
        <p:spPr>
          <a:xfrm>
            <a:off x="1926683" y="2025246"/>
            <a:ext cx="5290633" cy="34538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934393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63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4572000"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Método Estático</a:t>
            </a:r>
          </a:p>
        </p:txBody>
      </p:sp>
      <p:pic>
        <p:nvPicPr>
          <p:cNvPr id="6" name="Imagen 5">
            <a:extLst>
              <a:ext uri="{FF2B5EF4-FFF2-40B4-BE49-F238E27FC236}">
                <a16:creationId xmlns:a16="http://schemas.microsoft.com/office/drawing/2014/main" id="{BDF163CB-CAEE-0079-0546-C857605EB17B}"/>
              </a:ext>
            </a:extLst>
          </p:cNvPr>
          <p:cNvPicPr>
            <a:picLocks noChangeAspect="1"/>
          </p:cNvPicPr>
          <p:nvPr/>
        </p:nvPicPr>
        <p:blipFill>
          <a:blip r:embed="rId3"/>
          <a:stretch>
            <a:fillRect/>
          </a:stretch>
        </p:blipFill>
        <p:spPr>
          <a:xfrm>
            <a:off x="888572" y="2021803"/>
            <a:ext cx="4588326" cy="272164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4708684-9CA1-80BD-2B7F-6D1C199E8603}"/>
              </a:ext>
            </a:extLst>
          </p:cNvPr>
          <p:cNvPicPr>
            <a:picLocks noChangeAspect="1"/>
          </p:cNvPicPr>
          <p:nvPr/>
        </p:nvPicPr>
        <p:blipFill>
          <a:blip r:embed="rId4"/>
          <a:stretch>
            <a:fillRect/>
          </a:stretch>
        </p:blipFill>
        <p:spPr>
          <a:xfrm>
            <a:off x="5678271" y="4743450"/>
            <a:ext cx="3096057" cy="9431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92992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64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4572000"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Constructor</a:t>
            </a:r>
          </a:p>
        </p:txBody>
      </p:sp>
      <p:sp>
        <p:nvSpPr>
          <p:cNvPr id="8" name="CuadroTexto 7">
            <a:extLst>
              <a:ext uri="{FF2B5EF4-FFF2-40B4-BE49-F238E27FC236}">
                <a16:creationId xmlns:a16="http://schemas.microsoft.com/office/drawing/2014/main" id="{AC3E6754-3D2D-E5EE-CC44-02A69CE18459}"/>
              </a:ext>
            </a:extLst>
          </p:cNvPr>
          <p:cNvSpPr txBox="1"/>
          <p:nvPr/>
        </p:nvSpPr>
        <p:spPr>
          <a:xfrm>
            <a:off x="243840" y="1675891"/>
            <a:ext cx="8717280" cy="1015663"/>
          </a:xfrm>
          <a:prstGeom prst="rect">
            <a:avLst/>
          </a:prstGeom>
          <a:noFill/>
        </p:spPr>
        <p:txBody>
          <a:bodyPr wrap="square">
            <a:spAutoFit/>
          </a:bodyPr>
          <a:lstStyle/>
          <a:p>
            <a:r>
              <a:rPr lang="es-MX" sz="1400">
                <a:solidFill>
                  <a:srgbClr val="333333"/>
                </a:solidFill>
                <a:latin typeface="Segoe UI" panose="020B0502040204020203" pitchFamily="34" charset="0"/>
                <a:cs typeface="Segoe UI" panose="020B0502040204020203" pitchFamily="34" charset="0"/>
              </a:rPr>
              <a:t>Un constructor es un método cuyo nombre es igual que el nombre de su clase.</a:t>
            </a:r>
          </a:p>
          <a:p>
            <a:endParaRPr lang="es-MX" sz="1400">
              <a:solidFill>
                <a:srgbClr val="333333"/>
              </a:solidFill>
              <a:latin typeface="Segoe UI" panose="020B0502040204020203" pitchFamily="34" charset="0"/>
              <a:cs typeface="Segoe UI" panose="020B0502040204020203" pitchFamily="34" charset="0"/>
            </a:endParaRPr>
          </a:p>
          <a:p>
            <a:r>
              <a:rPr lang="es-MX" sz="1400">
                <a:solidFill>
                  <a:srgbClr val="333333"/>
                </a:solidFill>
                <a:latin typeface="Segoe UI" panose="020B0502040204020203" pitchFamily="34" charset="0"/>
                <a:cs typeface="Segoe UI" panose="020B0502040204020203" pitchFamily="34" charset="0"/>
              </a:rPr>
              <a:t>Su firma del método incluye solo un modificador de acceso opcional, el nombre del método y su lista de parámetros; no incluye un tipo de valor devuelto</a:t>
            </a:r>
            <a:r>
              <a:rPr lang="es-MX" b="0" i="0">
                <a:solidFill>
                  <a:srgbClr val="E6E6E6"/>
                </a:solidFill>
                <a:effectLst/>
                <a:latin typeface="Segoe UI" panose="020B0502040204020203" pitchFamily="34" charset="0"/>
              </a:rPr>
              <a:t>. </a:t>
            </a:r>
            <a:endParaRPr lang="es-MX"/>
          </a:p>
        </p:txBody>
      </p:sp>
      <p:pic>
        <p:nvPicPr>
          <p:cNvPr id="6" name="Picture 5">
            <a:extLst>
              <a:ext uri="{FF2B5EF4-FFF2-40B4-BE49-F238E27FC236}">
                <a16:creationId xmlns:a16="http://schemas.microsoft.com/office/drawing/2014/main" id="{F53CD4A6-5BDD-8237-48DA-7DC96D697F36}"/>
              </a:ext>
            </a:extLst>
          </p:cNvPr>
          <p:cNvPicPr>
            <a:picLocks noChangeAspect="1"/>
          </p:cNvPicPr>
          <p:nvPr/>
        </p:nvPicPr>
        <p:blipFill>
          <a:blip r:embed="rId3"/>
          <a:stretch>
            <a:fillRect/>
          </a:stretch>
        </p:blipFill>
        <p:spPr>
          <a:xfrm>
            <a:off x="2306321" y="3070013"/>
            <a:ext cx="4592317" cy="30615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94843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65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4572000"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Constructor</a:t>
            </a:r>
          </a:p>
        </p:txBody>
      </p:sp>
      <p:pic>
        <p:nvPicPr>
          <p:cNvPr id="8" name="Picture 7">
            <a:extLst>
              <a:ext uri="{FF2B5EF4-FFF2-40B4-BE49-F238E27FC236}">
                <a16:creationId xmlns:a16="http://schemas.microsoft.com/office/drawing/2014/main" id="{784CB9EC-D61C-3870-016E-0D5BD71C93BC}"/>
              </a:ext>
            </a:extLst>
          </p:cNvPr>
          <p:cNvPicPr>
            <a:picLocks noChangeAspect="1"/>
          </p:cNvPicPr>
          <p:nvPr/>
        </p:nvPicPr>
        <p:blipFill>
          <a:blip r:embed="rId3"/>
          <a:stretch>
            <a:fillRect/>
          </a:stretch>
        </p:blipFill>
        <p:spPr>
          <a:xfrm>
            <a:off x="590349" y="1984876"/>
            <a:ext cx="4372349" cy="215505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9D41B3A-D29B-63AF-1792-5EDAC1AFB848}"/>
              </a:ext>
            </a:extLst>
          </p:cNvPr>
          <p:cNvPicPr>
            <a:picLocks noChangeAspect="1"/>
          </p:cNvPicPr>
          <p:nvPr/>
        </p:nvPicPr>
        <p:blipFill>
          <a:blip r:embed="rId4"/>
          <a:stretch>
            <a:fillRect/>
          </a:stretch>
        </p:blipFill>
        <p:spPr>
          <a:xfrm>
            <a:off x="3968354" y="4404257"/>
            <a:ext cx="4489846" cy="12505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2550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66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4572000"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Encapsulamiento</a:t>
            </a:r>
          </a:p>
        </p:txBody>
      </p:sp>
      <p:sp>
        <p:nvSpPr>
          <p:cNvPr id="8" name="CuadroTexto 7">
            <a:extLst>
              <a:ext uri="{FF2B5EF4-FFF2-40B4-BE49-F238E27FC236}">
                <a16:creationId xmlns:a16="http://schemas.microsoft.com/office/drawing/2014/main" id="{3E8B0703-4729-0743-717A-87C8ED1E16F4}"/>
              </a:ext>
            </a:extLst>
          </p:cNvPr>
          <p:cNvSpPr txBox="1"/>
          <p:nvPr/>
        </p:nvSpPr>
        <p:spPr>
          <a:xfrm>
            <a:off x="1338349" y="2023696"/>
            <a:ext cx="6467302" cy="738664"/>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a:t>El encapsulamiento en C#, como en otros lenguajes orientados a objetos, nos permite proteger o crear límites de acceso a las variables y métodos de una clase, controlando con ello el comportamiento fuera y dentro de la misma clase.</a:t>
            </a:r>
          </a:p>
        </p:txBody>
      </p:sp>
      <p:pic>
        <p:nvPicPr>
          <p:cNvPr id="2050" name="Picture 2" descr="C# | Encapsulation - GeeksforGeeks">
            <a:extLst>
              <a:ext uri="{FF2B5EF4-FFF2-40B4-BE49-F238E27FC236}">
                <a16:creationId xmlns:a16="http://schemas.microsoft.com/office/drawing/2014/main" id="{BD350C6F-08DB-0820-E826-1B0D9C23A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7" y="3024078"/>
            <a:ext cx="2143125" cy="2143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30D2C28-0940-FF97-C274-15A4A637FBF6}"/>
              </a:ext>
            </a:extLst>
          </p:cNvPr>
          <p:cNvPicPr>
            <a:picLocks noChangeAspect="1"/>
          </p:cNvPicPr>
          <p:nvPr/>
        </p:nvPicPr>
        <p:blipFill>
          <a:blip r:embed="rId4"/>
          <a:stretch>
            <a:fillRect/>
          </a:stretch>
        </p:blipFill>
        <p:spPr>
          <a:xfrm>
            <a:off x="754075" y="5587955"/>
            <a:ext cx="5077534" cy="6477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96472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67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01292456-BC6E-254E-74C2-2DC9FFE3D9F0}"/>
              </a:ext>
            </a:extLst>
          </p:cNvPr>
          <p:cNvSpPr txBox="1"/>
          <p:nvPr/>
        </p:nvSpPr>
        <p:spPr>
          <a:xfrm>
            <a:off x="390698" y="1014440"/>
            <a:ext cx="4572000"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Tipos de encapsulamiento</a:t>
            </a:r>
          </a:p>
        </p:txBody>
      </p:sp>
      <p:sp>
        <p:nvSpPr>
          <p:cNvPr id="8" name="CuadroTexto 7">
            <a:extLst>
              <a:ext uri="{FF2B5EF4-FFF2-40B4-BE49-F238E27FC236}">
                <a16:creationId xmlns:a16="http://schemas.microsoft.com/office/drawing/2014/main" id="{3E8B0703-4729-0743-717A-87C8ED1E16F4}"/>
              </a:ext>
            </a:extLst>
          </p:cNvPr>
          <p:cNvSpPr txBox="1"/>
          <p:nvPr/>
        </p:nvSpPr>
        <p:spPr>
          <a:xfrm>
            <a:off x="1338349" y="2055198"/>
            <a:ext cx="6467302" cy="1600438"/>
          </a:xfrm>
          <a:prstGeom prst="rect">
            <a:avLst/>
          </a:prstGeom>
          <a:noFill/>
        </p:spPr>
        <p:txBody>
          <a:bodyPr wrap="square">
            <a:spAutoFit/>
          </a:bodyPr>
          <a:lstStyle>
            <a:defPPr>
              <a:defRPr lang="es-MX"/>
            </a:defPPr>
            <a:lvl1pPr>
              <a:defRPr sz="1400">
                <a:solidFill>
                  <a:srgbClr val="333333"/>
                </a:solidFill>
                <a:latin typeface="Segoe UI" panose="020B0502040204020203" pitchFamily="34" charset="0"/>
                <a:cs typeface="Segoe UI" panose="020B0502040204020203" pitchFamily="34" charset="0"/>
              </a:defRPr>
            </a:lvl1pPr>
          </a:lstStyle>
          <a:p>
            <a:r>
              <a:rPr lang="es-MX"/>
              <a:t>Los tipos de encapsulamiento que nos permite el lenguaje C# son:</a:t>
            </a:r>
          </a:p>
          <a:p>
            <a:pPr marL="285750" indent="-285750">
              <a:buFont typeface="Arial" panose="020B0604020202020204" pitchFamily="34" charset="0"/>
              <a:buChar char="•"/>
            </a:pPr>
            <a:r>
              <a:rPr lang="es-MX" err="1"/>
              <a:t>Public</a:t>
            </a:r>
            <a:endParaRPr lang="es-MX"/>
          </a:p>
          <a:p>
            <a:pPr marL="285750" indent="-285750">
              <a:buFont typeface="Arial" panose="020B0604020202020204" pitchFamily="34" charset="0"/>
              <a:buChar char="•"/>
            </a:pPr>
            <a:r>
              <a:rPr lang="es-MX" err="1"/>
              <a:t>Private</a:t>
            </a:r>
            <a:endParaRPr lang="es-MX"/>
          </a:p>
          <a:p>
            <a:pPr marL="285750" indent="-285750">
              <a:buFont typeface="Arial" panose="020B0604020202020204" pitchFamily="34" charset="0"/>
              <a:buChar char="•"/>
            </a:pPr>
            <a:r>
              <a:rPr lang="es-MX" err="1"/>
              <a:t>Protected</a:t>
            </a:r>
            <a:endParaRPr lang="es-MX"/>
          </a:p>
          <a:p>
            <a:pPr marL="285750" indent="-285750">
              <a:buFont typeface="Arial" panose="020B0604020202020204" pitchFamily="34" charset="0"/>
              <a:buChar char="•"/>
            </a:pPr>
            <a:r>
              <a:rPr lang="es-MX" err="1"/>
              <a:t>Internal</a:t>
            </a:r>
            <a:endParaRPr lang="es-MX"/>
          </a:p>
          <a:p>
            <a:pPr marL="285750" indent="-285750">
              <a:buFont typeface="Arial" panose="020B0604020202020204" pitchFamily="34" charset="0"/>
              <a:buChar char="•"/>
            </a:pPr>
            <a:r>
              <a:rPr lang="es-MX" err="1"/>
              <a:t>Protected</a:t>
            </a:r>
            <a:r>
              <a:rPr lang="es-MX"/>
              <a:t> </a:t>
            </a:r>
            <a:r>
              <a:rPr lang="es-MX" err="1"/>
              <a:t>internal</a:t>
            </a:r>
            <a:endParaRPr lang="es-MX"/>
          </a:p>
          <a:p>
            <a:endParaRPr lang="es-MX"/>
          </a:p>
        </p:txBody>
      </p:sp>
      <p:pic>
        <p:nvPicPr>
          <p:cNvPr id="3074" name="Picture 2" descr="Encapsulation In C++">
            <a:extLst>
              <a:ext uri="{FF2B5EF4-FFF2-40B4-BE49-F238E27FC236}">
                <a16:creationId xmlns:a16="http://schemas.microsoft.com/office/drawing/2014/main" id="{A1F803DE-07EF-0B5B-F816-5BA2734153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1560" y="2974416"/>
            <a:ext cx="3815628" cy="23983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3213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68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Título 1">
            <a:extLst>
              <a:ext uri="{FF2B5EF4-FFF2-40B4-BE49-F238E27FC236}">
                <a16:creationId xmlns:a16="http://schemas.microsoft.com/office/drawing/2014/main" id="{A8A473CF-8ED1-48A2-3F3E-D17B22F1B6B8}"/>
              </a:ext>
            </a:extLst>
          </p:cNvPr>
          <p:cNvSpPr>
            <a:spLocks noGrp="1"/>
          </p:cNvSpPr>
          <p:nvPr>
            <p:ph type="title"/>
          </p:nvPr>
        </p:nvSpPr>
        <p:spPr>
          <a:xfrm>
            <a:off x="1413510" y="1170615"/>
            <a:ext cx="6488430" cy="1325563"/>
          </a:xfrm>
        </p:spPr>
        <p:txBody>
          <a:bodyPr>
            <a:normAutofit/>
          </a:bodyPr>
          <a:lstStyle/>
          <a:p>
            <a:r>
              <a:rPr lang="es-MX" sz="4800">
                <a:solidFill>
                  <a:srgbClr val="660033"/>
                </a:solidFill>
                <a:latin typeface="Segoe UI" panose="020B0502040204020203" pitchFamily="34" charset="0"/>
                <a:ea typeface="+mn-ea"/>
                <a:cs typeface="Segoe UI" panose="020B0502040204020203" pitchFamily="34" charset="0"/>
              </a:rPr>
              <a:t>Colecciones Genéricas</a:t>
            </a:r>
          </a:p>
        </p:txBody>
      </p:sp>
      <p:sp>
        <p:nvSpPr>
          <p:cNvPr id="12" name="CuadroTexto 11">
            <a:extLst>
              <a:ext uri="{FF2B5EF4-FFF2-40B4-BE49-F238E27FC236}">
                <a16:creationId xmlns:a16="http://schemas.microsoft.com/office/drawing/2014/main" id="{C3A0D3B5-B039-2586-A619-F3BE260BD225}"/>
              </a:ext>
            </a:extLst>
          </p:cNvPr>
          <p:cNvSpPr txBox="1"/>
          <p:nvPr/>
        </p:nvSpPr>
        <p:spPr>
          <a:xfrm>
            <a:off x="1257723" y="2615788"/>
            <a:ext cx="7035166" cy="1169551"/>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Una colección es un tipo especializado que organiza y expone grupos de objetos. Como sucede con los </a:t>
            </a:r>
            <a:r>
              <a:rPr lang="es-ES" sz="1400" err="1">
                <a:latin typeface="Segoe UI" panose="020B0502040204020203" pitchFamily="34" charset="0"/>
                <a:cs typeface="Segoe UI" panose="020B0502040204020203" pitchFamily="34" charset="0"/>
              </a:rPr>
              <a:t>arrays</a:t>
            </a:r>
            <a:r>
              <a:rPr lang="es-ES" sz="1400">
                <a:latin typeface="Segoe UI" panose="020B0502040204020203" pitchFamily="34" charset="0"/>
                <a:cs typeface="Segoe UI" panose="020B0502040204020203" pitchFamily="34" charset="0"/>
              </a:rPr>
              <a:t>, se accede a los miembros mediante un índice. </a:t>
            </a:r>
          </a:p>
          <a:p>
            <a:pPr algn="just"/>
            <a:r>
              <a:rPr lang="es-ES" sz="1400">
                <a:latin typeface="Segoe UI" panose="020B0502040204020203" pitchFamily="34" charset="0"/>
                <a:cs typeface="Segoe UI" panose="020B0502040204020203" pitchFamily="34" charset="0"/>
              </a:rPr>
              <a:t>La diferencia es que las colecciones son </a:t>
            </a:r>
            <a:r>
              <a:rPr lang="es-ES" sz="1400" err="1">
                <a:latin typeface="Segoe UI" panose="020B0502040204020203" pitchFamily="34" charset="0"/>
                <a:cs typeface="Segoe UI" panose="020B0502040204020203" pitchFamily="34" charset="0"/>
              </a:rPr>
              <a:t>redimensionables</a:t>
            </a:r>
            <a:r>
              <a:rPr lang="es-ES" sz="1400">
                <a:latin typeface="Segoe UI" panose="020B0502040204020203" pitchFamily="34" charset="0"/>
                <a:cs typeface="Segoe UI" panose="020B0502040204020203" pitchFamily="34" charset="0"/>
              </a:rPr>
              <a:t> y es posible añadir y eliminar miembros durante la ejecución. </a:t>
            </a:r>
          </a:p>
          <a:p>
            <a:pPr algn="just"/>
            <a:r>
              <a:rPr lang="es-ES" sz="1400">
                <a:latin typeface="Segoe UI" panose="020B0502040204020203" pitchFamily="34" charset="0"/>
                <a:cs typeface="Segoe UI" panose="020B0502040204020203" pitchFamily="34" charset="0"/>
              </a:rPr>
              <a:t>Las colecciones se encuentran en el espacio de nombres </a:t>
            </a:r>
            <a:r>
              <a:rPr lang="es-ES" sz="1400" err="1">
                <a:latin typeface="Segoe UI" panose="020B0502040204020203" pitchFamily="34" charset="0"/>
                <a:cs typeface="Segoe UI" panose="020B0502040204020203" pitchFamily="34" charset="0"/>
              </a:rPr>
              <a:t>System.Collections</a:t>
            </a:r>
            <a:r>
              <a:rPr lang="es-ES" sz="1400">
                <a:latin typeface="Segoe UI" panose="020B0502040204020203" pitchFamily="34" charset="0"/>
                <a:cs typeface="Segoe UI" panose="020B0502040204020203" pitchFamily="34" charset="0"/>
              </a:rPr>
              <a:t>. </a:t>
            </a:r>
            <a:endParaRPr lang="es-MX" sz="14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799036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69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B4D46BF2-86E4-6AC4-4083-563279B5B113}"/>
              </a:ext>
            </a:extLst>
          </p:cNvPr>
          <p:cNvSpPr txBox="1"/>
          <p:nvPr/>
        </p:nvSpPr>
        <p:spPr>
          <a:xfrm>
            <a:off x="390698" y="1014440"/>
            <a:ext cx="4572000"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Colecciones más comunes</a:t>
            </a:r>
          </a:p>
        </p:txBody>
      </p:sp>
      <p:graphicFrame>
        <p:nvGraphicFramePr>
          <p:cNvPr id="10" name="Tabla 11">
            <a:extLst>
              <a:ext uri="{FF2B5EF4-FFF2-40B4-BE49-F238E27FC236}">
                <a16:creationId xmlns:a16="http://schemas.microsoft.com/office/drawing/2014/main" id="{C954D5DF-83A8-6540-C1A1-667605C038B4}"/>
              </a:ext>
            </a:extLst>
          </p:cNvPr>
          <p:cNvGraphicFramePr>
            <a:graphicFrameLocks noGrp="1"/>
          </p:cNvGraphicFramePr>
          <p:nvPr>
            <p:extLst>
              <p:ext uri="{D42A27DB-BD31-4B8C-83A1-F6EECF244321}">
                <p14:modId xmlns:p14="http://schemas.microsoft.com/office/powerpoint/2010/main" val="2315296328"/>
              </p:ext>
            </p:extLst>
          </p:nvPr>
        </p:nvGraphicFramePr>
        <p:xfrm>
          <a:off x="1035050" y="2377184"/>
          <a:ext cx="7094538" cy="3158747"/>
        </p:xfrm>
        <a:graphic>
          <a:graphicData uri="http://schemas.openxmlformats.org/drawingml/2006/table">
            <a:tbl>
              <a:tblPr firstRow="1" bandRow="1">
                <a:tableStyleId>{5C22544A-7EE6-4342-B048-85BDC9FD1C3A}</a:tableStyleId>
              </a:tblPr>
              <a:tblGrid>
                <a:gridCol w="1644433">
                  <a:extLst>
                    <a:ext uri="{9D8B030D-6E8A-4147-A177-3AD203B41FA5}">
                      <a16:colId xmlns:a16="http://schemas.microsoft.com/office/drawing/2014/main" val="1047837596"/>
                    </a:ext>
                  </a:extLst>
                </a:gridCol>
                <a:gridCol w="5450105">
                  <a:extLst>
                    <a:ext uri="{9D8B030D-6E8A-4147-A177-3AD203B41FA5}">
                      <a16:colId xmlns:a16="http://schemas.microsoft.com/office/drawing/2014/main" val="1147738700"/>
                    </a:ext>
                  </a:extLst>
                </a:gridCol>
              </a:tblGrid>
              <a:tr h="0">
                <a:tc>
                  <a:txBody>
                    <a:bodyPr/>
                    <a:lstStyle/>
                    <a:p>
                      <a:r>
                        <a:rPr lang="es-MX" sz="1100" err="1">
                          <a:latin typeface="Segoe UI" panose="020B0502040204020203" pitchFamily="34" charset="0"/>
                          <a:cs typeface="Segoe UI" panose="020B0502040204020203" pitchFamily="34" charset="0"/>
                        </a:rPr>
                        <a:t>Collection</a:t>
                      </a:r>
                      <a:endParaRPr lang="es-MX" sz="1100">
                        <a:latin typeface="Segoe UI" panose="020B0502040204020203" pitchFamily="34" charset="0"/>
                        <a:cs typeface="Segoe UI" panose="020B0502040204020203" pitchFamily="34" charset="0"/>
                      </a:endParaRPr>
                    </a:p>
                  </a:txBody>
                  <a:tcPr/>
                </a:tc>
                <a:tc>
                  <a:txBody>
                    <a:bodyPr/>
                    <a:lstStyle/>
                    <a:p>
                      <a:r>
                        <a:rPr lang="es-MX" sz="1100">
                          <a:latin typeface="Segoe UI" panose="020B0502040204020203" pitchFamily="34" charset="0"/>
                          <a:cs typeface="Segoe UI" panose="020B0502040204020203" pitchFamily="34" charset="0"/>
                        </a:rPr>
                        <a:t>Descripción</a:t>
                      </a:r>
                    </a:p>
                  </a:txBody>
                  <a:tcPr/>
                </a:tc>
                <a:extLst>
                  <a:ext uri="{0D108BD9-81ED-4DB2-BD59-A6C34878D82A}">
                    <a16:rowId xmlns:a16="http://schemas.microsoft.com/office/drawing/2014/main" val="890200583"/>
                  </a:ext>
                </a:extLst>
              </a:tr>
              <a:tr h="471716">
                <a:tc>
                  <a:txBody>
                    <a:bodyPr/>
                    <a:lstStyle/>
                    <a:p>
                      <a:r>
                        <a:rPr lang="es-MX" sz="1100" err="1">
                          <a:latin typeface="Segoe UI" panose="020B0502040204020203" pitchFamily="34" charset="0"/>
                          <a:cs typeface="Segoe UI" panose="020B0502040204020203" pitchFamily="34" charset="0"/>
                        </a:rPr>
                        <a:t>List</a:t>
                      </a:r>
                      <a:r>
                        <a:rPr lang="es-MX" sz="1100">
                          <a:latin typeface="Segoe UI" panose="020B0502040204020203" pitchFamily="34" charset="0"/>
                          <a:cs typeface="Segoe UI" panose="020B0502040204020203" pitchFamily="34" charset="0"/>
                        </a:rPr>
                        <a:t>&lt;T&gt;</a:t>
                      </a:r>
                    </a:p>
                  </a:txBody>
                  <a:tcPr/>
                </a:tc>
                <a:tc>
                  <a:txBody>
                    <a:bodyPr/>
                    <a:lstStyle/>
                    <a:p>
                      <a:r>
                        <a:rPr lang="es-MX" sz="1100">
                          <a:latin typeface="Segoe UI" panose="020B0502040204020203" pitchFamily="34" charset="0"/>
                          <a:cs typeface="Segoe UI" panose="020B0502040204020203" pitchFamily="34" charset="0"/>
                        </a:rPr>
                        <a:t>Tiene similitud a los arreglos, pero agrega métodos para agregar, ordenar, buscar, entre otros.</a:t>
                      </a:r>
                    </a:p>
                  </a:txBody>
                  <a:tcPr/>
                </a:tc>
                <a:extLst>
                  <a:ext uri="{0D108BD9-81ED-4DB2-BD59-A6C34878D82A}">
                    <a16:rowId xmlns:a16="http://schemas.microsoft.com/office/drawing/2014/main" val="208555667"/>
                  </a:ext>
                </a:extLst>
              </a:tr>
              <a:tr h="471716">
                <a:tc>
                  <a:txBody>
                    <a:bodyPr/>
                    <a:lstStyle/>
                    <a:p>
                      <a:r>
                        <a:rPr lang="es-MX" sz="1100" err="1">
                          <a:latin typeface="Segoe UI" panose="020B0502040204020203" pitchFamily="34" charset="0"/>
                          <a:cs typeface="Segoe UI" panose="020B0502040204020203" pitchFamily="34" charset="0"/>
                        </a:rPr>
                        <a:t>Queue</a:t>
                      </a:r>
                      <a:r>
                        <a:rPr lang="es-MX" sz="1100">
                          <a:latin typeface="Segoe UI" panose="020B0502040204020203" pitchFamily="34" charset="0"/>
                          <a:cs typeface="Segoe UI" panose="020B0502040204020203" pitchFamily="34" charset="0"/>
                        </a:rPr>
                        <a:t>&lt;T&gt;</a:t>
                      </a:r>
                    </a:p>
                  </a:txBody>
                  <a:tcPr/>
                </a:tc>
                <a:tc>
                  <a:txBody>
                    <a:bodyPr/>
                    <a:lstStyle/>
                    <a:p>
                      <a:r>
                        <a:rPr lang="es-MX" sz="1100">
                          <a:latin typeface="Segoe UI" panose="020B0502040204020203" pitchFamily="34" charset="0"/>
                          <a:cs typeface="Segoe UI" panose="020B0502040204020203" pitchFamily="34" charset="0"/>
                        </a:rPr>
                        <a:t>Llamadas también colas, agrega elemento mientras uno sale. El primero en entrar es el primero en salir.</a:t>
                      </a:r>
                    </a:p>
                  </a:txBody>
                  <a:tcPr/>
                </a:tc>
                <a:extLst>
                  <a:ext uri="{0D108BD9-81ED-4DB2-BD59-A6C34878D82A}">
                    <a16:rowId xmlns:a16="http://schemas.microsoft.com/office/drawing/2014/main" val="876222842"/>
                  </a:ext>
                </a:extLst>
              </a:tr>
              <a:tr h="337601">
                <a:tc>
                  <a:txBody>
                    <a:bodyPr/>
                    <a:lstStyle/>
                    <a:p>
                      <a:r>
                        <a:rPr lang="es-MX" sz="1100" err="1">
                          <a:latin typeface="Segoe UI" panose="020B0502040204020203" pitchFamily="34" charset="0"/>
                          <a:cs typeface="Segoe UI" panose="020B0502040204020203" pitchFamily="34" charset="0"/>
                        </a:rPr>
                        <a:t>Stack</a:t>
                      </a:r>
                      <a:r>
                        <a:rPr lang="es-MX" sz="1100">
                          <a:latin typeface="Segoe UI" panose="020B0502040204020203" pitchFamily="34" charset="0"/>
                          <a:cs typeface="Segoe UI" panose="020B0502040204020203" pitchFamily="34" charset="0"/>
                        </a:rPr>
                        <a:t>&lt;T&gt;</a:t>
                      </a:r>
                    </a:p>
                  </a:txBody>
                  <a:tcPr/>
                </a:tc>
                <a:tc>
                  <a:txBody>
                    <a:bodyPr/>
                    <a:lstStyle/>
                    <a:p>
                      <a:r>
                        <a:rPr lang="es-MX" sz="1100">
                          <a:latin typeface="Segoe UI" panose="020B0502040204020203" pitchFamily="34" charset="0"/>
                          <a:cs typeface="Segoe UI" panose="020B0502040204020203" pitchFamily="34" charset="0"/>
                        </a:rPr>
                        <a:t>Primero en entrar último en salir, parecido a una pila.</a:t>
                      </a:r>
                    </a:p>
                  </a:txBody>
                  <a:tcPr/>
                </a:tc>
                <a:extLst>
                  <a:ext uri="{0D108BD9-81ED-4DB2-BD59-A6C34878D82A}">
                    <a16:rowId xmlns:a16="http://schemas.microsoft.com/office/drawing/2014/main" val="702341486"/>
                  </a:ext>
                </a:extLst>
              </a:tr>
              <a:tr h="337601">
                <a:tc>
                  <a:txBody>
                    <a:bodyPr/>
                    <a:lstStyle/>
                    <a:p>
                      <a:r>
                        <a:rPr lang="es-MX" sz="1100" err="1">
                          <a:latin typeface="Segoe UI" panose="020B0502040204020203" pitchFamily="34" charset="0"/>
                          <a:cs typeface="Segoe UI" panose="020B0502040204020203" pitchFamily="34" charset="0"/>
                        </a:rPr>
                        <a:t>LinkedList</a:t>
                      </a:r>
                      <a:r>
                        <a:rPr lang="es-MX" sz="1100">
                          <a:latin typeface="Segoe UI" panose="020B0502040204020203" pitchFamily="34" charset="0"/>
                          <a:cs typeface="Segoe UI" panose="020B0502040204020203" pitchFamily="34" charset="0"/>
                        </a:rPr>
                        <a:t>&lt;T&gt;</a:t>
                      </a:r>
                    </a:p>
                  </a:txBody>
                  <a:tcPr/>
                </a:tc>
                <a:tc>
                  <a:txBody>
                    <a:bodyPr/>
                    <a:lstStyle/>
                    <a:p>
                      <a:r>
                        <a:rPr lang="es-MX" sz="1100">
                          <a:latin typeface="Segoe UI" panose="020B0502040204020203" pitchFamily="34" charset="0"/>
                          <a:cs typeface="Segoe UI" panose="020B0502040204020203" pitchFamily="34" charset="0"/>
                        </a:rPr>
                        <a:t>Tiene acceso aleatorio</a:t>
                      </a:r>
                    </a:p>
                  </a:txBody>
                  <a:tcPr/>
                </a:tc>
                <a:extLst>
                  <a:ext uri="{0D108BD9-81ED-4DB2-BD59-A6C34878D82A}">
                    <a16:rowId xmlns:a16="http://schemas.microsoft.com/office/drawing/2014/main" val="2353313015"/>
                  </a:ext>
                </a:extLst>
              </a:tr>
              <a:tr h="337601">
                <a:tc>
                  <a:txBody>
                    <a:bodyPr/>
                    <a:lstStyle/>
                    <a:p>
                      <a:r>
                        <a:rPr lang="es-MX" sz="1100" err="1">
                          <a:latin typeface="Segoe UI" panose="020B0502040204020203" pitchFamily="34" charset="0"/>
                          <a:cs typeface="Segoe UI" panose="020B0502040204020203" pitchFamily="34" charset="0"/>
                        </a:rPr>
                        <a:t>HashSet</a:t>
                      </a:r>
                      <a:r>
                        <a:rPr lang="es-MX" sz="1100">
                          <a:latin typeface="Segoe UI" panose="020B0502040204020203" pitchFamily="34" charset="0"/>
                          <a:cs typeface="Segoe UI" panose="020B0502040204020203" pitchFamily="34" charset="0"/>
                        </a:rPr>
                        <a:t>&lt;T&gt;</a:t>
                      </a:r>
                    </a:p>
                  </a:txBody>
                  <a:tcPr/>
                </a:tc>
                <a:tc>
                  <a:txBody>
                    <a:bodyPr/>
                    <a:lstStyle/>
                    <a:p>
                      <a:r>
                        <a:rPr lang="es-MX" sz="1100">
                          <a:latin typeface="Segoe UI" panose="020B0502040204020203" pitchFamily="34" charset="0"/>
                          <a:cs typeface="Segoe UI" panose="020B0502040204020203" pitchFamily="34" charset="0"/>
                        </a:rPr>
                        <a:t>Listas de valores sin ordenar</a:t>
                      </a:r>
                    </a:p>
                  </a:txBody>
                  <a:tcPr/>
                </a:tc>
                <a:extLst>
                  <a:ext uri="{0D108BD9-81ED-4DB2-BD59-A6C34878D82A}">
                    <a16:rowId xmlns:a16="http://schemas.microsoft.com/office/drawing/2014/main" val="77898359"/>
                  </a:ext>
                </a:extLst>
              </a:tr>
              <a:tr h="471716">
                <a:tc>
                  <a:txBody>
                    <a:bodyPr/>
                    <a:lstStyle/>
                    <a:p>
                      <a:r>
                        <a:rPr lang="es-MX" sz="1100" err="1">
                          <a:latin typeface="Segoe UI" panose="020B0502040204020203" pitchFamily="34" charset="0"/>
                          <a:cs typeface="Segoe UI" panose="020B0502040204020203" pitchFamily="34" charset="0"/>
                        </a:rPr>
                        <a:t>Dictionary</a:t>
                      </a:r>
                      <a:r>
                        <a:rPr lang="es-MX" sz="1100">
                          <a:latin typeface="Segoe UI" panose="020B0502040204020203" pitchFamily="34" charset="0"/>
                          <a:cs typeface="Segoe UI" panose="020B0502040204020203" pitchFamily="34" charset="0"/>
                        </a:rPr>
                        <a:t>&lt;</a:t>
                      </a:r>
                      <a:r>
                        <a:rPr lang="es-MX" sz="1100" err="1">
                          <a:latin typeface="Segoe UI" panose="020B0502040204020203" pitchFamily="34" charset="0"/>
                          <a:cs typeface="Segoe UI" panose="020B0502040204020203" pitchFamily="34" charset="0"/>
                        </a:rPr>
                        <a:t>Tkey</a:t>
                      </a:r>
                      <a:r>
                        <a:rPr lang="es-MX" sz="1100">
                          <a:latin typeface="Segoe UI" panose="020B0502040204020203" pitchFamily="34" charset="0"/>
                          <a:cs typeface="Segoe UI" panose="020B0502040204020203" pitchFamily="34" charset="0"/>
                        </a:rPr>
                        <a:t>, </a:t>
                      </a:r>
                      <a:r>
                        <a:rPr lang="es-MX" sz="1100" err="1">
                          <a:latin typeface="Segoe UI" panose="020B0502040204020203" pitchFamily="34" charset="0"/>
                          <a:cs typeface="Segoe UI" panose="020B0502040204020203" pitchFamily="34" charset="0"/>
                        </a:rPr>
                        <a:t>Tvalue</a:t>
                      </a:r>
                      <a:r>
                        <a:rPr lang="es-MX" sz="1100">
                          <a:latin typeface="Segoe UI" panose="020B0502040204020203" pitchFamily="34" charset="0"/>
                          <a:cs typeface="Segoe UI" panose="020B0502040204020203" pitchFamily="34" charset="0"/>
                        </a:rPr>
                        <a:t>&gt;</a:t>
                      </a:r>
                    </a:p>
                  </a:txBody>
                  <a:tcPr/>
                </a:tc>
                <a:tc>
                  <a:txBody>
                    <a:bodyPr/>
                    <a:lstStyle/>
                    <a:p>
                      <a:r>
                        <a:rPr lang="es-MX" sz="1100">
                          <a:latin typeface="Segoe UI" panose="020B0502040204020203" pitchFamily="34" charset="0"/>
                          <a:cs typeface="Segoe UI" panose="020B0502040204020203" pitchFamily="34" charset="0"/>
                        </a:rPr>
                        <a:t>Almacena elementos con una estructura clave-valor</a:t>
                      </a:r>
                    </a:p>
                  </a:txBody>
                  <a:tcPr/>
                </a:tc>
                <a:extLst>
                  <a:ext uri="{0D108BD9-81ED-4DB2-BD59-A6C34878D82A}">
                    <a16:rowId xmlns:a16="http://schemas.microsoft.com/office/drawing/2014/main" val="2197206767"/>
                  </a:ext>
                </a:extLst>
              </a:tr>
              <a:tr h="471716">
                <a:tc>
                  <a:txBody>
                    <a:bodyPr/>
                    <a:lstStyle/>
                    <a:p>
                      <a:r>
                        <a:rPr lang="es-MX" sz="1100" err="1">
                          <a:latin typeface="Segoe UI" panose="020B0502040204020203" pitchFamily="34" charset="0"/>
                          <a:cs typeface="Segoe UI" panose="020B0502040204020203" pitchFamily="34" charset="0"/>
                        </a:rPr>
                        <a:t>SortedList</a:t>
                      </a:r>
                      <a:r>
                        <a:rPr lang="es-MX" sz="1100">
                          <a:latin typeface="Segoe UI" panose="020B0502040204020203" pitchFamily="34" charset="0"/>
                          <a:cs typeface="Segoe UI" panose="020B0502040204020203" pitchFamily="34" charset="0"/>
                        </a:rPr>
                        <a:t>&lt;</a:t>
                      </a:r>
                      <a:r>
                        <a:rPr lang="es-MX" sz="1100" err="1">
                          <a:latin typeface="Segoe UI" panose="020B0502040204020203" pitchFamily="34" charset="0"/>
                          <a:cs typeface="Segoe UI" panose="020B0502040204020203" pitchFamily="34" charset="0"/>
                        </a:rPr>
                        <a:t>Tkey</a:t>
                      </a:r>
                      <a:r>
                        <a:rPr lang="es-MX" sz="1100">
                          <a:latin typeface="Segoe UI" panose="020B0502040204020203" pitchFamily="34" charset="0"/>
                          <a:cs typeface="Segoe UI" panose="020B0502040204020203" pitchFamily="34" charset="0"/>
                        </a:rPr>
                        <a:t>, </a:t>
                      </a:r>
                      <a:r>
                        <a:rPr lang="es-MX" sz="1100" err="1">
                          <a:latin typeface="Segoe UI" panose="020B0502040204020203" pitchFamily="34" charset="0"/>
                          <a:cs typeface="Segoe UI" panose="020B0502040204020203" pitchFamily="34" charset="0"/>
                        </a:rPr>
                        <a:t>Tvalue</a:t>
                      </a:r>
                      <a:r>
                        <a:rPr lang="es-MX" sz="1100">
                          <a:latin typeface="Segoe UI" panose="020B0502040204020203" pitchFamily="34" charset="0"/>
                          <a:cs typeface="Segoe UI" panose="020B0502040204020203" pitchFamily="34" charset="0"/>
                        </a:rPr>
                        <a:t>&gt;</a:t>
                      </a:r>
                    </a:p>
                  </a:txBody>
                  <a:tcPr/>
                </a:tc>
                <a:tc>
                  <a:txBody>
                    <a:bodyPr/>
                    <a:lstStyle/>
                    <a:p>
                      <a:r>
                        <a:rPr lang="es-MX" sz="1100">
                          <a:latin typeface="Segoe UI" panose="020B0502040204020203" pitchFamily="34" charset="0"/>
                          <a:cs typeface="Segoe UI" panose="020B0502040204020203" pitchFamily="34" charset="0"/>
                        </a:rPr>
                        <a:t>Almacena elementos ordenados con una estructura clave-valor</a:t>
                      </a:r>
                    </a:p>
                  </a:txBody>
                  <a:tcPr/>
                </a:tc>
                <a:extLst>
                  <a:ext uri="{0D108BD9-81ED-4DB2-BD59-A6C34878D82A}">
                    <a16:rowId xmlns:a16="http://schemas.microsoft.com/office/drawing/2014/main" val="1706787378"/>
                  </a:ext>
                </a:extLst>
              </a:tr>
            </a:tbl>
          </a:graphicData>
        </a:graphic>
      </p:graphicFrame>
    </p:spTree>
    <p:extLst>
      <p:ext uri="{BB962C8B-B14F-4D97-AF65-F5344CB8AC3E}">
        <p14:creationId xmlns:p14="http://schemas.microsoft.com/office/powerpoint/2010/main" val="1595571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6DB2B1-A0FF-1340-94D9-7A266D69EE7C}"/>
              </a:ext>
            </a:extLst>
          </p:cNvPr>
          <p:cNvSpPr>
            <a:spLocks noGrp="1"/>
          </p:cNvSpPr>
          <p:nvPr>
            <p:ph type="title"/>
          </p:nvPr>
        </p:nvSpPr>
        <p:spPr>
          <a:xfrm>
            <a:off x="220147" y="896540"/>
            <a:ext cx="7743750" cy="626960"/>
          </a:xfrm>
          <a:noFill/>
        </p:spPr>
        <p:txBody>
          <a:bodyPr>
            <a:normAutofit/>
          </a:bodyPr>
          <a:lstStyle/>
          <a:p>
            <a:r>
              <a:rPr lang="es-MX" sz="2700">
                <a:solidFill>
                  <a:srgbClr val="660033"/>
                </a:solidFill>
                <a:latin typeface="Segoe UI" panose="020B0502040204020203" pitchFamily="34" charset="0"/>
                <a:ea typeface="+mn-ea"/>
                <a:cs typeface="+mn-cs"/>
              </a:rPr>
              <a:t>¿Quién mantiene a .NET?</a:t>
            </a:r>
          </a:p>
        </p:txBody>
      </p:sp>
      <p:sp>
        <p:nvSpPr>
          <p:cNvPr id="13" name="Marcador de contenido 2">
            <a:extLst>
              <a:ext uri="{FF2B5EF4-FFF2-40B4-BE49-F238E27FC236}">
                <a16:creationId xmlns:a16="http://schemas.microsoft.com/office/drawing/2014/main" id="{6CE7FD16-3D81-FB9C-ED11-55BB5BCC8B8F}"/>
              </a:ext>
            </a:extLst>
          </p:cNvPr>
          <p:cNvSpPr>
            <a:spLocks noGrp="1"/>
          </p:cNvSpPr>
          <p:nvPr>
            <p:ph idx="1"/>
          </p:nvPr>
        </p:nvSpPr>
        <p:spPr>
          <a:xfrm>
            <a:off x="467268" y="1649435"/>
            <a:ext cx="7743750" cy="1278455"/>
          </a:xfrm>
          <a:noFill/>
        </p:spPr>
        <p:txBody>
          <a:bodyPr vert="horz" lIns="68580" tIns="34290" rIns="68580" bIns="34290" rtlCol="0" anchor="t">
            <a:normAutofit fontScale="92500" lnSpcReduction="10000"/>
          </a:bodyPr>
          <a:lstStyle/>
          <a:p>
            <a:pPr>
              <a:buFont typeface="Arial" panose="020B0604020202020204" pitchFamily="34" charset="0"/>
              <a:buChar char="•"/>
            </a:pPr>
            <a:r>
              <a:rPr lang="es-MX">
                <a:solidFill>
                  <a:schemeClr val="accent3">
                    <a:lumMod val="50000"/>
                  </a:schemeClr>
                </a:solidFill>
                <a:latin typeface="Segoe UI" panose="020B0502040204020203" pitchFamily="34" charset="0"/>
              </a:rPr>
              <a:t>Microsoft</a:t>
            </a:r>
          </a:p>
          <a:p>
            <a:pPr>
              <a:buFont typeface="Arial" panose="020B0604020202020204" pitchFamily="34" charset="0"/>
              <a:buChar char="•"/>
            </a:pPr>
            <a:r>
              <a:rPr lang="es-MX">
                <a:solidFill>
                  <a:schemeClr val="accent3">
                    <a:lumMod val="50000"/>
                  </a:schemeClr>
                </a:solidFill>
                <a:latin typeface="Segoe UI" panose="020B0502040204020203" pitchFamily="34" charset="0"/>
              </a:rPr>
              <a:t>60,000+ desarrolladores</a:t>
            </a:r>
          </a:p>
          <a:p>
            <a:pPr>
              <a:buFont typeface="Arial" panose="020B0604020202020204" pitchFamily="34" charset="0"/>
              <a:buChar char="•"/>
            </a:pPr>
            <a:r>
              <a:rPr lang="es-MX">
                <a:solidFill>
                  <a:schemeClr val="accent3">
                    <a:lumMod val="50000"/>
                  </a:schemeClr>
                </a:solidFill>
                <a:latin typeface="Segoe UI" panose="020B0502040204020203" pitchFamily="34" charset="0"/>
              </a:rPr>
              <a:t>3,700+ compañías </a:t>
            </a:r>
          </a:p>
        </p:txBody>
      </p:sp>
      <p:pic>
        <p:nvPicPr>
          <p:cNvPr id="14" name="Picture 13">
            <a:extLst>
              <a:ext uri="{FF2B5EF4-FFF2-40B4-BE49-F238E27FC236}">
                <a16:creationId xmlns:a16="http://schemas.microsoft.com/office/drawing/2014/main" id="{0784F05D-D781-1229-B65C-359439BCA69A}"/>
              </a:ext>
            </a:extLst>
          </p:cNvPr>
          <p:cNvPicPr>
            <a:picLocks noChangeAspect="1"/>
          </p:cNvPicPr>
          <p:nvPr/>
        </p:nvPicPr>
        <p:blipFill>
          <a:blip r:embed="rId2"/>
          <a:stretch>
            <a:fillRect/>
          </a:stretch>
        </p:blipFill>
        <p:spPr>
          <a:xfrm>
            <a:off x="712986" y="3123077"/>
            <a:ext cx="4711094" cy="718155"/>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0868B68A-5FDF-E15B-B780-B36AB0C3176D}"/>
              </a:ext>
            </a:extLst>
          </p:cNvPr>
          <p:cNvSpPr txBox="1"/>
          <p:nvPr/>
        </p:nvSpPr>
        <p:spPr>
          <a:xfrm>
            <a:off x="756984" y="4030839"/>
            <a:ext cx="4623099" cy="507831"/>
          </a:xfrm>
          <a:prstGeom prst="rect">
            <a:avLst/>
          </a:prstGeom>
          <a:noFill/>
        </p:spPr>
        <p:txBody>
          <a:bodyPr wrap="square">
            <a:spAutoFit/>
          </a:bodyPr>
          <a:lstStyle/>
          <a:p>
            <a:r>
              <a:rPr lang="es-MX" sz="1350">
                <a:hlinkClick r:id="rId3"/>
              </a:rPr>
              <a:t>https://github.com/microsoft/dotnet</a:t>
            </a:r>
            <a:endParaRPr lang="es-MX" sz="1350"/>
          </a:p>
          <a:p>
            <a:endParaRPr lang="es-MX" sz="1350"/>
          </a:p>
        </p:txBody>
      </p:sp>
      <p:pic>
        <p:nvPicPr>
          <p:cNvPr id="16" name="Picture 15">
            <a:extLst>
              <a:ext uri="{FF2B5EF4-FFF2-40B4-BE49-F238E27FC236}">
                <a16:creationId xmlns:a16="http://schemas.microsoft.com/office/drawing/2014/main" id="{3EC79752-6AEF-6A26-1A7D-3F754175BB09}"/>
              </a:ext>
            </a:extLst>
          </p:cNvPr>
          <p:cNvPicPr>
            <a:picLocks noChangeAspect="1"/>
          </p:cNvPicPr>
          <p:nvPr/>
        </p:nvPicPr>
        <p:blipFill>
          <a:blip r:embed="rId4"/>
          <a:stretch>
            <a:fillRect/>
          </a:stretch>
        </p:blipFill>
        <p:spPr>
          <a:xfrm>
            <a:off x="4174901" y="4803509"/>
            <a:ext cx="4711094" cy="1160287"/>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70775828-4244-624F-1183-D8746DD9F96A}"/>
              </a:ext>
            </a:extLst>
          </p:cNvPr>
          <p:cNvSpPr txBox="1"/>
          <p:nvPr/>
        </p:nvSpPr>
        <p:spPr>
          <a:xfrm>
            <a:off x="4092022" y="6291912"/>
            <a:ext cx="3927853" cy="507831"/>
          </a:xfrm>
          <a:prstGeom prst="rect">
            <a:avLst/>
          </a:prstGeom>
          <a:noFill/>
        </p:spPr>
        <p:txBody>
          <a:bodyPr wrap="square">
            <a:spAutoFit/>
          </a:bodyPr>
          <a:lstStyle/>
          <a:p>
            <a:r>
              <a:rPr lang="es-MX" sz="1350">
                <a:hlinkClick r:id="rId5"/>
              </a:rPr>
              <a:t>https://github.com/xamarin/Xamarin.Forms</a:t>
            </a:r>
            <a:endParaRPr lang="es-MX" sz="1350"/>
          </a:p>
          <a:p>
            <a:endParaRPr lang="es-MX" sz="1350"/>
          </a:p>
        </p:txBody>
      </p:sp>
      <p:grpSp>
        <p:nvGrpSpPr>
          <p:cNvPr id="3" name="Grupo 2">
            <a:extLst>
              <a:ext uri="{FF2B5EF4-FFF2-40B4-BE49-F238E27FC236}">
                <a16:creationId xmlns:a16="http://schemas.microsoft.com/office/drawing/2014/main" id="{35DA89B8-CD36-1DC0-E92C-1CBCFA78AFF2}"/>
              </a:ext>
            </a:extLst>
          </p:cNvPr>
          <p:cNvGrpSpPr/>
          <p:nvPr/>
        </p:nvGrpSpPr>
        <p:grpSpPr>
          <a:xfrm>
            <a:off x="2676698" y="266006"/>
            <a:ext cx="6467302" cy="277000"/>
            <a:chOff x="2676698" y="266006"/>
            <a:chExt cx="6467302" cy="277000"/>
          </a:xfrm>
        </p:grpSpPr>
        <p:sp>
          <p:nvSpPr>
            <p:cNvPr id="4" name="Rectángulo 3">
              <a:extLst>
                <a:ext uri="{FF2B5EF4-FFF2-40B4-BE49-F238E27FC236}">
                  <a16:creationId xmlns:a16="http://schemas.microsoft.com/office/drawing/2014/main" id="{179C3688-B6BF-15A5-8847-ED4273D9582D}"/>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EBBAAD2D-9C73-D05E-7D0C-F41D12325DA8}"/>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34550556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70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5" y="1531150"/>
            <a:ext cx="7463790" cy="523220"/>
          </a:xfrm>
          <a:prstGeom prst="rect">
            <a:avLst/>
          </a:prstGeom>
          <a:noFill/>
        </p:spPr>
        <p:txBody>
          <a:bodyPr wrap="square">
            <a:spAutoFit/>
          </a:bodyPr>
          <a:lstStyle/>
          <a:p>
            <a:pPr algn="just"/>
            <a:r>
              <a:rPr lang="es-ES" sz="1400"/>
              <a:t>Representa una lista de objetos fuertemente tipados a la que se puede obtener acceso por índice. Proporciona métodos para buscar, ordenar y manipular listas.</a:t>
            </a:r>
            <a:endParaRPr lang="es-MX" sz="1400"/>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8" y="1005470"/>
            <a:ext cx="4572000"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Listas</a:t>
            </a:r>
          </a:p>
        </p:txBody>
      </p:sp>
      <p:pic>
        <p:nvPicPr>
          <p:cNvPr id="6" name="Picture 5">
            <a:extLst>
              <a:ext uri="{FF2B5EF4-FFF2-40B4-BE49-F238E27FC236}">
                <a16:creationId xmlns:a16="http://schemas.microsoft.com/office/drawing/2014/main" id="{8D361D5D-00A7-9E08-2226-C69C0C15556F}"/>
              </a:ext>
            </a:extLst>
          </p:cNvPr>
          <p:cNvPicPr>
            <a:picLocks noChangeAspect="1"/>
          </p:cNvPicPr>
          <p:nvPr/>
        </p:nvPicPr>
        <p:blipFill>
          <a:blip r:embed="rId3"/>
          <a:stretch>
            <a:fillRect/>
          </a:stretch>
        </p:blipFill>
        <p:spPr>
          <a:xfrm>
            <a:off x="887613" y="2256161"/>
            <a:ext cx="5073650" cy="2546696"/>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6E417883-6995-2C16-44AD-3156B53DF0D9}"/>
              </a:ext>
            </a:extLst>
          </p:cNvPr>
          <p:cNvPicPr>
            <a:picLocks noChangeAspect="1"/>
          </p:cNvPicPr>
          <p:nvPr/>
        </p:nvPicPr>
        <p:blipFill>
          <a:blip r:embed="rId4"/>
          <a:stretch>
            <a:fillRect/>
          </a:stretch>
        </p:blipFill>
        <p:spPr>
          <a:xfrm>
            <a:off x="5455522" y="4851612"/>
            <a:ext cx="2848373" cy="13813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4474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71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5" y="1577811"/>
            <a:ext cx="7463790" cy="307777"/>
          </a:xfrm>
          <a:prstGeom prst="rect">
            <a:avLst/>
          </a:prstGeom>
          <a:noFill/>
        </p:spPr>
        <p:txBody>
          <a:bodyPr wrap="square">
            <a:spAutoFit/>
          </a:bodyPr>
          <a:lstStyle/>
          <a:p>
            <a:pPr algn="just"/>
            <a:r>
              <a:rPr lang="es-ES" sz="1400"/>
              <a:t>Representan una colección de claves y valores.</a:t>
            </a:r>
            <a:endParaRPr lang="es-MX" sz="1400"/>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8" y="1014440"/>
            <a:ext cx="4572000"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Diccionarios</a:t>
            </a:r>
          </a:p>
        </p:txBody>
      </p:sp>
      <p:pic>
        <p:nvPicPr>
          <p:cNvPr id="6" name="Picture 5">
            <a:extLst>
              <a:ext uri="{FF2B5EF4-FFF2-40B4-BE49-F238E27FC236}">
                <a16:creationId xmlns:a16="http://schemas.microsoft.com/office/drawing/2014/main" id="{9F3EE73A-85CC-F52A-2B91-3AABDB39EF79}"/>
              </a:ext>
            </a:extLst>
          </p:cNvPr>
          <p:cNvPicPr>
            <a:picLocks noChangeAspect="1"/>
          </p:cNvPicPr>
          <p:nvPr/>
        </p:nvPicPr>
        <p:blipFill>
          <a:blip r:embed="rId3"/>
          <a:stretch>
            <a:fillRect/>
          </a:stretch>
        </p:blipFill>
        <p:spPr>
          <a:xfrm>
            <a:off x="906262" y="2011273"/>
            <a:ext cx="4999774" cy="3363157"/>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59C4370D-DBC0-5737-61AB-A8C1C1C2EA1F}"/>
              </a:ext>
            </a:extLst>
          </p:cNvPr>
          <p:cNvPicPr>
            <a:picLocks noChangeAspect="1"/>
          </p:cNvPicPr>
          <p:nvPr/>
        </p:nvPicPr>
        <p:blipFill>
          <a:blip r:embed="rId4"/>
          <a:stretch>
            <a:fillRect/>
          </a:stretch>
        </p:blipFill>
        <p:spPr>
          <a:xfrm>
            <a:off x="5703207" y="4972413"/>
            <a:ext cx="2600688" cy="13051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95651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72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Título 1">
            <a:extLst>
              <a:ext uri="{FF2B5EF4-FFF2-40B4-BE49-F238E27FC236}">
                <a16:creationId xmlns:a16="http://schemas.microsoft.com/office/drawing/2014/main" id="{A8A473CF-8ED1-48A2-3F3E-D17B22F1B6B8}"/>
              </a:ext>
            </a:extLst>
          </p:cNvPr>
          <p:cNvSpPr>
            <a:spLocks noGrp="1"/>
          </p:cNvSpPr>
          <p:nvPr>
            <p:ph type="title"/>
          </p:nvPr>
        </p:nvSpPr>
        <p:spPr>
          <a:xfrm>
            <a:off x="530860" y="904279"/>
            <a:ext cx="6488430" cy="1325563"/>
          </a:xfrm>
        </p:spPr>
        <p:txBody>
          <a:bodyPr>
            <a:normAutofit/>
          </a:bodyPr>
          <a:lstStyle/>
          <a:p>
            <a:r>
              <a:rPr lang="es-MX" sz="4800">
                <a:solidFill>
                  <a:srgbClr val="660033"/>
                </a:solidFill>
                <a:latin typeface="Segoe UI" panose="020B0502040204020203" pitchFamily="34" charset="0"/>
                <a:ea typeface="+mn-ea"/>
                <a:cs typeface="Segoe UI" panose="020B0502040204020203" pitchFamily="34" charset="0"/>
              </a:rPr>
              <a:t>Manejo de Excepciones</a:t>
            </a:r>
          </a:p>
        </p:txBody>
      </p:sp>
      <p:sp>
        <p:nvSpPr>
          <p:cNvPr id="11" name="CuadroTexto 10">
            <a:extLst>
              <a:ext uri="{FF2B5EF4-FFF2-40B4-BE49-F238E27FC236}">
                <a16:creationId xmlns:a16="http://schemas.microsoft.com/office/drawing/2014/main" id="{27E6BB43-D5F3-06CB-0589-750F77E5C73A}"/>
              </a:ext>
            </a:extLst>
          </p:cNvPr>
          <p:cNvSpPr txBox="1"/>
          <p:nvPr/>
        </p:nvSpPr>
        <p:spPr>
          <a:xfrm>
            <a:off x="530860" y="2221783"/>
            <a:ext cx="8321040" cy="738664"/>
          </a:xfrm>
          <a:prstGeom prst="rect">
            <a:avLst/>
          </a:prstGeom>
          <a:noFill/>
        </p:spPr>
        <p:txBody>
          <a:bodyPr wrap="square">
            <a:spAutoFit/>
          </a:bodyPr>
          <a:lstStyle/>
          <a:p>
            <a:pPr algn="just"/>
            <a:r>
              <a:rPr lang="es-MX" sz="1400"/>
              <a:t>Las excepciones son errores que se dan en tiempo de ejecución y que quedan fuera del control del programador. C# nos </a:t>
            </a:r>
            <a:r>
              <a:rPr lang="es-ES" sz="1400"/>
              <a:t>proporcionan una forma estructurada, uniforme y con seguridad de tipos para controlar las condiciones de error del nivel de sistema y de la aplicación.</a:t>
            </a:r>
            <a:endParaRPr lang="es-MX" sz="1400"/>
          </a:p>
        </p:txBody>
      </p:sp>
      <p:pic>
        <p:nvPicPr>
          <p:cNvPr id="6" name="Picture 5">
            <a:extLst>
              <a:ext uri="{FF2B5EF4-FFF2-40B4-BE49-F238E27FC236}">
                <a16:creationId xmlns:a16="http://schemas.microsoft.com/office/drawing/2014/main" id="{D13BEB8F-FE85-B9D2-8BC6-EE15BAB2F09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55061" y="3436621"/>
            <a:ext cx="3577697" cy="2919730"/>
          </a:xfrm>
          <a:prstGeom prst="rect">
            <a:avLst/>
          </a:prstGeom>
        </p:spPr>
      </p:pic>
      <p:pic>
        <p:nvPicPr>
          <p:cNvPr id="9" name="Imagen 8">
            <a:extLst>
              <a:ext uri="{FF2B5EF4-FFF2-40B4-BE49-F238E27FC236}">
                <a16:creationId xmlns:a16="http://schemas.microsoft.com/office/drawing/2014/main" id="{8480FE25-8B23-6A3E-E2B0-5425B273ED51}"/>
              </a:ext>
            </a:extLst>
          </p:cNvPr>
          <p:cNvPicPr>
            <a:picLocks noChangeAspect="1"/>
          </p:cNvPicPr>
          <p:nvPr/>
        </p:nvPicPr>
        <p:blipFill>
          <a:blip r:embed="rId4"/>
          <a:stretch>
            <a:fillRect/>
          </a:stretch>
        </p:blipFill>
        <p:spPr>
          <a:xfrm>
            <a:off x="5542305" y="3436621"/>
            <a:ext cx="2582519" cy="1212202"/>
          </a:xfrm>
          <a:prstGeom prst="rect">
            <a:avLst/>
          </a:prstGeom>
          <a:effectLst>
            <a:outerShdw blurRad="50800" dist="38100" dir="2700000" algn="tl" rotWithShape="0">
              <a:prstClr val="black">
                <a:alpha val="40000"/>
              </a:prstClr>
            </a:outerShdw>
            <a:softEdge rad="25400"/>
          </a:effectLst>
        </p:spPr>
      </p:pic>
    </p:spTree>
    <p:extLst>
      <p:ext uri="{BB962C8B-B14F-4D97-AF65-F5344CB8AC3E}">
        <p14:creationId xmlns:p14="http://schemas.microsoft.com/office/powerpoint/2010/main" val="14163603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73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5" y="2290197"/>
            <a:ext cx="7463790" cy="2677656"/>
          </a:xfrm>
          <a:prstGeom prst="rect">
            <a:avLst/>
          </a:prstGeom>
          <a:noFill/>
        </p:spPr>
        <p:txBody>
          <a:bodyPr wrap="square">
            <a:spAutoFit/>
          </a:bodyPr>
          <a:lstStyle/>
          <a:p>
            <a:pPr algn="just"/>
            <a:r>
              <a:rPr lang="es-ES" sz="1400"/>
              <a:t>Existen diferentes motivos por los cuales se pueden presentar las excepciones, por ejemplo, si la memoria se corrompe, hay desbordamiento de pila, sectores del disco defectuosos, acceso a ficheros inexistentes, también una conexión a bases de datos que no está disponible, incluso por una acción inesperada realizada por el usuario y que pueden llegar a provocar que un programa se detenga inesperadamente.</a:t>
            </a:r>
          </a:p>
          <a:p>
            <a:pPr algn="just"/>
            <a:endParaRPr lang="es-ES" sz="1400"/>
          </a:p>
          <a:p>
            <a:pPr algn="just"/>
            <a:r>
              <a:rPr lang="es-ES" sz="1400"/>
              <a:t>C# nos ayuda a afrontar cualquiera de estas situaciones inesperadas o excepcionales que se producen cuando se ejecuta un programa. </a:t>
            </a:r>
          </a:p>
          <a:p>
            <a:pPr algn="just"/>
            <a:endParaRPr lang="es-ES" sz="1400"/>
          </a:p>
          <a:p>
            <a:pPr algn="just"/>
            <a:r>
              <a:rPr lang="es-ES" sz="1400"/>
              <a:t>El control de excepciones usa las palabras clave </a:t>
            </a:r>
            <a:r>
              <a:rPr lang="es-ES" sz="1400" i="1"/>
              <a:t>try</a:t>
            </a:r>
            <a:r>
              <a:rPr lang="es-ES" sz="1400"/>
              <a:t>, </a:t>
            </a:r>
            <a:r>
              <a:rPr lang="es-ES" sz="1400" i="1" err="1"/>
              <a:t>cath</a:t>
            </a:r>
            <a:r>
              <a:rPr lang="es-ES" sz="1400"/>
              <a:t> y </a:t>
            </a:r>
            <a:r>
              <a:rPr lang="es-ES" sz="1400" i="1" err="1"/>
              <a:t>finally</a:t>
            </a:r>
            <a:r>
              <a:rPr lang="es-ES" sz="1400" i="1"/>
              <a:t>  </a:t>
            </a:r>
            <a:r>
              <a:rPr lang="es-ES" sz="1400"/>
              <a:t>para realizar acciones que ayuden a completar acciones que no se pueden ejecutar correctamente y controlar los errores cuando se considere conveniente hacerlo. </a:t>
            </a:r>
            <a:endParaRPr lang="es-MX" sz="1400"/>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8" y="1014440"/>
            <a:ext cx="498140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Introducción a las excepciones</a:t>
            </a:r>
          </a:p>
        </p:txBody>
      </p:sp>
    </p:spTree>
    <p:extLst>
      <p:ext uri="{BB962C8B-B14F-4D97-AF65-F5344CB8AC3E}">
        <p14:creationId xmlns:p14="http://schemas.microsoft.com/office/powerpoint/2010/main" val="2566860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74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2010" y="1682723"/>
            <a:ext cx="7463790" cy="954107"/>
          </a:xfrm>
          <a:prstGeom prst="rect">
            <a:avLst/>
          </a:prstGeom>
          <a:noFill/>
        </p:spPr>
        <p:txBody>
          <a:bodyPr wrap="square">
            <a:spAutoFit/>
          </a:bodyPr>
          <a:lstStyle/>
          <a:p>
            <a:pPr algn="just"/>
            <a:r>
              <a:rPr lang="es-ES" sz="1400"/>
              <a:t>La instrucción try-catch consta de un bloque </a:t>
            </a:r>
            <a:r>
              <a:rPr lang="es-ES" sz="1400" i="1"/>
              <a:t>try</a:t>
            </a:r>
            <a:r>
              <a:rPr lang="es-ES" sz="1400"/>
              <a:t> seguido de una o más cláusulas </a:t>
            </a:r>
            <a:r>
              <a:rPr lang="es-ES" sz="1400" i="1"/>
              <a:t>catch</a:t>
            </a:r>
            <a:r>
              <a:rPr lang="es-ES" sz="1400"/>
              <a:t> que especifican controladores para diferentes excepciones. En otras palabras, le diremos al programa qué hacer en caso de que se produzca una excepción evitando que la línea que genera el error no se ejecute, pero si lo demás.</a:t>
            </a:r>
            <a:endParaRPr lang="es-MX" sz="1400"/>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8" y="1014440"/>
            <a:ext cx="4572000"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Try catch </a:t>
            </a:r>
            <a:r>
              <a:rPr lang="es-MX" sz="2400" err="1">
                <a:solidFill>
                  <a:srgbClr val="660033"/>
                </a:solidFill>
                <a:latin typeface="Segoe UI" panose="020B0502040204020203" pitchFamily="34" charset="0"/>
                <a:cs typeface="Segoe UI" panose="020B0502040204020203" pitchFamily="34" charset="0"/>
              </a:rPr>
              <a:t>finally</a:t>
            </a:r>
            <a:endParaRPr lang="es-MX" sz="2400">
              <a:solidFill>
                <a:srgbClr val="660033"/>
              </a:solidFill>
              <a:latin typeface="Segoe UI" panose="020B0502040204020203" pitchFamily="34" charset="0"/>
              <a:cs typeface="Segoe UI" panose="020B0502040204020203" pitchFamily="34" charset="0"/>
            </a:endParaRPr>
          </a:p>
        </p:txBody>
      </p:sp>
      <p:sp>
        <p:nvSpPr>
          <p:cNvPr id="8" name="CuadroTexto 7">
            <a:extLst>
              <a:ext uri="{FF2B5EF4-FFF2-40B4-BE49-F238E27FC236}">
                <a16:creationId xmlns:a16="http://schemas.microsoft.com/office/drawing/2014/main" id="{5A0654D6-CC31-BF9A-AE6D-7DA848AEE62E}"/>
              </a:ext>
            </a:extLst>
          </p:cNvPr>
          <p:cNvSpPr txBox="1"/>
          <p:nvPr/>
        </p:nvSpPr>
        <p:spPr>
          <a:xfrm>
            <a:off x="1118401" y="3075057"/>
            <a:ext cx="6092190" cy="707886"/>
          </a:xfrm>
          <a:prstGeom prst="rect">
            <a:avLst/>
          </a:prstGeom>
          <a:noFill/>
        </p:spPr>
        <p:txBody>
          <a:bodyPr wrap="square">
            <a:spAutoFit/>
          </a:bodyPr>
          <a:lstStyle/>
          <a:p>
            <a:r>
              <a:rPr lang="es-MX" sz="1000">
                <a:solidFill>
                  <a:srgbClr val="000000"/>
                </a:solidFill>
                <a:latin typeface="Cascadia Mono" panose="020B0609020000020004" pitchFamily="49" charset="0"/>
              </a:rPr>
              <a:t> </a:t>
            </a:r>
            <a:r>
              <a:rPr lang="es-MX" sz="1000">
                <a:solidFill>
                  <a:srgbClr val="0000FF"/>
                </a:solidFill>
                <a:latin typeface="Cascadia Mono" panose="020B0609020000020004" pitchFamily="49" charset="0"/>
              </a:rPr>
              <a:t>try</a:t>
            </a:r>
            <a:endParaRPr lang="es-MX" sz="1000">
              <a:solidFill>
                <a:srgbClr val="000000"/>
              </a:solidFill>
              <a:latin typeface="Cascadia Mono" panose="020B0609020000020004" pitchFamily="49" charset="0"/>
            </a:endParaRPr>
          </a:p>
          <a:p>
            <a:r>
              <a:rPr lang="es-MX" sz="1000">
                <a:solidFill>
                  <a:srgbClr val="000000"/>
                </a:solidFill>
                <a:latin typeface="Cascadia Mono" panose="020B0609020000020004" pitchFamily="49" charset="0"/>
              </a:rPr>
              <a:t>            {</a:t>
            </a:r>
          </a:p>
          <a:p>
            <a:r>
              <a:rPr lang="es-ES" sz="1000">
                <a:solidFill>
                  <a:srgbClr val="000000"/>
                </a:solidFill>
                <a:latin typeface="Cascadia Mono" panose="020B0609020000020004" pitchFamily="49" charset="0"/>
              </a:rPr>
              <a:t>                </a:t>
            </a:r>
            <a:r>
              <a:rPr lang="es-ES" sz="1000">
                <a:solidFill>
                  <a:srgbClr val="008000"/>
                </a:solidFill>
                <a:latin typeface="Cascadia Mono" panose="020B0609020000020004" pitchFamily="49" charset="0"/>
              </a:rPr>
              <a:t>//Aquí van las instrucciones que pueden generar una excepción</a:t>
            </a:r>
            <a:endParaRPr lang="es-ES" sz="1000">
              <a:solidFill>
                <a:srgbClr val="000000"/>
              </a:solidFill>
              <a:latin typeface="Cascadia Mono" panose="020B0609020000020004" pitchFamily="49" charset="0"/>
            </a:endParaRPr>
          </a:p>
          <a:p>
            <a:r>
              <a:rPr lang="es-MX" sz="1000">
                <a:solidFill>
                  <a:srgbClr val="000000"/>
                </a:solidFill>
                <a:latin typeface="Cascadia Mono" panose="020B0609020000020004" pitchFamily="49" charset="0"/>
              </a:rPr>
              <a:t>            }</a:t>
            </a:r>
            <a:endParaRPr lang="es-MX" sz="1000"/>
          </a:p>
        </p:txBody>
      </p:sp>
      <p:sp>
        <p:nvSpPr>
          <p:cNvPr id="16" name="CuadroTexto 15">
            <a:extLst>
              <a:ext uri="{FF2B5EF4-FFF2-40B4-BE49-F238E27FC236}">
                <a16:creationId xmlns:a16="http://schemas.microsoft.com/office/drawing/2014/main" id="{61F4AC7B-0F21-2682-B957-EB7CAC0C415D}"/>
              </a:ext>
            </a:extLst>
          </p:cNvPr>
          <p:cNvSpPr txBox="1"/>
          <p:nvPr/>
        </p:nvSpPr>
        <p:spPr>
          <a:xfrm>
            <a:off x="1118401" y="4073798"/>
            <a:ext cx="7322820" cy="707886"/>
          </a:xfrm>
          <a:prstGeom prst="rect">
            <a:avLst/>
          </a:prstGeom>
          <a:noFill/>
        </p:spPr>
        <p:txBody>
          <a:bodyPr wrap="square">
            <a:spAutoFit/>
          </a:bodyPr>
          <a:lstStyle/>
          <a:p>
            <a:r>
              <a:rPr lang="es-MX" sz="1000">
                <a:solidFill>
                  <a:srgbClr val="000000"/>
                </a:solidFill>
                <a:latin typeface="Cascadia Mono" panose="020B0609020000020004" pitchFamily="49" charset="0"/>
              </a:rPr>
              <a:t> </a:t>
            </a:r>
            <a:r>
              <a:rPr lang="es-MX" sz="1000">
                <a:solidFill>
                  <a:srgbClr val="0000FF"/>
                </a:solidFill>
                <a:latin typeface="Cascadia Mono" panose="020B0609020000020004" pitchFamily="49" charset="0"/>
              </a:rPr>
              <a:t>catch</a:t>
            </a:r>
            <a:endParaRPr lang="es-MX" sz="1000">
              <a:solidFill>
                <a:srgbClr val="000000"/>
              </a:solidFill>
              <a:latin typeface="Cascadia Mono" panose="020B0609020000020004" pitchFamily="49" charset="0"/>
            </a:endParaRPr>
          </a:p>
          <a:p>
            <a:r>
              <a:rPr lang="es-MX" sz="1000">
                <a:solidFill>
                  <a:srgbClr val="000000"/>
                </a:solidFill>
                <a:latin typeface="Cascadia Mono" panose="020B0609020000020004" pitchFamily="49" charset="0"/>
              </a:rPr>
              <a:t>            </a:t>
            </a:r>
            <a:r>
              <a:rPr lang="es-MX" sz="1000" b="1">
                <a:solidFill>
                  <a:srgbClr val="000000"/>
                </a:solidFill>
                <a:latin typeface="Cascadia Mono" panose="020B0609020000020004" pitchFamily="49" charset="0"/>
              </a:rPr>
              <a:t>{</a:t>
            </a:r>
          </a:p>
          <a:p>
            <a:r>
              <a:rPr lang="es-ES" sz="1000" b="1">
                <a:solidFill>
                  <a:srgbClr val="000000"/>
                </a:solidFill>
                <a:latin typeface="Cascadia Mono" panose="020B0609020000020004" pitchFamily="49" charset="0"/>
              </a:rPr>
              <a:t>                </a:t>
            </a:r>
            <a:r>
              <a:rPr lang="es-ES" sz="1000" b="1">
                <a:solidFill>
                  <a:srgbClr val="008000"/>
                </a:solidFill>
                <a:latin typeface="Cascadia Mono" panose="020B0609020000020004" pitchFamily="49" charset="0"/>
              </a:rPr>
              <a:t>//Aquí van las instrucciones que se ejecutan cuando se produce una excepción</a:t>
            </a:r>
            <a:endParaRPr lang="es-ES" sz="1000" b="1">
              <a:solidFill>
                <a:srgbClr val="000000"/>
              </a:solidFill>
              <a:latin typeface="Cascadia Mono" panose="020B0609020000020004" pitchFamily="49" charset="0"/>
            </a:endParaRPr>
          </a:p>
          <a:p>
            <a:r>
              <a:rPr lang="es-MX" sz="1000" b="1">
                <a:solidFill>
                  <a:srgbClr val="000000"/>
                </a:solidFill>
                <a:latin typeface="Cascadia Mono" panose="020B0609020000020004" pitchFamily="49" charset="0"/>
              </a:rPr>
              <a:t>            }</a:t>
            </a:r>
            <a:endParaRPr lang="es-MX" sz="1000" b="1"/>
          </a:p>
        </p:txBody>
      </p:sp>
      <p:sp>
        <p:nvSpPr>
          <p:cNvPr id="18" name="CuadroTexto 17">
            <a:extLst>
              <a:ext uri="{FF2B5EF4-FFF2-40B4-BE49-F238E27FC236}">
                <a16:creationId xmlns:a16="http://schemas.microsoft.com/office/drawing/2014/main" id="{6A689A92-3A92-11D0-00AA-DCE3DDBE5FAB}"/>
              </a:ext>
            </a:extLst>
          </p:cNvPr>
          <p:cNvSpPr txBox="1"/>
          <p:nvPr/>
        </p:nvSpPr>
        <p:spPr>
          <a:xfrm>
            <a:off x="1118401" y="5072540"/>
            <a:ext cx="7246620" cy="707886"/>
          </a:xfrm>
          <a:prstGeom prst="rect">
            <a:avLst/>
          </a:prstGeom>
          <a:noFill/>
        </p:spPr>
        <p:txBody>
          <a:bodyPr wrap="square">
            <a:spAutoFit/>
          </a:bodyPr>
          <a:lstStyle/>
          <a:p>
            <a:r>
              <a:rPr lang="es-MX" sz="1000">
                <a:solidFill>
                  <a:srgbClr val="000000"/>
                </a:solidFill>
                <a:latin typeface="Cascadia Mono" panose="020B0609020000020004" pitchFamily="49" charset="0"/>
              </a:rPr>
              <a:t> </a:t>
            </a:r>
            <a:r>
              <a:rPr lang="es-MX" sz="1000" err="1">
                <a:solidFill>
                  <a:srgbClr val="0000FF"/>
                </a:solidFill>
                <a:latin typeface="Cascadia Mono" panose="020B0609020000020004" pitchFamily="49" charset="0"/>
              </a:rPr>
              <a:t>finally</a:t>
            </a:r>
            <a:endParaRPr lang="es-MX" sz="1000">
              <a:solidFill>
                <a:srgbClr val="000000"/>
              </a:solidFill>
              <a:latin typeface="Cascadia Mono" panose="020B0609020000020004" pitchFamily="49" charset="0"/>
            </a:endParaRPr>
          </a:p>
          <a:p>
            <a:r>
              <a:rPr lang="es-MX" sz="1000">
                <a:solidFill>
                  <a:srgbClr val="000000"/>
                </a:solidFill>
                <a:latin typeface="Cascadia Mono" panose="020B0609020000020004" pitchFamily="49" charset="0"/>
              </a:rPr>
              <a:t>            {</a:t>
            </a:r>
          </a:p>
          <a:p>
            <a:r>
              <a:rPr lang="es-ES" sz="1000">
                <a:solidFill>
                  <a:srgbClr val="000000"/>
                </a:solidFill>
                <a:latin typeface="Cascadia Mono" panose="020B0609020000020004" pitchFamily="49" charset="0"/>
              </a:rPr>
              <a:t>                </a:t>
            </a:r>
            <a:r>
              <a:rPr lang="es-ES" sz="1000">
                <a:solidFill>
                  <a:srgbClr val="008000"/>
                </a:solidFill>
                <a:latin typeface="Cascadia Mono" panose="020B0609020000020004" pitchFamily="49" charset="0"/>
              </a:rPr>
              <a:t>//Aquí van las instrucciones que se ejecutan siempre, haya o no una excepción</a:t>
            </a:r>
            <a:endParaRPr lang="es-ES" sz="1000">
              <a:solidFill>
                <a:srgbClr val="000000"/>
              </a:solidFill>
              <a:latin typeface="Cascadia Mono" panose="020B0609020000020004" pitchFamily="49" charset="0"/>
            </a:endParaRPr>
          </a:p>
          <a:p>
            <a:r>
              <a:rPr lang="es-MX" sz="1000">
                <a:solidFill>
                  <a:srgbClr val="000000"/>
                </a:solidFill>
                <a:latin typeface="Cascadia Mono" panose="020B0609020000020004" pitchFamily="49" charset="0"/>
              </a:rPr>
              <a:t>            }</a:t>
            </a:r>
            <a:endParaRPr lang="es-MX" sz="1000"/>
          </a:p>
        </p:txBody>
      </p:sp>
    </p:spTree>
    <p:extLst>
      <p:ext uri="{BB962C8B-B14F-4D97-AF65-F5344CB8AC3E}">
        <p14:creationId xmlns:p14="http://schemas.microsoft.com/office/powerpoint/2010/main" val="12158669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75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2010" y="1682723"/>
            <a:ext cx="7463790" cy="738664"/>
          </a:xfrm>
          <a:prstGeom prst="rect">
            <a:avLst/>
          </a:prstGeom>
          <a:noFill/>
        </p:spPr>
        <p:txBody>
          <a:bodyPr wrap="square">
            <a:spAutoFit/>
          </a:bodyPr>
          <a:lstStyle/>
          <a:p>
            <a:pPr algn="just"/>
            <a:r>
              <a:rPr lang="es-ES" sz="1400"/>
              <a:t>En este ejemplo vamos se realiza la división de dos números enteros en donde el dividendo es igual a cero, sabemos que esto provocará un error que cacharemos con el bloque catch evitando el error e imprimiendo un mensaje alusivo al mismo .</a:t>
            </a:r>
            <a:endParaRPr lang="es-MX" sz="1400"/>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8" y="1014440"/>
            <a:ext cx="4572000"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Try catch </a:t>
            </a:r>
            <a:r>
              <a:rPr lang="es-MX" sz="2400" err="1">
                <a:solidFill>
                  <a:srgbClr val="660033"/>
                </a:solidFill>
                <a:latin typeface="Segoe UI" panose="020B0502040204020203" pitchFamily="34" charset="0"/>
                <a:cs typeface="Segoe UI" panose="020B0502040204020203" pitchFamily="34" charset="0"/>
              </a:rPr>
              <a:t>finally</a:t>
            </a:r>
            <a:r>
              <a:rPr lang="es-MX" sz="2400">
                <a:solidFill>
                  <a:srgbClr val="660033"/>
                </a:solidFill>
                <a:latin typeface="Segoe UI" panose="020B0502040204020203" pitchFamily="34" charset="0"/>
                <a:cs typeface="Segoe UI" panose="020B0502040204020203" pitchFamily="34" charset="0"/>
              </a:rPr>
              <a:t> (2)</a:t>
            </a:r>
          </a:p>
        </p:txBody>
      </p:sp>
      <p:pic>
        <p:nvPicPr>
          <p:cNvPr id="8" name="Picture 7">
            <a:extLst>
              <a:ext uri="{FF2B5EF4-FFF2-40B4-BE49-F238E27FC236}">
                <a16:creationId xmlns:a16="http://schemas.microsoft.com/office/drawing/2014/main" id="{8843BDCD-FD5C-4714-B2CA-472D1DB47EAA}"/>
              </a:ext>
            </a:extLst>
          </p:cNvPr>
          <p:cNvPicPr>
            <a:picLocks noChangeAspect="1"/>
          </p:cNvPicPr>
          <p:nvPr/>
        </p:nvPicPr>
        <p:blipFill>
          <a:blip r:embed="rId3"/>
          <a:stretch>
            <a:fillRect/>
          </a:stretch>
        </p:blipFill>
        <p:spPr>
          <a:xfrm>
            <a:off x="842010" y="2631211"/>
            <a:ext cx="4926327" cy="2150339"/>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5C9EAB69-9AF4-1285-6161-2BFD2AF5B5EB}"/>
              </a:ext>
            </a:extLst>
          </p:cNvPr>
          <p:cNvPicPr>
            <a:picLocks noChangeAspect="1"/>
          </p:cNvPicPr>
          <p:nvPr/>
        </p:nvPicPr>
        <p:blipFill>
          <a:blip r:embed="rId4"/>
          <a:stretch>
            <a:fillRect/>
          </a:stretch>
        </p:blipFill>
        <p:spPr>
          <a:xfrm>
            <a:off x="3948430" y="5049737"/>
            <a:ext cx="4566920" cy="7162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29490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76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Título 1">
            <a:extLst>
              <a:ext uri="{FF2B5EF4-FFF2-40B4-BE49-F238E27FC236}">
                <a16:creationId xmlns:a16="http://schemas.microsoft.com/office/drawing/2014/main" id="{A8A473CF-8ED1-48A2-3F3E-D17B22F1B6B8}"/>
              </a:ext>
            </a:extLst>
          </p:cNvPr>
          <p:cNvSpPr>
            <a:spLocks noGrp="1"/>
          </p:cNvSpPr>
          <p:nvPr>
            <p:ph type="title"/>
          </p:nvPr>
        </p:nvSpPr>
        <p:spPr>
          <a:xfrm>
            <a:off x="438785" y="2786897"/>
            <a:ext cx="6488430" cy="1325563"/>
          </a:xfrm>
        </p:spPr>
        <p:txBody>
          <a:bodyPr>
            <a:normAutofit/>
          </a:bodyPr>
          <a:lstStyle/>
          <a:p>
            <a:r>
              <a:rPr lang="es-MX" sz="4800" err="1">
                <a:solidFill>
                  <a:srgbClr val="660033"/>
                </a:solidFill>
                <a:latin typeface="Segoe UI" panose="020B0502040204020203" pitchFamily="34" charset="0"/>
                <a:ea typeface="+mn-ea"/>
                <a:cs typeface="Segoe UI" panose="020B0502040204020203" pitchFamily="34" charset="0"/>
              </a:rPr>
              <a:t>Xamarin</a:t>
            </a:r>
            <a:r>
              <a:rPr lang="es-MX" sz="4800">
                <a:solidFill>
                  <a:srgbClr val="660033"/>
                </a:solidFill>
                <a:latin typeface="Segoe UI" panose="020B0502040204020203" pitchFamily="34" charset="0"/>
                <a:ea typeface="+mn-ea"/>
                <a:cs typeface="Segoe UI" panose="020B0502040204020203" pitchFamily="34" charset="0"/>
              </a:rPr>
              <a:t> </a:t>
            </a:r>
            <a:r>
              <a:rPr lang="es-MX" sz="4800" err="1">
                <a:solidFill>
                  <a:srgbClr val="660033"/>
                </a:solidFill>
                <a:latin typeface="Segoe UI" panose="020B0502040204020203" pitchFamily="34" charset="0"/>
                <a:ea typeface="+mn-ea"/>
                <a:cs typeface="Segoe UI" panose="020B0502040204020203" pitchFamily="34" charset="0"/>
              </a:rPr>
              <a:t>Forms</a:t>
            </a:r>
            <a:endParaRPr lang="es-MX" sz="4800">
              <a:solidFill>
                <a:srgbClr val="660033"/>
              </a:solidFill>
              <a:latin typeface="Segoe UI" panose="020B0502040204020203" pitchFamily="34" charset="0"/>
              <a:ea typeface="+mn-ea"/>
              <a:cs typeface="Segoe UI" panose="020B0502040204020203" pitchFamily="34" charset="0"/>
            </a:endParaRPr>
          </a:p>
        </p:txBody>
      </p:sp>
      <p:pic>
        <p:nvPicPr>
          <p:cNvPr id="8" name="Picture 7">
            <a:extLst>
              <a:ext uri="{FF2B5EF4-FFF2-40B4-BE49-F238E27FC236}">
                <a16:creationId xmlns:a16="http://schemas.microsoft.com/office/drawing/2014/main" id="{89C2C0A8-BFD8-881A-2A61-373F8456B7BA}"/>
              </a:ext>
            </a:extLst>
          </p:cNvPr>
          <p:cNvPicPr>
            <a:picLocks noChangeAspect="1"/>
          </p:cNvPicPr>
          <p:nvPr/>
        </p:nvPicPr>
        <p:blipFill>
          <a:blip r:embed="rId3"/>
          <a:stretch>
            <a:fillRect/>
          </a:stretch>
        </p:blipFill>
        <p:spPr>
          <a:xfrm>
            <a:off x="4679902" y="4201837"/>
            <a:ext cx="3751847" cy="1552488"/>
          </a:xfrm>
          <a:prstGeom prst="rect">
            <a:avLst/>
          </a:prstGeom>
        </p:spPr>
      </p:pic>
    </p:spTree>
    <p:extLst>
      <p:ext uri="{BB962C8B-B14F-4D97-AF65-F5344CB8AC3E}">
        <p14:creationId xmlns:p14="http://schemas.microsoft.com/office/powerpoint/2010/main" val="16051388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77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4" y="1919930"/>
            <a:ext cx="7463790" cy="2462213"/>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Windows </a:t>
            </a:r>
            <a:r>
              <a:rPr lang="es-ES" sz="1400" err="1">
                <a:latin typeface="Segoe UI" panose="020B0502040204020203" pitchFamily="34" charset="0"/>
                <a:cs typeface="Segoe UI" panose="020B0502040204020203" pitchFamily="34" charset="0"/>
              </a:rPr>
              <a:t>Presentation</a:t>
            </a:r>
            <a:r>
              <a:rPr lang="es-ES" sz="1400">
                <a:latin typeface="Segoe UI" panose="020B0502040204020203" pitchFamily="34" charset="0"/>
                <a:cs typeface="Segoe UI" panose="020B0502040204020203" pitchFamily="34" charset="0"/>
              </a:rPr>
              <a:t> </a:t>
            </a:r>
            <a:r>
              <a:rPr lang="es-ES" sz="1400" err="1">
                <a:latin typeface="Segoe UI" panose="020B0502040204020203" pitchFamily="34" charset="0"/>
                <a:cs typeface="Segoe UI" panose="020B0502040204020203" pitchFamily="34" charset="0"/>
              </a:rPr>
              <a:t>Foundation</a:t>
            </a:r>
            <a:r>
              <a:rPr lang="es-ES" sz="1400">
                <a:latin typeface="Segoe UI" panose="020B0502040204020203" pitchFamily="34" charset="0"/>
                <a:cs typeface="Segoe UI" panose="020B0502040204020203" pitchFamily="34" charset="0"/>
              </a:rPr>
              <a:t> (WPF) es una tecnología de Microsoft, presentada como parte de Windows Vista, permitió el desarrollo de interfaces en Windows tomando características de aplicaciones Windows y de aplicaciones web. </a:t>
            </a:r>
          </a:p>
          <a:p>
            <a:pPr algn="just"/>
            <a:endParaRPr lang="es-ES" sz="1400">
              <a:latin typeface="Segoe UI" panose="020B0502040204020203" pitchFamily="34" charset="0"/>
              <a:cs typeface="Segoe UI" panose="020B0502040204020203" pitchFamily="34" charset="0"/>
            </a:endParaRPr>
          </a:p>
          <a:p>
            <a:pPr algn="just"/>
            <a:r>
              <a:rPr lang="es-ES" sz="1400">
                <a:latin typeface="Segoe UI" panose="020B0502040204020203" pitchFamily="34" charset="0"/>
                <a:cs typeface="Segoe UI" panose="020B0502040204020203" pitchFamily="34" charset="0"/>
              </a:rPr>
              <a:t>Microsoft Silverlight es un subconjunto de WPF que permitió crear aplicaciones similares a Flash para web y móviles, con el mismo modelo de programación que las aplicaciones .NET. No admitía funciones 3D, pero permitió XPS y planos basados en vectores.</a:t>
            </a:r>
          </a:p>
          <a:p>
            <a:pPr algn="just"/>
            <a:endParaRPr lang="es-ES" sz="1400">
              <a:latin typeface="Segoe UI" panose="020B0502040204020203" pitchFamily="34" charset="0"/>
              <a:cs typeface="Segoe UI" panose="020B0502040204020203" pitchFamily="34" charset="0"/>
            </a:endParaRPr>
          </a:p>
          <a:p>
            <a:pPr algn="just"/>
            <a:endParaRPr lang="es-ES" sz="1400"/>
          </a:p>
          <a:p>
            <a:pPr algn="just"/>
            <a:endParaRPr lang="es-ES" sz="1400"/>
          </a:p>
          <a:p>
            <a:pPr algn="just"/>
            <a:endParaRPr lang="es-ES" sz="1400"/>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8" y="1014440"/>
            <a:ext cx="606725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Breve Historia (WPF, Silverlight </a:t>
            </a:r>
            <a:r>
              <a:rPr lang="es-MX" sz="2400" err="1">
                <a:solidFill>
                  <a:srgbClr val="660033"/>
                </a:solidFill>
                <a:latin typeface="Segoe UI" panose="020B0502040204020203" pitchFamily="34" charset="0"/>
                <a:cs typeface="Segoe UI" panose="020B0502040204020203" pitchFamily="34" charset="0"/>
              </a:rPr>
              <a:t>Forms</a:t>
            </a:r>
            <a:r>
              <a:rPr lang="es-MX" sz="2400">
                <a:solidFill>
                  <a:srgbClr val="660033"/>
                </a:solidFill>
                <a:latin typeface="Segoe UI" panose="020B0502040204020203" pitchFamily="34" charset="0"/>
                <a:cs typeface="Segoe UI" panose="020B0502040204020203" pitchFamily="34" charset="0"/>
              </a:rPr>
              <a:t>)</a:t>
            </a:r>
          </a:p>
        </p:txBody>
      </p:sp>
      <p:pic>
        <p:nvPicPr>
          <p:cNvPr id="3076" name="Picture 4" descr="Microsoft Silverlight - Wikipedia, la enciclopedia libre">
            <a:extLst>
              <a:ext uri="{FF2B5EF4-FFF2-40B4-BE49-F238E27FC236}">
                <a16:creationId xmlns:a16="http://schemas.microsoft.com/office/drawing/2014/main" id="{733BF739-3A33-82D7-3E97-B5917B2C6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3545828"/>
            <a:ext cx="2074311" cy="23136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026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78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9" name="CuadroTexto 8">
            <a:extLst>
              <a:ext uri="{FF2B5EF4-FFF2-40B4-BE49-F238E27FC236}">
                <a16:creationId xmlns:a16="http://schemas.microsoft.com/office/drawing/2014/main" id="{B4D46BF2-86E4-6AC4-4083-563279B5B113}"/>
              </a:ext>
            </a:extLst>
          </p:cNvPr>
          <p:cNvSpPr txBox="1"/>
          <p:nvPr/>
        </p:nvSpPr>
        <p:spPr>
          <a:xfrm>
            <a:off x="390698" y="1014440"/>
            <a:ext cx="6067252"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¿Qué es </a:t>
            </a:r>
            <a:r>
              <a:rPr lang="es-MX" sz="2400" err="1">
                <a:solidFill>
                  <a:srgbClr val="660033"/>
                </a:solidFill>
                <a:latin typeface="Segoe UI" panose="020B0502040204020203" pitchFamily="34" charset="0"/>
                <a:cs typeface="Segoe UI" panose="020B0502040204020203" pitchFamily="34" charset="0"/>
              </a:rPr>
              <a:t>Xamarin</a:t>
            </a:r>
            <a:r>
              <a:rPr lang="es-MX" sz="2400">
                <a:solidFill>
                  <a:srgbClr val="660033"/>
                </a:solidFill>
                <a:latin typeface="Segoe UI" panose="020B0502040204020203" pitchFamily="34" charset="0"/>
                <a:cs typeface="Segoe UI" panose="020B0502040204020203" pitchFamily="34" charset="0"/>
              </a:rPr>
              <a:t> </a:t>
            </a:r>
            <a:r>
              <a:rPr lang="es-MX" sz="2400" err="1">
                <a:solidFill>
                  <a:srgbClr val="660033"/>
                </a:solidFill>
                <a:latin typeface="Segoe UI" panose="020B0502040204020203" pitchFamily="34" charset="0"/>
                <a:cs typeface="Segoe UI" panose="020B0502040204020203" pitchFamily="34" charset="0"/>
              </a:rPr>
              <a:t>Forms</a:t>
            </a:r>
            <a:r>
              <a:rPr lang="es-MX" sz="2400">
                <a:solidFill>
                  <a:srgbClr val="660033"/>
                </a:solidFill>
                <a:latin typeface="Segoe UI" panose="020B0502040204020203" pitchFamily="34" charset="0"/>
                <a:cs typeface="Segoe UI" panose="020B0502040204020203" pitchFamily="34" charset="0"/>
              </a:rPr>
              <a:t>?</a:t>
            </a:r>
          </a:p>
        </p:txBody>
      </p:sp>
      <p:sp>
        <p:nvSpPr>
          <p:cNvPr id="12" name="CuadroTexto 11">
            <a:extLst>
              <a:ext uri="{FF2B5EF4-FFF2-40B4-BE49-F238E27FC236}">
                <a16:creationId xmlns:a16="http://schemas.microsoft.com/office/drawing/2014/main" id="{F8D2495A-9E70-8B7C-2CC6-5699772C23ED}"/>
              </a:ext>
            </a:extLst>
          </p:cNvPr>
          <p:cNvSpPr txBox="1"/>
          <p:nvPr/>
        </p:nvSpPr>
        <p:spPr>
          <a:xfrm>
            <a:off x="848353" y="2119997"/>
            <a:ext cx="3656689" cy="3539430"/>
          </a:xfrm>
          <a:prstGeom prst="rect">
            <a:avLst/>
          </a:prstGeom>
          <a:noFill/>
        </p:spPr>
        <p:txBody>
          <a:bodyPr wrap="square">
            <a:spAutoFit/>
          </a:bodyPr>
          <a:lstStyle/>
          <a:p>
            <a:pPr algn="just"/>
            <a:r>
              <a:rPr lang="es-ES" sz="1400" err="1">
                <a:latin typeface="Segoe UI" panose="020B0502040204020203" pitchFamily="34" charset="0"/>
                <a:cs typeface="Segoe UI" panose="020B0502040204020203" pitchFamily="34" charset="0"/>
              </a:rPr>
              <a:t>Xamarin.Forms</a:t>
            </a:r>
            <a:r>
              <a:rPr lang="es-ES" sz="1400">
                <a:latin typeface="Segoe UI" panose="020B0502040204020203" pitchFamily="34" charset="0"/>
                <a:cs typeface="Segoe UI" panose="020B0502040204020203" pitchFamily="34" charset="0"/>
              </a:rPr>
              <a:t> es un marco multiplataforma de código abierto de Microsoft para crear aplicaciones iOS, Android y Windows con .NET desde una única base de código compartida.</a:t>
            </a:r>
          </a:p>
          <a:p>
            <a:pPr algn="just"/>
            <a:endParaRPr lang="es-ES" sz="1400">
              <a:latin typeface="Segoe UI" panose="020B0502040204020203" pitchFamily="34" charset="0"/>
              <a:cs typeface="Segoe UI" panose="020B0502040204020203" pitchFamily="34" charset="0"/>
            </a:endParaRPr>
          </a:p>
          <a:p>
            <a:pPr algn="just"/>
            <a:r>
              <a:rPr lang="es-ES" sz="1400">
                <a:latin typeface="Segoe UI" panose="020B0502040204020203" pitchFamily="34" charset="0"/>
                <a:cs typeface="Segoe UI" panose="020B0502040204020203" pitchFamily="34" charset="0"/>
              </a:rPr>
              <a:t>Utiliza páginas, diseños y controles integrados de </a:t>
            </a:r>
            <a:r>
              <a:rPr lang="es-ES" sz="1400" err="1">
                <a:latin typeface="Segoe UI" panose="020B0502040204020203" pitchFamily="34" charset="0"/>
                <a:cs typeface="Segoe UI" panose="020B0502040204020203" pitchFamily="34" charset="0"/>
              </a:rPr>
              <a:t>Xamarin.Forms</a:t>
            </a:r>
            <a:r>
              <a:rPr lang="es-ES" sz="1400">
                <a:latin typeface="Segoe UI" panose="020B0502040204020203" pitchFamily="34" charset="0"/>
                <a:cs typeface="Segoe UI" panose="020B0502040204020203" pitchFamily="34" charset="0"/>
              </a:rPr>
              <a:t> para crear y diseñar aplicaciones móviles a partir de una única API altamente extensible. </a:t>
            </a:r>
          </a:p>
          <a:p>
            <a:pPr algn="just"/>
            <a:endParaRPr lang="es-ES" sz="1400">
              <a:latin typeface="Segoe UI" panose="020B0502040204020203" pitchFamily="34" charset="0"/>
              <a:cs typeface="Segoe UI" panose="020B0502040204020203" pitchFamily="34" charset="0"/>
            </a:endParaRPr>
          </a:p>
          <a:p>
            <a:pPr algn="just"/>
            <a:r>
              <a:rPr lang="es-ES" sz="1400">
                <a:latin typeface="Segoe UI" panose="020B0502040204020203" pitchFamily="34" charset="0"/>
                <a:cs typeface="Segoe UI" panose="020B0502040204020203" pitchFamily="34" charset="0"/>
              </a:rPr>
              <a:t>Se puede subclasificar  cualquier control para personalizar su comportamiento o defina sus propios controles, diseños, páginas y celdas para que el píxel de la aplicación sea perfecto.</a:t>
            </a:r>
            <a:endParaRPr lang="es-MX" sz="1400">
              <a:latin typeface="Segoe UI" panose="020B0502040204020203" pitchFamily="34" charset="0"/>
              <a:cs typeface="Segoe UI" panose="020B0502040204020203" pitchFamily="34" charset="0"/>
            </a:endParaRPr>
          </a:p>
        </p:txBody>
      </p:sp>
      <p:pic>
        <p:nvPicPr>
          <p:cNvPr id="5124" name="Picture 4" descr="Buscar en la consulta  de la barra lateral">
            <a:extLst>
              <a:ext uri="{FF2B5EF4-FFF2-40B4-BE49-F238E27FC236}">
                <a16:creationId xmlns:a16="http://schemas.microsoft.com/office/drawing/2014/main" id="{AD34B6A8-4CD0-02B6-76B5-3B151F2AD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7478" y="1824722"/>
            <a:ext cx="3946499" cy="40188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4380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79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36977" y="1944333"/>
            <a:ext cx="5779770" cy="1169551"/>
          </a:xfrm>
          <a:prstGeom prst="rect">
            <a:avLst/>
          </a:prstGeom>
          <a:noFill/>
        </p:spPr>
        <p:txBody>
          <a:bodyPr wrap="square">
            <a:spAutoFit/>
          </a:bodyPr>
          <a:lstStyle/>
          <a:p>
            <a:pPr algn="just"/>
            <a:r>
              <a:rPr lang="es-ES" sz="1400" err="1"/>
              <a:t>Xamarin.Forms</a:t>
            </a:r>
            <a:r>
              <a:rPr lang="es-ES" sz="1400"/>
              <a:t> es para desarrolladores con los siguientes objetivos:</a:t>
            </a:r>
          </a:p>
          <a:p>
            <a:pPr algn="just"/>
            <a:endParaRPr lang="es-ES" sz="1400"/>
          </a:p>
          <a:p>
            <a:pPr marL="285750" indent="-285750" algn="just">
              <a:buFont typeface="Arial" panose="020B0604020202020204" pitchFamily="34" charset="0"/>
              <a:buChar char="•"/>
            </a:pPr>
            <a:r>
              <a:rPr lang="es-ES" sz="1400"/>
              <a:t>Compartir el diseño de la interfaz de usuario entre plataformas.</a:t>
            </a:r>
          </a:p>
          <a:p>
            <a:pPr marL="285750" indent="-285750" algn="just">
              <a:buFont typeface="Arial" panose="020B0604020202020204" pitchFamily="34" charset="0"/>
              <a:buChar char="•"/>
            </a:pPr>
            <a:r>
              <a:rPr lang="es-ES" sz="1400"/>
              <a:t>Compartir código, pruebas y lógica de negocios entre plataformas.</a:t>
            </a:r>
          </a:p>
          <a:p>
            <a:pPr marL="285750" indent="-285750" algn="just">
              <a:buFont typeface="Arial" panose="020B0604020202020204" pitchFamily="34" charset="0"/>
              <a:buChar char="•"/>
            </a:pPr>
            <a:r>
              <a:rPr lang="es-ES" sz="1400"/>
              <a:t>Escribir aplicaciones multiplataforma en C# con Visual Studio.</a:t>
            </a:r>
            <a:endParaRPr lang="es-MX" sz="1400"/>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7" y="1014440"/>
            <a:ext cx="594342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a:solidFill>
                  <a:srgbClr val="660033"/>
                </a:solidFill>
                <a:latin typeface="Segoe UI" panose="020B0502040204020203" pitchFamily="34" charset="0"/>
                <a:cs typeface="Segoe UI" panose="020B0502040204020203" pitchFamily="34" charset="0"/>
              </a:rPr>
              <a:t>A quién va destinado </a:t>
            </a:r>
            <a:r>
              <a:rPr lang="es-ES" sz="2400" err="1">
                <a:solidFill>
                  <a:srgbClr val="660033"/>
                </a:solidFill>
                <a:latin typeface="Segoe UI" panose="020B0502040204020203" pitchFamily="34" charset="0"/>
                <a:cs typeface="Segoe UI" panose="020B0502040204020203" pitchFamily="34" charset="0"/>
              </a:rPr>
              <a:t>Xamarin.Forms</a:t>
            </a:r>
            <a:endParaRPr lang="es-MX" sz="2400">
              <a:solidFill>
                <a:srgbClr val="660033"/>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9F5006C-472D-010B-732A-C3A29A506613}"/>
              </a:ext>
            </a:extLst>
          </p:cNvPr>
          <p:cNvPicPr>
            <a:picLocks noChangeAspect="1"/>
          </p:cNvPicPr>
          <p:nvPr/>
        </p:nvPicPr>
        <p:blipFill>
          <a:blip r:embed="rId3"/>
          <a:stretch>
            <a:fillRect/>
          </a:stretch>
        </p:blipFill>
        <p:spPr>
          <a:xfrm>
            <a:off x="4733804" y="3429000"/>
            <a:ext cx="3647049" cy="2422492"/>
          </a:xfrm>
          <a:prstGeom prst="rect">
            <a:avLst/>
          </a:prstGeom>
        </p:spPr>
      </p:pic>
    </p:spTree>
    <p:extLst>
      <p:ext uri="{BB962C8B-B14F-4D97-AF65-F5344CB8AC3E}">
        <p14:creationId xmlns:p14="http://schemas.microsoft.com/office/powerpoint/2010/main" val="2821156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6DB2B1-A0FF-1340-94D9-7A266D69EE7C}"/>
              </a:ext>
            </a:extLst>
          </p:cNvPr>
          <p:cNvSpPr>
            <a:spLocks noGrp="1"/>
          </p:cNvSpPr>
          <p:nvPr>
            <p:ph type="title"/>
          </p:nvPr>
        </p:nvSpPr>
        <p:spPr>
          <a:xfrm>
            <a:off x="700125" y="2276697"/>
            <a:ext cx="7743750" cy="1782061"/>
          </a:xfrm>
          <a:noFill/>
        </p:spPr>
        <p:txBody>
          <a:bodyPr>
            <a:normAutofit/>
          </a:bodyPr>
          <a:lstStyle/>
          <a:p>
            <a:pPr algn="ctr"/>
            <a:r>
              <a:rPr lang="es-MX" sz="6000">
                <a:solidFill>
                  <a:srgbClr val="660033"/>
                </a:solidFill>
                <a:latin typeface="Segoe UI" panose="020B0502040204020203" pitchFamily="34" charset="0"/>
                <a:ea typeface="+mn-ea"/>
                <a:cs typeface="+mn-cs"/>
              </a:rPr>
              <a:t>Herramientas de desarrollo</a:t>
            </a:r>
          </a:p>
        </p:txBody>
      </p:sp>
      <p:sp>
        <p:nvSpPr>
          <p:cNvPr id="6" name="Marcador de número de diapositiva 5">
            <a:extLst>
              <a:ext uri="{FF2B5EF4-FFF2-40B4-BE49-F238E27FC236}">
                <a16:creationId xmlns:a16="http://schemas.microsoft.com/office/drawing/2014/main" id="{565F7485-1591-524B-A79C-9EC2AF883976}"/>
              </a:ext>
            </a:extLst>
          </p:cNvPr>
          <p:cNvSpPr>
            <a:spLocks noGrp="1"/>
          </p:cNvSpPr>
          <p:nvPr>
            <p:ph type="sldNum" sz="quarter" idx="12"/>
          </p:nvPr>
        </p:nvSpPr>
        <p:spPr/>
        <p:txBody>
          <a:bodyPr/>
          <a:lstStyle/>
          <a:p>
            <a:fld id="{BE15108C-154A-4A5A-9C05-91A49A422BA7}" type="slidenum">
              <a:rPr lang="en-US" smtClean="0"/>
              <a:t>8</a:t>
            </a:fld>
            <a:endParaRPr lang="en-US"/>
          </a:p>
        </p:txBody>
      </p:sp>
      <p:grpSp>
        <p:nvGrpSpPr>
          <p:cNvPr id="3" name="Grupo 2">
            <a:extLst>
              <a:ext uri="{FF2B5EF4-FFF2-40B4-BE49-F238E27FC236}">
                <a16:creationId xmlns:a16="http://schemas.microsoft.com/office/drawing/2014/main" id="{473E200B-1080-F621-63E6-47EBA62A9BD1}"/>
              </a:ext>
            </a:extLst>
          </p:cNvPr>
          <p:cNvGrpSpPr/>
          <p:nvPr/>
        </p:nvGrpSpPr>
        <p:grpSpPr>
          <a:xfrm>
            <a:off x="2676698" y="266006"/>
            <a:ext cx="6467302" cy="277000"/>
            <a:chOff x="2676698" y="266006"/>
            <a:chExt cx="6467302" cy="277000"/>
          </a:xfrm>
        </p:grpSpPr>
        <p:sp>
          <p:nvSpPr>
            <p:cNvPr id="4" name="Rectángulo 3">
              <a:extLst>
                <a:ext uri="{FF2B5EF4-FFF2-40B4-BE49-F238E27FC236}">
                  <a16:creationId xmlns:a16="http://schemas.microsoft.com/office/drawing/2014/main" id="{4770F50F-0D67-F22A-7317-AAD7A7931D0B}"/>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66F83D1A-E1E2-C867-B2AE-A6E5F31E5412}"/>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pic>
        <p:nvPicPr>
          <p:cNvPr id="2050" name="Picture 2">
            <a:extLst>
              <a:ext uri="{FF2B5EF4-FFF2-40B4-BE49-F238E27FC236}">
                <a16:creationId xmlns:a16="http://schemas.microsoft.com/office/drawing/2014/main" id="{10931533-461C-693A-D6D2-59ECEEE94E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8559" y="4058757"/>
            <a:ext cx="1733691" cy="17336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998871"/>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80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5" y="1944333"/>
            <a:ext cx="7463790" cy="2246769"/>
          </a:xfrm>
          <a:prstGeom prst="rect">
            <a:avLst/>
          </a:prstGeom>
          <a:noFill/>
        </p:spPr>
        <p:txBody>
          <a:bodyPr wrap="square">
            <a:spAutoFit/>
          </a:bodyPr>
          <a:lstStyle/>
          <a:p>
            <a:pPr algn="just"/>
            <a:r>
              <a:rPr lang="es-ES" sz="1400" err="1">
                <a:latin typeface="Segoe UI" panose="020B0502040204020203" pitchFamily="34" charset="0"/>
                <a:cs typeface="Segoe UI" panose="020B0502040204020203" pitchFamily="34" charset="0"/>
              </a:rPr>
              <a:t>Xamarin.Forms</a:t>
            </a:r>
            <a:r>
              <a:rPr lang="es-ES" sz="1400">
                <a:latin typeface="Segoe UI" panose="020B0502040204020203" pitchFamily="34" charset="0"/>
                <a:cs typeface="Segoe UI" panose="020B0502040204020203" pitchFamily="34" charset="0"/>
              </a:rPr>
              <a:t> proporciona una API coherente para crear elementos de interfaz de usuario entre plataformas. Esta API se puede implementar en XAML o C#, y admite el enlace de datos para patrones como </a:t>
            </a:r>
            <a:r>
              <a:rPr lang="es-ES" sz="1400" err="1">
                <a:latin typeface="Segoe UI" panose="020B0502040204020203" pitchFamily="34" charset="0"/>
                <a:cs typeface="Segoe UI" panose="020B0502040204020203" pitchFamily="34" charset="0"/>
              </a:rPr>
              <a:t>Model</a:t>
            </a:r>
            <a:r>
              <a:rPr lang="es-ES" sz="1400">
                <a:latin typeface="Segoe UI" panose="020B0502040204020203" pitchFamily="34" charset="0"/>
                <a:cs typeface="Segoe UI" panose="020B0502040204020203" pitchFamily="34" charset="0"/>
              </a:rPr>
              <a:t>-View-</a:t>
            </a:r>
            <a:r>
              <a:rPr lang="es-ES" sz="1400" err="1">
                <a:latin typeface="Segoe UI" panose="020B0502040204020203" pitchFamily="34" charset="0"/>
                <a:cs typeface="Segoe UI" panose="020B0502040204020203" pitchFamily="34" charset="0"/>
              </a:rPr>
              <a:t>ViewModel</a:t>
            </a:r>
            <a:r>
              <a:rPr lang="es-ES" sz="1400">
                <a:latin typeface="Segoe UI" panose="020B0502040204020203" pitchFamily="34" charset="0"/>
                <a:cs typeface="Segoe UI" panose="020B0502040204020203" pitchFamily="34" charset="0"/>
              </a:rPr>
              <a:t> (MVVM).</a:t>
            </a:r>
          </a:p>
          <a:p>
            <a:pPr algn="just"/>
            <a:endParaRPr lang="es-ES" sz="1400">
              <a:latin typeface="Segoe UI" panose="020B0502040204020203" pitchFamily="34" charset="0"/>
              <a:cs typeface="Segoe UI" panose="020B0502040204020203" pitchFamily="34" charset="0"/>
            </a:endParaRPr>
          </a:p>
          <a:p>
            <a:pPr algn="just"/>
            <a:r>
              <a:rPr lang="es-ES" sz="1400">
                <a:latin typeface="Segoe UI" panose="020B0502040204020203" pitchFamily="34" charset="0"/>
                <a:cs typeface="Segoe UI" panose="020B0502040204020203" pitchFamily="34" charset="0"/>
              </a:rPr>
              <a:t>En tiempo de ejecución, </a:t>
            </a:r>
            <a:r>
              <a:rPr lang="es-ES" sz="1400" err="1">
                <a:latin typeface="Segoe UI" panose="020B0502040204020203" pitchFamily="34" charset="0"/>
                <a:cs typeface="Segoe UI" panose="020B0502040204020203" pitchFamily="34" charset="0"/>
              </a:rPr>
              <a:t>Xamarin.Forms</a:t>
            </a:r>
            <a:r>
              <a:rPr lang="es-ES" sz="1400">
                <a:latin typeface="Segoe UI" panose="020B0502040204020203" pitchFamily="34" charset="0"/>
                <a:cs typeface="Segoe UI" panose="020B0502040204020203" pitchFamily="34" charset="0"/>
              </a:rPr>
              <a:t> usa los representadores de plataforma para convertir los elementos de la interfaz de usuario multiplataforma en controles nativos en </a:t>
            </a:r>
            <a:r>
              <a:rPr lang="es-ES" sz="1400" err="1">
                <a:latin typeface="Segoe UI" panose="020B0502040204020203" pitchFamily="34" charset="0"/>
                <a:cs typeface="Segoe UI" panose="020B0502040204020203" pitchFamily="34" charset="0"/>
              </a:rPr>
              <a:t>Xamarin.Android</a:t>
            </a:r>
            <a:r>
              <a:rPr lang="es-ES" sz="1400">
                <a:latin typeface="Segoe UI" panose="020B0502040204020203" pitchFamily="34" charset="0"/>
                <a:cs typeface="Segoe UI" panose="020B0502040204020203" pitchFamily="34" charset="0"/>
              </a:rPr>
              <a:t>, </a:t>
            </a:r>
            <a:r>
              <a:rPr lang="es-ES" sz="1400" err="1">
                <a:latin typeface="Segoe UI" panose="020B0502040204020203" pitchFamily="34" charset="0"/>
                <a:cs typeface="Segoe UI" panose="020B0502040204020203" pitchFamily="34" charset="0"/>
              </a:rPr>
              <a:t>Xamarin.iOS</a:t>
            </a:r>
            <a:r>
              <a:rPr lang="es-ES" sz="1400">
                <a:latin typeface="Segoe UI" panose="020B0502040204020203" pitchFamily="34" charset="0"/>
                <a:cs typeface="Segoe UI" panose="020B0502040204020203" pitchFamily="34" charset="0"/>
              </a:rPr>
              <a:t> y UWP. Esto permite a los desarrolladores obtener una apariencia y un funcionamiento nativos, además de las ventajas del uso compartido de código entre plataformas.</a:t>
            </a:r>
          </a:p>
          <a:p>
            <a:pPr algn="just"/>
            <a:endParaRPr lang="es-ES" sz="1400">
              <a:latin typeface="Segoe UI" panose="020B0502040204020203" pitchFamily="34" charset="0"/>
              <a:cs typeface="Segoe UI" panose="020B0502040204020203" pitchFamily="34" charset="0"/>
            </a:endParaRPr>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7" y="101444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¿Cómo funciona </a:t>
            </a:r>
            <a:r>
              <a:rPr lang="es-MX" sz="2400" err="1">
                <a:solidFill>
                  <a:srgbClr val="660033"/>
                </a:solidFill>
                <a:latin typeface="Segoe UI" panose="020B0502040204020203" pitchFamily="34" charset="0"/>
                <a:cs typeface="Segoe UI" panose="020B0502040204020203" pitchFamily="34" charset="0"/>
              </a:rPr>
              <a:t>Xamarin</a:t>
            </a:r>
            <a:r>
              <a:rPr lang="es-MX" sz="2400">
                <a:solidFill>
                  <a:srgbClr val="660033"/>
                </a:solidFill>
                <a:latin typeface="Segoe UI" panose="020B0502040204020203" pitchFamily="34" charset="0"/>
                <a:cs typeface="Segoe UI" panose="020B0502040204020203" pitchFamily="34" charset="0"/>
              </a:rPr>
              <a:t> </a:t>
            </a:r>
            <a:r>
              <a:rPr lang="es-MX" sz="2400" err="1">
                <a:solidFill>
                  <a:srgbClr val="660033"/>
                </a:solidFill>
                <a:latin typeface="Segoe UI" panose="020B0502040204020203" pitchFamily="34" charset="0"/>
                <a:cs typeface="Segoe UI" panose="020B0502040204020203" pitchFamily="34" charset="0"/>
              </a:rPr>
              <a:t>Forms</a:t>
            </a:r>
            <a:r>
              <a:rPr lang="es-MX" sz="2400">
                <a:solidFill>
                  <a:srgbClr val="660033"/>
                </a:solidFill>
                <a:latin typeface="Segoe UI" panose="020B0502040204020203" pitchFamily="34" charset="0"/>
                <a:cs typeface="Segoe UI" panose="020B0502040204020203" pitchFamily="34" charset="0"/>
              </a:rPr>
              <a:t>?</a:t>
            </a:r>
          </a:p>
        </p:txBody>
      </p:sp>
      <p:pic>
        <p:nvPicPr>
          <p:cNvPr id="4" name="Picture 3">
            <a:extLst>
              <a:ext uri="{FF2B5EF4-FFF2-40B4-BE49-F238E27FC236}">
                <a16:creationId xmlns:a16="http://schemas.microsoft.com/office/drawing/2014/main" id="{A1EA7739-3FCB-F3C1-396A-F6F797ACF62F}"/>
              </a:ext>
            </a:extLst>
          </p:cNvPr>
          <p:cNvPicPr>
            <a:picLocks noChangeAspect="1"/>
          </p:cNvPicPr>
          <p:nvPr/>
        </p:nvPicPr>
        <p:blipFill>
          <a:blip r:embed="rId3"/>
          <a:stretch>
            <a:fillRect/>
          </a:stretch>
        </p:blipFill>
        <p:spPr>
          <a:xfrm>
            <a:off x="2025553" y="4331735"/>
            <a:ext cx="4982313" cy="2024615"/>
          </a:xfrm>
          <a:prstGeom prst="rect">
            <a:avLst/>
          </a:prstGeom>
        </p:spPr>
      </p:pic>
    </p:spTree>
    <p:extLst>
      <p:ext uri="{BB962C8B-B14F-4D97-AF65-F5344CB8AC3E}">
        <p14:creationId xmlns:p14="http://schemas.microsoft.com/office/powerpoint/2010/main" val="3151089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81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2010" y="1682723"/>
            <a:ext cx="7463790" cy="1169551"/>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Las aplicaciones </a:t>
            </a:r>
            <a:r>
              <a:rPr lang="es-ES" sz="1400" err="1">
                <a:latin typeface="Segoe UI" panose="020B0502040204020203" pitchFamily="34" charset="0"/>
                <a:cs typeface="Segoe UI" panose="020B0502040204020203" pitchFamily="34" charset="0"/>
              </a:rPr>
              <a:t>Xamarin.Forms</a:t>
            </a:r>
            <a:r>
              <a:rPr lang="es-ES" sz="1400">
                <a:latin typeface="Segoe UI" panose="020B0502040204020203" pitchFamily="34" charset="0"/>
                <a:cs typeface="Segoe UI" panose="020B0502040204020203" pitchFamily="34" charset="0"/>
              </a:rPr>
              <a:t> suelen estar compuestas de una biblioteca compartida de .NET Standard y proyectos de plataforma individuales. La biblioteca compartida contiene las vistas XAML o C#, y cualquier lógica de negocios, como servicios, modelos u otro código. Los proyectos de plataforma contienen cualquier lógica o paquete específico de la plataforma que la aplicación necesite.</a:t>
            </a:r>
            <a:endParaRPr lang="es-MX" sz="1400">
              <a:latin typeface="Segoe UI" panose="020B0502040204020203" pitchFamily="34" charset="0"/>
              <a:cs typeface="Segoe UI" panose="020B0502040204020203" pitchFamily="34" charset="0"/>
            </a:endParaRPr>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7" y="1014440"/>
            <a:ext cx="5714827" cy="956224"/>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¿Cómo funciona </a:t>
            </a:r>
            <a:r>
              <a:rPr lang="es-MX" sz="2400" err="1">
                <a:solidFill>
                  <a:srgbClr val="660033"/>
                </a:solidFill>
                <a:latin typeface="Segoe UI" panose="020B0502040204020203" pitchFamily="34" charset="0"/>
                <a:cs typeface="Segoe UI" panose="020B0502040204020203" pitchFamily="34" charset="0"/>
              </a:rPr>
              <a:t>Xamarin</a:t>
            </a:r>
            <a:r>
              <a:rPr lang="es-MX" sz="2400">
                <a:solidFill>
                  <a:srgbClr val="660033"/>
                </a:solidFill>
                <a:latin typeface="Segoe UI" panose="020B0502040204020203" pitchFamily="34" charset="0"/>
                <a:cs typeface="Segoe UI" panose="020B0502040204020203" pitchFamily="34" charset="0"/>
              </a:rPr>
              <a:t> </a:t>
            </a:r>
            <a:r>
              <a:rPr lang="es-MX" sz="2400" err="1">
                <a:solidFill>
                  <a:srgbClr val="660033"/>
                </a:solidFill>
                <a:latin typeface="Segoe UI" panose="020B0502040204020203" pitchFamily="34" charset="0"/>
                <a:cs typeface="Segoe UI" panose="020B0502040204020203" pitchFamily="34" charset="0"/>
              </a:rPr>
              <a:t>Forms</a:t>
            </a:r>
            <a:r>
              <a:rPr lang="es-MX" sz="2400">
                <a:solidFill>
                  <a:srgbClr val="660033"/>
                </a:solidFill>
                <a:latin typeface="Segoe UI" panose="020B0502040204020203" pitchFamily="34" charset="0"/>
                <a:cs typeface="Segoe UI" panose="020B0502040204020203" pitchFamily="34" charset="0"/>
              </a:rPr>
              <a:t>?</a:t>
            </a:r>
          </a:p>
          <a:p>
            <a:pPr lvl="1">
              <a:lnSpc>
                <a:spcPct val="107000"/>
              </a:lnSpc>
              <a:spcAft>
                <a:spcPts val="800"/>
              </a:spcAft>
            </a:pPr>
            <a:endParaRPr lang="es-MX" sz="2400">
              <a:solidFill>
                <a:srgbClr val="660033"/>
              </a:solidFill>
              <a:latin typeface="Segoe UI" panose="020B0502040204020203" pitchFamily="34" charset="0"/>
              <a:cs typeface="Segoe UI" panose="020B0502040204020203" pitchFamily="34" charset="0"/>
            </a:endParaRPr>
          </a:p>
        </p:txBody>
      </p:sp>
      <p:pic>
        <p:nvPicPr>
          <p:cNvPr id="6146" name="Picture 2" descr="Xamarin.Forms architecture diagram">
            <a:extLst>
              <a:ext uri="{FF2B5EF4-FFF2-40B4-BE49-F238E27FC236}">
                <a16:creationId xmlns:a16="http://schemas.microsoft.com/office/drawing/2014/main" id="{1400299D-5689-9063-964B-62F61F181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125931"/>
            <a:ext cx="6410325" cy="2956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9765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82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602152" y="2169853"/>
            <a:ext cx="7913198" cy="3323987"/>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El lenguaje de marcado de aplicaciones extensible (XAML) fue desarrollado por Microsoft en 2004. </a:t>
            </a:r>
          </a:p>
          <a:p>
            <a:pPr algn="just"/>
            <a:r>
              <a:rPr lang="es-ES" sz="1400">
                <a:latin typeface="Segoe UI" panose="020B0502040204020203" pitchFamily="34" charset="0"/>
                <a:cs typeface="Segoe UI" panose="020B0502040204020203" pitchFamily="34" charset="0"/>
              </a:rPr>
              <a:t>XAML es el formato común que se usa para crear interfaces de usuario de aplicaciones e intercambiar el diseño de la interfaz de usuario entre diferentes aplicaciones de diseño.</a:t>
            </a:r>
          </a:p>
          <a:p>
            <a:pPr algn="just"/>
            <a:endParaRPr lang="es-ES" sz="1400">
              <a:latin typeface="Segoe UI" panose="020B0502040204020203" pitchFamily="34" charset="0"/>
              <a:cs typeface="Segoe UI" panose="020B0502040204020203" pitchFamily="34" charset="0"/>
            </a:endParaRPr>
          </a:p>
          <a:p>
            <a:pPr algn="just"/>
            <a:r>
              <a:rPr lang="es-ES" sz="1400">
                <a:latin typeface="Segoe UI" panose="020B0502040204020203" pitchFamily="34" charset="0"/>
                <a:cs typeface="Segoe UI" panose="020B0502040204020203" pitchFamily="34" charset="0"/>
              </a:rPr>
              <a:t>Se pueden crear interfaces de usuario mediante declaración con XAML y compartirlas en plataformas móviles y de escritorio. </a:t>
            </a:r>
          </a:p>
          <a:p>
            <a:pPr algn="just"/>
            <a:r>
              <a:rPr lang="es-ES" sz="1400">
                <a:latin typeface="Segoe UI" panose="020B0502040204020203" pitchFamily="34" charset="0"/>
                <a:cs typeface="Segoe UI" panose="020B0502040204020203" pitchFamily="34" charset="0"/>
              </a:rPr>
              <a:t>Sin embargo, si XAML no es lo tuyo, puedes crear interfaces de usuario igualmente eficaces y eficaces con C# en su lugar.</a:t>
            </a:r>
          </a:p>
          <a:p>
            <a:pPr algn="just"/>
            <a:endParaRPr lang="es-ES" sz="1400">
              <a:latin typeface="Segoe UI" panose="020B0502040204020203" pitchFamily="34" charset="0"/>
              <a:cs typeface="Segoe UI" panose="020B0502040204020203" pitchFamily="34" charset="0"/>
            </a:endParaRPr>
          </a:p>
          <a:p>
            <a:pPr algn="just"/>
            <a:r>
              <a:rPr lang="es-ES" sz="1400">
                <a:latin typeface="Segoe UI" panose="020B0502040204020203" pitchFamily="34" charset="0"/>
                <a:cs typeface="Segoe UI" panose="020B0502040204020203" pitchFamily="34" charset="0"/>
              </a:rPr>
              <a:t>XAML es básicamente XML, pero XAML tiene algunas características de sintaxis únicas.</a:t>
            </a:r>
          </a:p>
          <a:p>
            <a:pPr algn="just"/>
            <a:r>
              <a:rPr lang="es-ES" sz="1400">
                <a:latin typeface="Segoe UI" panose="020B0502040204020203" pitchFamily="34" charset="0"/>
                <a:cs typeface="Segoe UI" panose="020B0502040204020203" pitchFamily="34" charset="0"/>
              </a:rPr>
              <a:t>Las más importantes son las siguientes:</a:t>
            </a:r>
          </a:p>
          <a:p>
            <a:pPr algn="just"/>
            <a:endParaRPr lang="es-ES" sz="1400">
              <a:latin typeface="Segoe UI" panose="020B0502040204020203" pitchFamily="34" charset="0"/>
              <a:cs typeface="Segoe UI" panose="020B0502040204020203" pitchFamily="34" charset="0"/>
            </a:endParaRPr>
          </a:p>
          <a:p>
            <a:pPr marL="285750" indent="-285750" algn="just">
              <a:buFont typeface="Arial" panose="020B0604020202020204" pitchFamily="34" charset="0"/>
              <a:buChar char="•"/>
            </a:pPr>
            <a:r>
              <a:rPr lang="es-ES" sz="1400">
                <a:latin typeface="Segoe UI" panose="020B0502040204020203" pitchFamily="34" charset="0"/>
                <a:cs typeface="Segoe UI" panose="020B0502040204020203" pitchFamily="34" charset="0"/>
              </a:rPr>
              <a:t>Elementos de propiedad</a:t>
            </a:r>
          </a:p>
          <a:p>
            <a:pPr marL="285750" indent="-285750" algn="just">
              <a:buFont typeface="Arial" panose="020B0604020202020204" pitchFamily="34" charset="0"/>
              <a:buChar char="•"/>
            </a:pPr>
            <a:r>
              <a:rPr lang="es-ES" sz="1400">
                <a:latin typeface="Segoe UI" panose="020B0502040204020203" pitchFamily="34" charset="0"/>
                <a:cs typeface="Segoe UI" panose="020B0502040204020203" pitchFamily="34" charset="0"/>
              </a:rPr>
              <a:t>Propiedades adjuntas</a:t>
            </a:r>
          </a:p>
          <a:p>
            <a:pPr marL="285750" indent="-285750" algn="just">
              <a:buFont typeface="Arial" panose="020B0604020202020204" pitchFamily="34" charset="0"/>
              <a:buChar char="•"/>
            </a:pPr>
            <a:r>
              <a:rPr lang="es-ES" sz="1400">
                <a:latin typeface="Segoe UI" panose="020B0502040204020203" pitchFamily="34" charset="0"/>
                <a:cs typeface="Segoe UI" panose="020B0502040204020203" pitchFamily="34" charset="0"/>
              </a:rPr>
              <a:t>Extensiones de marcado</a:t>
            </a:r>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7" y="101444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El Lenguaje de Maquetado XAML</a:t>
            </a:r>
          </a:p>
        </p:txBody>
      </p:sp>
    </p:spTree>
    <p:extLst>
      <p:ext uri="{BB962C8B-B14F-4D97-AF65-F5344CB8AC3E}">
        <p14:creationId xmlns:p14="http://schemas.microsoft.com/office/powerpoint/2010/main" val="16750645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83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5" y="1883701"/>
            <a:ext cx="7463790" cy="1815882"/>
          </a:xfrm>
          <a:prstGeom prst="rect">
            <a:avLst/>
          </a:prstGeom>
          <a:noFill/>
        </p:spPr>
        <p:txBody>
          <a:bodyPr wrap="square">
            <a:spAutoFit/>
          </a:bodyPr>
          <a:lstStyle/>
          <a:p>
            <a:pPr marL="285750" indent="-285750" algn="just">
              <a:buFont typeface="Arial" panose="020B0604020202020204" pitchFamily="34" charset="0"/>
              <a:buChar char="•"/>
            </a:pPr>
            <a:r>
              <a:rPr lang="es-ES" sz="1400">
                <a:latin typeface="Segoe UI" panose="020B0502040204020203" pitchFamily="34" charset="0"/>
                <a:cs typeface="Segoe UI" panose="020B0502040204020203" pitchFamily="34" charset="0"/>
              </a:rPr>
              <a:t>XAML suele ser más concisa y legible que el código equivalente.</a:t>
            </a:r>
          </a:p>
          <a:p>
            <a:pPr marL="285750" indent="-285750" algn="just">
              <a:buFont typeface="Arial" panose="020B0604020202020204" pitchFamily="34" charset="0"/>
              <a:buChar char="•"/>
            </a:pPr>
            <a:endParaRPr lang="es-ES" sz="1400">
              <a:latin typeface="Segoe UI" panose="020B0502040204020203" pitchFamily="34" charset="0"/>
              <a:cs typeface="Segoe UI" panose="020B0502040204020203" pitchFamily="34" charset="0"/>
            </a:endParaRPr>
          </a:p>
          <a:p>
            <a:pPr marL="285750" indent="-285750" algn="just">
              <a:buFont typeface="Arial" panose="020B0604020202020204" pitchFamily="34" charset="0"/>
              <a:buChar char="•"/>
            </a:pPr>
            <a:r>
              <a:rPr lang="es-ES" sz="1400">
                <a:latin typeface="Segoe UI" panose="020B0502040204020203" pitchFamily="34" charset="0"/>
                <a:cs typeface="Segoe UI" panose="020B0502040204020203" pitchFamily="34" charset="0"/>
              </a:rPr>
              <a:t>La jerarquía de elementos primarios y secundarios inherente a XML permite que XAML imite con mayor claridad visual la jerarquía de elementos primarios y secundarios de los objetos de la interfaz de usuario.</a:t>
            </a:r>
          </a:p>
          <a:p>
            <a:pPr marL="285750" indent="-285750" algn="just">
              <a:buFont typeface="Arial" panose="020B0604020202020204" pitchFamily="34" charset="0"/>
              <a:buChar char="•"/>
            </a:pPr>
            <a:endParaRPr lang="es-ES" sz="1400">
              <a:latin typeface="Segoe UI" panose="020B0502040204020203" pitchFamily="34" charset="0"/>
              <a:cs typeface="Segoe UI" panose="020B0502040204020203" pitchFamily="34" charset="0"/>
            </a:endParaRPr>
          </a:p>
          <a:p>
            <a:pPr marL="285750" indent="-285750" algn="just">
              <a:buFont typeface="Arial" panose="020B0604020202020204" pitchFamily="34" charset="0"/>
              <a:buChar char="•"/>
            </a:pPr>
            <a:r>
              <a:rPr lang="es-ES" sz="1400" err="1">
                <a:latin typeface="Segoe UI" panose="020B0502040204020203" pitchFamily="34" charset="0"/>
                <a:cs typeface="Segoe UI" panose="020B0502040204020203" pitchFamily="34" charset="0"/>
              </a:rPr>
              <a:t>Xaml</a:t>
            </a:r>
            <a:r>
              <a:rPr lang="es-ES" sz="1400">
                <a:latin typeface="Segoe UI" panose="020B0502040204020203" pitchFamily="34" charset="0"/>
                <a:cs typeface="Segoe UI" panose="020B0502040204020203" pitchFamily="34" charset="0"/>
              </a:rPr>
              <a:t> puede escribirse fácilmente a mano por programadores, pero también se presta a ser </a:t>
            </a:r>
            <a:r>
              <a:rPr lang="es-ES" sz="1400" err="1">
                <a:latin typeface="Segoe UI" panose="020B0502040204020203" pitchFamily="34" charset="0"/>
                <a:cs typeface="Segoe UI" panose="020B0502040204020203" pitchFamily="34" charset="0"/>
              </a:rPr>
              <a:t>herramientable</a:t>
            </a:r>
            <a:r>
              <a:rPr lang="es-ES" sz="1400">
                <a:latin typeface="Segoe UI" panose="020B0502040204020203" pitchFamily="34" charset="0"/>
                <a:cs typeface="Segoe UI" panose="020B0502040204020203" pitchFamily="34" charset="0"/>
              </a:rPr>
              <a:t> y generado por herramientas de diseño visual.</a:t>
            </a:r>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7" y="101444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Ventajas de XAML</a:t>
            </a:r>
          </a:p>
        </p:txBody>
      </p:sp>
      <p:pic>
        <p:nvPicPr>
          <p:cNvPr id="40962" name="Picture 2">
            <a:extLst>
              <a:ext uri="{FF2B5EF4-FFF2-40B4-BE49-F238E27FC236}">
                <a16:creationId xmlns:a16="http://schemas.microsoft.com/office/drawing/2014/main" id="{6B263361-36F9-EB0D-EC00-7FF520E56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87" y="4084176"/>
            <a:ext cx="4010025" cy="18875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0707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84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5" y="1944333"/>
            <a:ext cx="7463790" cy="738664"/>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XAML define la apariencia visual de una interfaz de usuario, y un archivo de código subyacente asociado define la lógica. Puedes ajustar el diseño de la interfaz de usuario sin realizar cambios en la lógica, en el código subyacente.</a:t>
            </a:r>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7" y="101444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¿Cómo funciona?</a:t>
            </a:r>
          </a:p>
        </p:txBody>
      </p:sp>
      <p:pic>
        <p:nvPicPr>
          <p:cNvPr id="38914" name="Picture 2">
            <a:extLst>
              <a:ext uri="{FF2B5EF4-FFF2-40B4-BE49-F238E27FC236}">
                <a16:creationId xmlns:a16="http://schemas.microsoft.com/office/drawing/2014/main" id="{274AA10D-89A8-F279-8852-09CE7DC8B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336" y="3154431"/>
            <a:ext cx="4649328" cy="26487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3393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6DB2B1-A0FF-1340-94D9-7A266D69EE7C}"/>
              </a:ext>
            </a:extLst>
          </p:cNvPr>
          <p:cNvSpPr>
            <a:spLocks noGrp="1"/>
          </p:cNvSpPr>
          <p:nvPr>
            <p:ph type="title"/>
          </p:nvPr>
        </p:nvSpPr>
        <p:spPr>
          <a:xfrm>
            <a:off x="65974" y="894204"/>
            <a:ext cx="7743750" cy="626960"/>
          </a:xfrm>
          <a:noFill/>
        </p:spPr>
        <p:txBody>
          <a:bodyPr>
            <a:normAutofit/>
          </a:bodyPr>
          <a:lstStyle/>
          <a:p>
            <a:r>
              <a:rPr lang="es-MX" sz="2700">
                <a:solidFill>
                  <a:schemeClr val="accent3">
                    <a:lumMod val="50000"/>
                  </a:schemeClr>
                </a:solidFill>
                <a:latin typeface="Segoe UI" panose="020B0502040204020203" pitchFamily="34" charset="0"/>
                <a:ea typeface="+mn-ea"/>
                <a:cs typeface="+mn-cs"/>
              </a:rPr>
              <a:t>Aplicaciones comerciales con </a:t>
            </a:r>
            <a:r>
              <a:rPr lang="es-MX" sz="2700" err="1">
                <a:solidFill>
                  <a:schemeClr val="accent3">
                    <a:lumMod val="50000"/>
                  </a:schemeClr>
                </a:solidFill>
                <a:latin typeface="Segoe UI" panose="020B0502040204020203" pitchFamily="34" charset="0"/>
                <a:ea typeface="+mn-ea"/>
                <a:cs typeface="+mn-cs"/>
              </a:rPr>
              <a:t>Xamarin</a:t>
            </a:r>
            <a:endParaRPr lang="es-MX" sz="2700">
              <a:solidFill>
                <a:schemeClr val="accent3">
                  <a:lumMod val="50000"/>
                </a:schemeClr>
              </a:solidFill>
              <a:latin typeface="Segoe UI" panose="020B0502040204020203" pitchFamily="34" charset="0"/>
              <a:ea typeface="+mn-ea"/>
              <a:cs typeface="+mn-cs"/>
            </a:endParaRPr>
          </a:p>
        </p:txBody>
      </p:sp>
      <p:sp>
        <p:nvSpPr>
          <p:cNvPr id="6" name="TextBox 5">
            <a:extLst>
              <a:ext uri="{FF2B5EF4-FFF2-40B4-BE49-F238E27FC236}">
                <a16:creationId xmlns:a16="http://schemas.microsoft.com/office/drawing/2014/main" id="{29E847BA-84C8-8CB0-FC09-C56F9B3E7A8C}"/>
              </a:ext>
            </a:extLst>
          </p:cNvPr>
          <p:cNvSpPr txBox="1"/>
          <p:nvPr/>
        </p:nvSpPr>
        <p:spPr>
          <a:xfrm>
            <a:off x="-43147" y="6351043"/>
            <a:ext cx="8829675" cy="300082"/>
          </a:xfrm>
          <a:prstGeom prst="rect">
            <a:avLst/>
          </a:prstGeom>
          <a:noFill/>
        </p:spPr>
        <p:txBody>
          <a:bodyPr wrap="square">
            <a:spAutoFit/>
          </a:bodyPr>
          <a:lstStyle/>
          <a:p>
            <a:r>
              <a:rPr lang="es-MX" sz="1350"/>
              <a:t>Fuente: https://dotnet.microsoft.com/en-us/platform/customers/xamarin</a:t>
            </a:r>
          </a:p>
        </p:txBody>
      </p:sp>
      <p:pic>
        <p:nvPicPr>
          <p:cNvPr id="1026" name="Picture 2">
            <a:extLst>
              <a:ext uri="{FF2B5EF4-FFF2-40B4-BE49-F238E27FC236}">
                <a16:creationId xmlns:a16="http://schemas.microsoft.com/office/drawing/2014/main" id="{5C436FDA-EDDA-5E73-1843-ED2C70CE9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204" y="2365881"/>
            <a:ext cx="1116259" cy="18101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Story Image 3">
            <a:extLst>
              <a:ext uri="{FF2B5EF4-FFF2-40B4-BE49-F238E27FC236}">
                <a16:creationId xmlns:a16="http://schemas.microsoft.com/office/drawing/2014/main" id="{780B38ED-CD55-9F12-0842-23A6A9C6AA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67874" y="2826638"/>
            <a:ext cx="2378959" cy="13372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49BF980-B772-DBC8-003D-312D72D5F858}"/>
              </a:ext>
            </a:extLst>
          </p:cNvPr>
          <p:cNvPicPr>
            <a:picLocks noChangeAspect="1"/>
          </p:cNvPicPr>
          <p:nvPr/>
        </p:nvPicPr>
        <p:blipFill>
          <a:blip r:embed="rId5"/>
          <a:stretch>
            <a:fillRect/>
          </a:stretch>
        </p:blipFill>
        <p:spPr>
          <a:xfrm>
            <a:off x="5958880" y="2809961"/>
            <a:ext cx="2094828" cy="1353974"/>
          </a:xfrm>
          <a:prstGeom prst="rect">
            <a:avLst/>
          </a:prstGeom>
          <a:ln>
            <a:noFill/>
          </a:ln>
          <a:effectLst>
            <a:outerShdw blurRad="292100" dist="139700" dir="2700000" algn="tl" rotWithShape="0">
              <a:srgbClr val="333333">
                <a:alpha val="65000"/>
              </a:srgbClr>
            </a:outerShdw>
          </a:effectLst>
        </p:spPr>
      </p:pic>
      <p:pic>
        <p:nvPicPr>
          <p:cNvPr id="1030" name="Picture 6" descr="Alaska Airlines logo">
            <a:extLst>
              <a:ext uri="{FF2B5EF4-FFF2-40B4-BE49-F238E27FC236}">
                <a16:creationId xmlns:a16="http://schemas.microsoft.com/office/drawing/2014/main" id="{32B077C7-F63B-AE68-5D56-EEC254F405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44144" y="2021418"/>
            <a:ext cx="1458373" cy="7591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United Parcel Service - Wikipedia, la enciclopedia libre">
            <a:extLst>
              <a:ext uri="{FF2B5EF4-FFF2-40B4-BE49-F238E27FC236}">
                <a16:creationId xmlns:a16="http://schemas.microsoft.com/office/drawing/2014/main" id="{2A57E8B7-721F-0F4F-54E6-4D2D9385A3E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57580" y="2431977"/>
            <a:ext cx="526045" cy="6269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4" name="Picture 10" descr="BBVA (@bbva) / Twitter">
            <a:extLst>
              <a:ext uri="{FF2B5EF4-FFF2-40B4-BE49-F238E27FC236}">
                <a16:creationId xmlns:a16="http://schemas.microsoft.com/office/drawing/2014/main" id="{BC803EA6-61AA-E671-F23E-5E7A796A274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60807" y="2129542"/>
            <a:ext cx="715413" cy="7154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887CC62-E516-95AA-6C3E-A45E15778DA5}"/>
              </a:ext>
            </a:extLst>
          </p:cNvPr>
          <p:cNvPicPr>
            <a:picLocks noChangeAspect="1"/>
          </p:cNvPicPr>
          <p:nvPr/>
        </p:nvPicPr>
        <p:blipFill>
          <a:blip r:embed="rId9"/>
          <a:stretch>
            <a:fillRect/>
          </a:stretch>
        </p:blipFill>
        <p:spPr>
          <a:xfrm>
            <a:off x="1979158" y="1853942"/>
            <a:ext cx="4564986" cy="32826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524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par>
                                <p:cTn id="8" presetID="14" presetClass="exit" presetSubtype="10" fill="hold" nodeType="withEffect">
                                  <p:stCondLst>
                                    <p:cond delay="0"/>
                                  </p:stCondLst>
                                  <p:childTnLst>
                                    <p:animEffect transition="out" filter="randombar(horizontal)">
                                      <p:cBhvr>
                                        <p:cTn id="9" dur="500"/>
                                        <p:tgtEl>
                                          <p:spTgt spid="1034"/>
                                        </p:tgtEl>
                                      </p:cBhvr>
                                    </p:animEffect>
                                    <p:set>
                                      <p:cBhvr>
                                        <p:cTn id="10" dur="1" fill="hold">
                                          <p:stCondLst>
                                            <p:cond delay="499"/>
                                          </p:stCondLst>
                                        </p:cTn>
                                        <p:tgtEl>
                                          <p:spTgt spid="1034"/>
                                        </p:tgtEl>
                                        <p:attrNameLst>
                                          <p:attrName>style.visibility</p:attrName>
                                        </p:attrNameLst>
                                      </p:cBhvr>
                                      <p:to>
                                        <p:strVal val="hidden"/>
                                      </p:to>
                                    </p:set>
                                  </p:childTnLst>
                                </p:cTn>
                              </p:par>
                              <p:par>
                                <p:cTn id="11" presetID="14" presetClass="exit" presetSubtype="10" fill="hold" nodeType="withEffect">
                                  <p:stCondLst>
                                    <p:cond delay="0"/>
                                  </p:stCondLst>
                                  <p:childTnLst>
                                    <p:animEffect transition="out" filter="randombar(horizontal)">
                                      <p:cBhvr>
                                        <p:cTn id="12" dur="500"/>
                                        <p:tgtEl>
                                          <p:spTgt spid="1028"/>
                                        </p:tgtEl>
                                      </p:cBhvr>
                                    </p:animEffect>
                                    <p:set>
                                      <p:cBhvr>
                                        <p:cTn id="13" dur="1" fill="hold">
                                          <p:stCondLst>
                                            <p:cond delay="499"/>
                                          </p:stCondLst>
                                        </p:cTn>
                                        <p:tgtEl>
                                          <p:spTgt spid="1028"/>
                                        </p:tgtEl>
                                        <p:attrNameLst>
                                          <p:attrName>style.visibility</p:attrName>
                                        </p:attrNameLst>
                                      </p:cBhvr>
                                      <p:to>
                                        <p:strVal val="hidden"/>
                                      </p:to>
                                    </p:set>
                                  </p:childTnLst>
                                </p:cTn>
                              </p:par>
                              <p:par>
                                <p:cTn id="14" presetID="14" presetClass="exit" presetSubtype="10" fill="hold" nodeType="withEffect">
                                  <p:stCondLst>
                                    <p:cond delay="0"/>
                                  </p:stCondLst>
                                  <p:childTnLst>
                                    <p:animEffect transition="out" filter="randombar(horizontal)">
                                      <p:cBhvr>
                                        <p:cTn id="15" dur="500"/>
                                        <p:tgtEl>
                                          <p:spTgt spid="1032"/>
                                        </p:tgtEl>
                                      </p:cBhvr>
                                    </p:animEffect>
                                    <p:set>
                                      <p:cBhvr>
                                        <p:cTn id="16" dur="1" fill="hold">
                                          <p:stCondLst>
                                            <p:cond delay="499"/>
                                          </p:stCondLst>
                                        </p:cTn>
                                        <p:tgtEl>
                                          <p:spTgt spid="1032"/>
                                        </p:tgtEl>
                                        <p:attrNameLst>
                                          <p:attrName>style.visibility</p:attrName>
                                        </p:attrNameLst>
                                      </p:cBhvr>
                                      <p:to>
                                        <p:strVal val="hidden"/>
                                      </p:to>
                                    </p:set>
                                  </p:childTnLst>
                                </p:cTn>
                              </p:par>
                              <p:par>
                                <p:cTn id="17" presetID="14" presetClass="exit" presetSubtype="10" fill="hold" nodeType="withEffect">
                                  <p:stCondLst>
                                    <p:cond delay="0"/>
                                  </p:stCondLst>
                                  <p:childTnLst>
                                    <p:animEffect transition="out" filter="randombar(horizontal)">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14" presetClass="exit" presetSubtype="10" fill="hold" nodeType="withEffect">
                                  <p:stCondLst>
                                    <p:cond delay="0"/>
                                  </p:stCondLst>
                                  <p:childTnLst>
                                    <p:animEffect transition="out" filter="randombar(horizontal)">
                                      <p:cBhvr>
                                        <p:cTn id="21" dur="500"/>
                                        <p:tgtEl>
                                          <p:spTgt spid="1030"/>
                                        </p:tgtEl>
                                      </p:cBhvr>
                                    </p:animEffect>
                                    <p:set>
                                      <p:cBhvr>
                                        <p:cTn id="22" dur="1" fill="hold">
                                          <p:stCondLst>
                                            <p:cond delay="499"/>
                                          </p:stCondLst>
                                        </p:cTn>
                                        <p:tgtEl>
                                          <p:spTgt spid="1030"/>
                                        </p:tgtEl>
                                        <p:attrNameLst>
                                          <p:attrName>style.visibility</p:attrName>
                                        </p:attrNameLst>
                                      </p:cBhvr>
                                      <p:to>
                                        <p:strVal val="hidden"/>
                                      </p:to>
                                    </p:set>
                                  </p:childTnLst>
                                </p:cTn>
                              </p:par>
                            </p:childTnLst>
                          </p:cTn>
                        </p:par>
                        <p:par>
                          <p:cTn id="23" fill="hold">
                            <p:stCondLst>
                              <p:cond delay="500"/>
                            </p:stCondLst>
                            <p:childTnLst>
                              <p:par>
                                <p:cTn id="24" presetID="16" presetClass="entr" presetSubtype="21"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86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5" y="1944333"/>
            <a:ext cx="7463790" cy="523220"/>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En Visual Studio </a:t>
            </a:r>
            <a:r>
              <a:rPr lang="es-ES" sz="1400" err="1">
                <a:latin typeface="Segoe UI" panose="020B0502040204020203" pitchFamily="34" charset="0"/>
                <a:cs typeface="Segoe UI" panose="020B0502040204020203" pitchFamily="34" charset="0"/>
              </a:rPr>
              <a:t>Community</a:t>
            </a:r>
            <a:r>
              <a:rPr lang="es-ES" sz="1400">
                <a:latin typeface="Segoe UI" panose="020B0502040204020203" pitchFamily="34" charset="0"/>
                <a:cs typeface="Segoe UI" panose="020B0502040204020203" pitchFamily="34" charset="0"/>
              </a:rPr>
              <a:t> crear proyectos es muy sencillo, para crear nuestro primer proyecto con </a:t>
            </a:r>
            <a:r>
              <a:rPr lang="es-ES" sz="1400" err="1">
                <a:latin typeface="Segoe UI" panose="020B0502040204020203" pitchFamily="34" charset="0"/>
                <a:cs typeface="Segoe UI" panose="020B0502040204020203" pitchFamily="34" charset="0"/>
              </a:rPr>
              <a:t>Xamarin</a:t>
            </a:r>
            <a:r>
              <a:rPr lang="es-ES" sz="1400">
                <a:latin typeface="Segoe UI" panose="020B0502040204020203" pitchFamily="34" charset="0"/>
                <a:cs typeface="Segoe UI" panose="020B0502040204020203" pitchFamily="34" charset="0"/>
              </a:rPr>
              <a:t> sólo debemos seleccionar la opción Crear Proyecto:</a:t>
            </a:r>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7" y="101444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a:solidFill>
                  <a:srgbClr val="660033"/>
                </a:solidFill>
                <a:latin typeface="Segoe UI" panose="020B0502040204020203" pitchFamily="34" charset="0"/>
                <a:cs typeface="Segoe UI" panose="020B0502040204020203" pitchFamily="34" charset="0"/>
              </a:rPr>
              <a:t>Primeros pasos</a:t>
            </a:r>
            <a:endParaRPr lang="es-MX" sz="2400">
              <a:solidFill>
                <a:srgbClr val="660033"/>
              </a:solidFill>
              <a:latin typeface="Segoe UI" panose="020B0502040204020203" pitchFamily="34" charset="0"/>
              <a:cs typeface="Segoe UI" panose="020B0502040204020203" pitchFamily="34" charset="0"/>
            </a:endParaRPr>
          </a:p>
        </p:txBody>
      </p:sp>
      <p:sp>
        <p:nvSpPr>
          <p:cNvPr id="4" name="CuadroTexto 3">
            <a:extLst>
              <a:ext uri="{FF2B5EF4-FFF2-40B4-BE49-F238E27FC236}">
                <a16:creationId xmlns:a16="http://schemas.microsoft.com/office/drawing/2014/main" id="{7B6A0474-07BF-8CD8-3987-6A6ED1AC8BE9}"/>
              </a:ext>
            </a:extLst>
          </p:cNvPr>
          <p:cNvSpPr txBox="1"/>
          <p:nvPr/>
        </p:nvSpPr>
        <p:spPr>
          <a:xfrm>
            <a:off x="390697" y="1472899"/>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a:solidFill>
                  <a:srgbClr val="660033"/>
                </a:solidFill>
                <a:latin typeface="Segoe UI" panose="020B0502040204020203" pitchFamily="34" charset="0"/>
                <a:cs typeface="Segoe UI" panose="020B0502040204020203" pitchFamily="34" charset="0"/>
              </a:rPr>
              <a:t>Creando mi primer archivo solución</a:t>
            </a:r>
            <a:endParaRPr lang="es-MX" sz="2400">
              <a:solidFill>
                <a:srgbClr val="660033"/>
              </a:solidFill>
              <a:latin typeface="Segoe UI" panose="020B0502040204020203" pitchFamily="34" charset="0"/>
              <a:cs typeface="Segoe UI" panose="020B0502040204020203" pitchFamily="34" charset="0"/>
            </a:endParaRPr>
          </a:p>
        </p:txBody>
      </p:sp>
      <p:sp>
        <p:nvSpPr>
          <p:cNvPr id="10" name="Flecha: a la derecha 9">
            <a:extLst>
              <a:ext uri="{FF2B5EF4-FFF2-40B4-BE49-F238E27FC236}">
                <a16:creationId xmlns:a16="http://schemas.microsoft.com/office/drawing/2014/main" id="{805D1023-7038-17A0-F149-2B152CF9788F}"/>
              </a:ext>
            </a:extLst>
          </p:cNvPr>
          <p:cNvSpPr/>
          <p:nvPr/>
        </p:nvSpPr>
        <p:spPr>
          <a:xfrm>
            <a:off x="2507827" y="5601244"/>
            <a:ext cx="978408" cy="48463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5" name="Imagen 14">
            <a:extLst>
              <a:ext uri="{FF2B5EF4-FFF2-40B4-BE49-F238E27FC236}">
                <a16:creationId xmlns:a16="http://schemas.microsoft.com/office/drawing/2014/main" id="{8706BBF3-2DD1-3A99-DDDF-82C37AFAB40A}"/>
              </a:ext>
            </a:extLst>
          </p:cNvPr>
          <p:cNvPicPr>
            <a:picLocks noChangeAspect="1"/>
          </p:cNvPicPr>
          <p:nvPr/>
        </p:nvPicPr>
        <p:blipFill>
          <a:blip r:embed="rId3"/>
          <a:stretch>
            <a:fillRect/>
          </a:stretch>
        </p:blipFill>
        <p:spPr>
          <a:xfrm>
            <a:off x="3553968" y="2649150"/>
            <a:ext cx="2593175" cy="38897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72051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87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760916" y="1572461"/>
            <a:ext cx="7290008" cy="523220"/>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Agregaremos un nombre al proyecto y la ubicación la dejaremos la que marca por default, presionaremos el botón “Crear”</a:t>
            </a:r>
            <a:endParaRPr lang="es-ES" sz="1400" b="1">
              <a:latin typeface="Segoe UI" panose="020B0502040204020203" pitchFamily="34" charset="0"/>
              <a:cs typeface="Segoe UI" panose="020B0502040204020203" pitchFamily="34" charset="0"/>
            </a:endParaRPr>
          </a:p>
        </p:txBody>
      </p:sp>
      <p:sp>
        <p:nvSpPr>
          <p:cNvPr id="4" name="CuadroTexto 3">
            <a:extLst>
              <a:ext uri="{FF2B5EF4-FFF2-40B4-BE49-F238E27FC236}">
                <a16:creationId xmlns:a16="http://schemas.microsoft.com/office/drawing/2014/main" id="{7B6A0474-07BF-8CD8-3987-6A6ED1AC8BE9}"/>
              </a:ext>
            </a:extLst>
          </p:cNvPr>
          <p:cNvSpPr txBox="1"/>
          <p:nvPr/>
        </p:nvSpPr>
        <p:spPr>
          <a:xfrm>
            <a:off x="348656" y="84997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a:solidFill>
                  <a:srgbClr val="660033"/>
                </a:solidFill>
                <a:latin typeface="Segoe UI" panose="020B0502040204020203" pitchFamily="34" charset="0"/>
                <a:cs typeface="Segoe UI" panose="020B0502040204020203" pitchFamily="34" charset="0"/>
              </a:rPr>
              <a:t>Creando mi primer archivo solución (2)</a:t>
            </a:r>
            <a:endParaRPr lang="es-MX" sz="2400">
              <a:solidFill>
                <a:srgbClr val="660033"/>
              </a:solidFill>
              <a:latin typeface="Segoe UI" panose="020B0502040204020203" pitchFamily="34" charset="0"/>
              <a:cs typeface="Segoe UI" panose="020B0502040204020203" pitchFamily="34" charset="0"/>
            </a:endParaRPr>
          </a:p>
        </p:txBody>
      </p:sp>
      <p:sp>
        <p:nvSpPr>
          <p:cNvPr id="18" name="Flecha: a la derecha 17">
            <a:extLst>
              <a:ext uri="{FF2B5EF4-FFF2-40B4-BE49-F238E27FC236}">
                <a16:creationId xmlns:a16="http://schemas.microsoft.com/office/drawing/2014/main" id="{DA99F989-B899-77AD-1F21-941C30E0D027}"/>
              </a:ext>
            </a:extLst>
          </p:cNvPr>
          <p:cNvSpPr/>
          <p:nvPr/>
        </p:nvSpPr>
        <p:spPr>
          <a:xfrm rot="10800000">
            <a:off x="7072516" y="5899233"/>
            <a:ext cx="978408" cy="48463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 name="Imagen 19">
            <a:extLst>
              <a:ext uri="{FF2B5EF4-FFF2-40B4-BE49-F238E27FC236}">
                <a16:creationId xmlns:a16="http://schemas.microsoft.com/office/drawing/2014/main" id="{5A98669F-6A92-17BE-3453-0C17F8EE4801}"/>
              </a:ext>
            </a:extLst>
          </p:cNvPr>
          <p:cNvPicPr>
            <a:picLocks noChangeAspect="1"/>
          </p:cNvPicPr>
          <p:nvPr/>
        </p:nvPicPr>
        <p:blipFill>
          <a:blip r:embed="rId3"/>
          <a:stretch>
            <a:fillRect/>
          </a:stretch>
        </p:blipFill>
        <p:spPr>
          <a:xfrm>
            <a:off x="1893306" y="2353732"/>
            <a:ext cx="5025227" cy="40301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13721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88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5" y="1453605"/>
            <a:ext cx="7463790" cy="1384995"/>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Una vez creado el proyecto veremos una ventana con tres opciones de plantillas iniciales y la opción de seleccionar que nuestro proyecto sea Android y/o IOS:</a:t>
            </a:r>
          </a:p>
          <a:p>
            <a:pPr marL="285750" indent="-285750" algn="just">
              <a:buFont typeface="Arial" panose="020B0604020202020204" pitchFamily="34" charset="0"/>
              <a:buChar char="•"/>
            </a:pPr>
            <a:endParaRPr lang="es-ES" sz="1400">
              <a:latin typeface="Segoe UI" panose="020B0502040204020203" pitchFamily="34" charset="0"/>
              <a:cs typeface="Segoe UI" panose="020B0502040204020203" pitchFamily="34" charset="0"/>
            </a:endParaRPr>
          </a:p>
          <a:p>
            <a:pPr marL="285750" indent="-285750" algn="just">
              <a:buFont typeface="Arial" panose="020B0604020202020204" pitchFamily="34" charset="0"/>
              <a:buChar char="•"/>
            </a:pPr>
            <a:r>
              <a:rPr lang="es-ES" sz="1400">
                <a:latin typeface="Segoe UI" panose="020B0502040204020203" pitchFamily="34" charset="0"/>
                <a:cs typeface="Segoe UI" panose="020B0502040204020203" pitchFamily="34" charset="0"/>
              </a:rPr>
              <a:t>Control flotante</a:t>
            </a:r>
          </a:p>
          <a:p>
            <a:pPr marL="285750" indent="-285750" algn="just">
              <a:buFont typeface="Arial" panose="020B0604020202020204" pitchFamily="34" charset="0"/>
              <a:buChar char="•"/>
            </a:pPr>
            <a:r>
              <a:rPr lang="es-ES" sz="1400">
                <a:latin typeface="Segoe UI" panose="020B0502040204020203" pitchFamily="34" charset="0"/>
                <a:cs typeface="Segoe UI" panose="020B0502040204020203" pitchFamily="34" charset="0"/>
              </a:rPr>
              <a:t>Con pestañas</a:t>
            </a:r>
          </a:p>
          <a:p>
            <a:pPr marL="285750" indent="-285750" algn="just">
              <a:buFont typeface="Arial" panose="020B0604020202020204" pitchFamily="34" charset="0"/>
              <a:buChar char="•"/>
            </a:pPr>
            <a:r>
              <a:rPr lang="es-ES" sz="1400">
                <a:latin typeface="Segoe UI" panose="020B0502040204020203" pitchFamily="34" charset="0"/>
                <a:cs typeface="Segoe UI" panose="020B0502040204020203" pitchFamily="34" charset="0"/>
              </a:rPr>
              <a:t>En blanco</a:t>
            </a:r>
          </a:p>
        </p:txBody>
      </p:sp>
      <p:sp>
        <p:nvSpPr>
          <p:cNvPr id="4" name="CuadroTexto 3">
            <a:extLst>
              <a:ext uri="{FF2B5EF4-FFF2-40B4-BE49-F238E27FC236}">
                <a16:creationId xmlns:a16="http://schemas.microsoft.com/office/drawing/2014/main" id="{7B6A0474-07BF-8CD8-3987-6A6ED1AC8BE9}"/>
              </a:ext>
            </a:extLst>
          </p:cNvPr>
          <p:cNvSpPr txBox="1"/>
          <p:nvPr/>
        </p:nvSpPr>
        <p:spPr>
          <a:xfrm>
            <a:off x="348656" y="84997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a:solidFill>
                  <a:srgbClr val="660033"/>
                </a:solidFill>
                <a:latin typeface="Segoe UI" panose="020B0502040204020203" pitchFamily="34" charset="0"/>
                <a:cs typeface="Segoe UI" panose="020B0502040204020203" pitchFamily="34" charset="0"/>
              </a:rPr>
              <a:t>Plantillas iniciales</a:t>
            </a:r>
            <a:endParaRPr lang="es-MX" sz="2400">
              <a:solidFill>
                <a:srgbClr val="660033"/>
              </a:solidFill>
              <a:latin typeface="Segoe UI" panose="020B0502040204020203" pitchFamily="34" charset="0"/>
              <a:cs typeface="Segoe UI" panose="020B0502040204020203" pitchFamily="34" charset="0"/>
            </a:endParaRPr>
          </a:p>
        </p:txBody>
      </p:sp>
      <p:pic>
        <p:nvPicPr>
          <p:cNvPr id="16" name="Imagen 15">
            <a:extLst>
              <a:ext uri="{FF2B5EF4-FFF2-40B4-BE49-F238E27FC236}">
                <a16:creationId xmlns:a16="http://schemas.microsoft.com/office/drawing/2014/main" id="{C0D4B1C2-029E-A97E-2CA7-F922922EB33A}"/>
              </a:ext>
            </a:extLst>
          </p:cNvPr>
          <p:cNvPicPr>
            <a:picLocks noChangeAspect="1"/>
          </p:cNvPicPr>
          <p:nvPr/>
        </p:nvPicPr>
        <p:blipFill>
          <a:blip r:embed="rId3"/>
          <a:stretch>
            <a:fillRect/>
          </a:stretch>
        </p:blipFill>
        <p:spPr>
          <a:xfrm>
            <a:off x="2462757" y="2738309"/>
            <a:ext cx="4835509" cy="36120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81607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89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5" y="1453605"/>
            <a:ext cx="7463790" cy="1600438"/>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Una plantilla en blanco generará tres proyectos que se pueden visualizar en el explorador de archivos. El primer proyecto contiene varios archivos, entre ellos el </a:t>
            </a:r>
            <a:r>
              <a:rPr lang="es-ES" sz="1400" err="1">
                <a:latin typeface="Segoe UI" panose="020B0502040204020203" pitchFamily="34" charset="0"/>
                <a:cs typeface="Segoe UI" panose="020B0502040204020203" pitchFamily="34" charset="0"/>
              </a:rPr>
              <a:t>MainPage.xaml</a:t>
            </a:r>
            <a:r>
              <a:rPr lang="es-ES" sz="1400">
                <a:latin typeface="Segoe UI" panose="020B0502040204020203" pitchFamily="34" charset="0"/>
                <a:cs typeface="Segoe UI" panose="020B0502040204020203" pitchFamily="34" charset="0"/>
              </a:rPr>
              <a:t> en el que construiremos las interfaces gráficas y un archivo </a:t>
            </a:r>
            <a:r>
              <a:rPr lang="es-ES" sz="1400" err="1">
                <a:latin typeface="Segoe UI" panose="020B0502040204020203" pitchFamily="34" charset="0"/>
                <a:cs typeface="Segoe UI" panose="020B0502040204020203" pitchFamily="34" charset="0"/>
              </a:rPr>
              <a:t>Main.Page.xaml.cs</a:t>
            </a:r>
            <a:r>
              <a:rPr lang="es-ES" sz="1400">
                <a:latin typeface="Segoe UI" panose="020B0502040204020203" pitchFamily="34" charset="0"/>
                <a:cs typeface="Segoe UI" panose="020B0502040204020203" pitchFamily="34" charset="0"/>
              </a:rPr>
              <a:t> en el que programaremos la lógica.</a:t>
            </a:r>
          </a:p>
          <a:p>
            <a:pPr algn="just"/>
            <a:endParaRPr lang="es-ES" sz="1400">
              <a:latin typeface="Segoe UI" panose="020B0502040204020203" pitchFamily="34" charset="0"/>
              <a:cs typeface="Segoe UI" panose="020B0502040204020203" pitchFamily="34" charset="0"/>
            </a:endParaRPr>
          </a:p>
          <a:p>
            <a:pPr algn="just"/>
            <a:r>
              <a:rPr lang="es-ES" sz="1400">
                <a:latin typeface="Segoe UI" panose="020B0502040204020203" pitchFamily="34" charset="0"/>
                <a:cs typeface="Segoe UI" panose="020B0502040204020203" pitchFamily="34" charset="0"/>
              </a:rPr>
              <a:t>También tenemos un proyecto Android y otro IOS, en los que se pueden desarrollar particularidades para cada plataforma según sea el caso.</a:t>
            </a:r>
          </a:p>
        </p:txBody>
      </p:sp>
      <p:sp>
        <p:nvSpPr>
          <p:cNvPr id="4" name="CuadroTexto 3">
            <a:extLst>
              <a:ext uri="{FF2B5EF4-FFF2-40B4-BE49-F238E27FC236}">
                <a16:creationId xmlns:a16="http://schemas.microsoft.com/office/drawing/2014/main" id="{7B6A0474-07BF-8CD8-3987-6A6ED1AC8BE9}"/>
              </a:ext>
            </a:extLst>
          </p:cNvPr>
          <p:cNvSpPr txBox="1"/>
          <p:nvPr/>
        </p:nvSpPr>
        <p:spPr>
          <a:xfrm>
            <a:off x="348656" y="84997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a:solidFill>
                  <a:srgbClr val="660033"/>
                </a:solidFill>
                <a:latin typeface="Segoe UI" panose="020B0502040204020203" pitchFamily="34" charset="0"/>
                <a:cs typeface="Segoe UI" panose="020B0502040204020203" pitchFamily="34" charset="0"/>
              </a:rPr>
              <a:t>Plantilla en blanco</a:t>
            </a:r>
            <a:endParaRPr lang="es-MX" sz="2400">
              <a:solidFill>
                <a:srgbClr val="660033"/>
              </a:solidFill>
              <a:latin typeface="Segoe UI" panose="020B0502040204020203" pitchFamily="34" charset="0"/>
              <a:cs typeface="Segoe UI" panose="020B0502040204020203" pitchFamily="34" charset="0"/>
            </a:endParaRPr>
          </a:p>
        </p:txBody>
      </p:sp>
      <p:pic>
        <p:nvPicPr>
          <p:cNvPr id="14" name="Imagen 13">
            <a:extLst>
              <a:ext uri="{FF2B5EF4-FFF2-40B4-BE49-F238E27FC236}">
                <a16:creationId xmlns:a16="http://schemas.microsoft.com/office/drawing/2014/main" id="{52029A9C-F3C3-8CA7-37E8-42643B1C8C05}"/>
              </a:ext>
            </a:extLst>
          </p:cNvPr>
          <p:cNvPicPr>
            <a:picLocks noChangeAspect="1"/>
          </p:cNvPicPr>
          <p:nvPr/>
        </p:nvPicPr>
        <p:blipFill>
          <a:blip r:embed="rId3"/>
          <a:stretch>
            <a:fillRect/>
          </a:stretch>
        </p:blipFill>
        <p:spPr>
          <a:xfrm>
            <a:off x="840105" y="3654037"/>
            <a:ext cx="3894781" cy="1763110"/>
          </a:xfrm>
          <a:prstGeom prst="rect">
            <a:avLst/>
          </a:prstGeom>
          <a:ln>
            <a:noFill/>
          </a:ln>
          <a:effectLst>
            <a:outerShdw blurRad="292100" dist="139700" dir="2700000" algn="tl" rotWithShape="0">
              <a:srgbClr val="333333">
                <a:alpha val="65000"/>
              </a:srgbClr>
            </a:outerShdw>
          </a:effectLst>
        </p:spPr>
      </p:pic>
      <p:pic>
        <p:nvPicPr>
          <p:cNvPr id="16" name="Imagen 15">
            <a:extLst>
              <a:ext uri="{FF2B5EF4-FFF2-40B4-BE49-F238E27FC236}">
                <a16:creationId xmlns:a16="http://schemas.microsoft.com/office/drawing/2014/main" id="{0F956E75-2D90-26B2-4B8B-24BBEA2E01B4}"/>
              </a:ext>
            </a:extLst>
          </p:cNvPr>
          <p:cNvPicPr>
            <a:picLocks noChangeAspect="1"/>
          </p:cNvPicPr>
          <p:nvPr/>
        </p:nvPicPr>
        <p:blipFill>
          <a:blip r:embed="rId4"/>
          <a:stretch>
            <a:fillRect/>
          </a:stretch>
        </p:blipFill>
        <p:spPr>
          <a:xfrm>
            <a:off x="5455794" y="3654037"/>
            <a:ext cx="2848101" cy="1763110"/>
          </a:xfrm>
          <a:prstGeom prst="rect">
            <a:avLst/>
          </a:prstGeom>
          <a:ln>
            <a:noFill/>
          </a:ln>
          <a:effectLst>
            <a:outerShdw blurRad="292100" dist="139700" dir="2700000" algn="tl" rotWithShape="0">
              <a:srgbClr val="333333">
                <a:alpha val="65000"/>
              </a:srgbClr>
            </a:outerShdw>
          </a:effectLst>
        </p:spPr>
      </p:pic>
      <p:sp>
        <p:nvSpPr>
          <p:cNvPr id="17" name="Flecha: a la derecha 16">
            <a:extLst>
              <a:ext uri="{FF2B5EF4-FFF2-40B4-BE49-F238E27FC236}">
                <a16:creationId xmlns:a16="http://schemas.microsoft.com/office/drawing/2014/main" id="{0516D2D1-9285-7239-7DA3-65AB77EEAC18}"/>
              </a:ext>
            </a:extLst>
          </p:cNvPr>
          <p:cNvSpPr/>
          <p:nvPr/>
        </p:nvSpPr>
        <p:spPr>
          <a:xfrm>
            <a:off x="4992391" y="4750790"/>
            <a:ext cx="358298" cy="48463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181520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6DB2B1-A0FF-1340-94D9-7A266D69EE7C}"/>
              </a:ext>
            </a:extLst>
          </p:cNvPr>
          <p:cNvSpPr>
            <a:spLocks noGrp="1"/>
          </p:cNvSpPr>
          <p:nvPr>
            <p:ph type="title"/>
          </p:nvPr>
        </p:nvSpPr>
        <p:spPr>
          <a:xfrm>
            <a:off x="132105" y="925280"/>
            <a:ext cx="6057052" cy="589031"/>
          </a:xfrm>
        </p:spPr>
        <p:txBody>
          <a:bodyPr>
            <a:normAutofit/>
          </a:bodyPr>
          <a:lstStyle/>
          <a:p>
            <a:r>
              <a:rPr lang="es-MX" sz="2700">
                <a:solidFill>
                  <a:srgbClr val="660033"/>
                </a:solidFill>
                <a:latin typeface="Segoe UI" panose="020B0502040204020203" pitchFamily="34" charset="0"/>
                <a:ea typeface="+mn-ea"/>
                <a:cs typeface="+mn-cs"/>
              </a:rPr>
              <a:t>Herramientas de desarrollo</a:t>
            </a:r>
          </a:p>
        </p:txBody>
      </p:sp>
      <p:sp>
        <p:nvSpPr>
          <p:cNvPr id="6" name="Content Placeholder 5">
            <a:extLst>
              <a:ext uri="{FF2B5EF4-FFF2-40B4-BE49-F238E27FC236}">
                <a16:creationId xmlns:a16="http://schemas.microsoft.com/office/drawing/2014/main" id="{30CC05D3-9A36-F3C2-7E7D-B8DB6EEE94BB}"/>
              </a:ext>
            </a:extLst>
          </p:cNvPr>
          <p:cNvSpPr>
            <a:spLocks noGrp="1"/>
          </p:cNvSpPr>
          <p:nvPr>
            <p:ph idx="1"/>
          </p:nvPr>
        </p:nvSpPr>
        <p:spPr>
          <a:xfrm>
            <a:off x="498902" y="1912952"/>
            <a:ext cx="3318475" cy="2843939"/>
          </a:xfrm>
        </p:spPr>
        <p:txBody>
          <a:bodyPr>
            <a:normAutofit fontScale="77500" lnSpcReduction="20000"/>
          </a:bodyPr>
          <a:lstStyle/>
          <a:p>
            <a:pPr marL="0" indent="0">
              <a:buNone/>
            </a:pPr>
            <a:r>
              <a:rPr lang="es-MX">
                <a:solidFill>
                  <a:schemeClr val="accent3">
                    <a:lumMod val="50000"/>
                  </a:schemeClr>
                </a:solidFill>
              </a:rPr>
              <a:t>Visual Studio:</a:t>
            </a:r>
          </a:p>
          <a:p>
            <a:pPr marL="0" indent="0">
              <a:buNone/>
            </a:pPr>
            <a:r>
              <a:rPr lang="es-MX">
                <a:solidFill>
                  <a:schemeClr val="accent3">
                    <a:lumMod val="50000"/>
                  </a:schemeClr>
                </a:solidFill>
              </a:rPr>
              <a:t>Es un entorno de desarrollo integrado (IDE) de Microsoft</a:t>
            </a:r>
          </a:p>
          <a:p>
            <a:pPr marL="0" indent="0">
              <a:buNone/>
            </a:pPr>
            <a:r>
              <a:rPr lang="es-MX">
                <a:solidFill>
                  <a:schemeClr val="accent3">
                    <a:lumMod val="50000"/>
                  </a:schemeClr>
                </a:solidFill>
              </a:rPr>
              <a:t> Cuenta con una gran variedad de herramientas y características para cada etapa del desarrollo de software.</a:t>
            </a:r>
          </a:p>
        </p:txBody>
      </p:sp>
      <p:pic>
        <p:nvPicPr>
          <p:cNvPr id="11" name="Graphic 10">
            <a:extLst>
              <a:ext uri="{FF2B5EF4-FFF2-40B4-BE49-F238E27FC236}">
                <a16:creationId xmlns:a16="http://schemas.microsoft.com/office/drawing/2014/main" id="{E005DB3C-15F1-4D5B-B718-1DBECCECE8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5321" y="1780812"/>
            <a:ext cx="3301241" cy="3301241"/>
          </a:xfrm>
          <a:prstGeom prst="rect">
            <a:avLst/>
          </a:prstGeom>
          <a:effectLst>
            <a:outerShdw blurRad="292100" dist="139700" dir="2700000" algn="tl" rotWithShape="0">
              <a:srgbClr val="333333">
                <a:alpha val="65000"/>
              </a:srgbClr>
            </a:outerShdw>
          </a:effectLst>
        </p:spPr>
      </p:pic>
      <p:sp>
        <p:nvSpPr>
          <p:cNvPr id="4" name="Marcador de número de diapositiva 3">
            <a:extLst>
              <a:ext uri="{FF2B5EF4-FFF2-40B4-BE49-F238E27FC236}">
                <a16:creationId xmlns:a16="http://schemas.microsoft.com/office/drawing/2014/main" id="{26820900-64A8-1D4A-91B1-5529B69A0D7E}"/>
              </a:ext>
            </a:extLst>
          </p:cNvPr>
          <p:cNvSpPr>
            <a:spLocks noGrp="1"/>
          </p:cNvSpPr>
          <p:nvPr>
            <p:ph type="sldNum" sz="quarter" idx="12"/>
          </p:nvPr>
        </p:nvSpPr>
        <p:spPr>
          <a:xfrm>
            <a:off x="8249380" y="6279149"/>
            <a:ext cx="734363" cy="312845"/>
          </a:xfrm>
        </p:spPr>
        <p:txBody>
          <a:bodyPr>
            <a:normAutofit/>
          </a:bodyPr>
          <a:lstStyle/>
          <a:p>
            <a:pPr>
              <a:spcAft>
                <a:spcPts val="450"/>
              </a:spcAft>
            </a:pPr>
            <a:fld id="{BE15108C-154A-4A5A-9C05-91A49A422BA7}" type="slidenum">
              <a:rPr lang="en-US" smtClean="0"/>
              <a:pPr>
                <a:spcAft>
                  <a:spcPts val="450"/>
                </a:spcAft>
              </a:pPr>
              <a:t>9</a:t>
            </a:fld>
            <a:endParaRPr lang="en-US"/>
          </a:p>
        </p:txBody>
      </p:sp>
      <p:grpSp>
        <p:nvGrpSpPr>
          <p:cNvPr id="3" name="Grupo 2">
            <a:extLst>
              <a:ext uri="{FF2B5EF4-FFF2-40B4-BE49-F238E27FC236}">
                <a16:creationId xmlns:a16="http://schemas.microsoft.com/office/drawing/2014/main" id="{FF03239A-C8EE-CFEF-117E-F802563531B7}"/>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E4415038-23DB-5DD6-BD6F-11F55282DBEA}"/>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A78BFEC8-BF74-9854-F957-5B469100EC8F}"/>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Tree>
    <p:extLst>
      <p:ext uri="{BB962C8B-B14F-4D97-AF65-F5344CB8AC3E}">
        <p14:creationId xmlns:p14="http://schemas.microsoft.com/office/powerpoint/2010/main" val="9825188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90</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3">
            <a:extLst>
              <a:ext uri="{FF2B5EF4-FFF2-40B4-BE49-F238E27FC236}">
                <a16:creationId xmlns:a16="http://schemas.microsoft.com/office/drawing/2014/main" id="{7B6A0474-07BF-8CD8-3987-6A6ED1AC8BE9}"/>
              </a:ext>
            </a:extLst>
          </p:cNvPr>
          <p:cNvSpPr txBox="1"/>
          <p:nvPr/>
        </p:nvSpPr>
        <p:spPr>
          <a:xfrm>
            <a:off x="355006" y="86902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a:solidFill>
                  <a:srgbClr val="660033"/>
                </a:solidFill>
                <a:latin typeface="Segoe UI" panose="020B0502040204020203" pitchFamily="34" charset="0"/>
                <a:cs typeface="Segoe UI" panose="020B0502040204020203" pitchFamily="34" charset="0"/>
              </a:rPr>
              <a:t>Plantilla en blanco</a:t>
            </a:r>
            <a:endParaRPr lang="es-MX" sz="2400">
              <a:solidFill>
                <a:srgbClr val="660033"/>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651576AC-5DE0-FDD0-B662-CA544B185AF4}"/>
              </a:ext>
            </a:extLst>
          </p:cNvPr>
          <p:cNvPicPr>
            <a:picLocks noChangeAspect="1"/>
          </p:cNvPicPr>
          <p:nvPr/>
        </p:nvPicPr>
        <p:blipFill>
          <a:blip r:embed="rId4"/>
          <a:stretch>
            <a:fillRect/>
          </a:stretch>
        </p:blipFill>
        <p:spPr>
          <a:xfrm>
            <a:off x="2268486" y="1653493"/>
            <a:ext cx="4519940" cy="44980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8955299"/>
      </p:ext>
    </p:extLst>
  </p:cSld>
  <p:clrMapOvr>
    <a:masterClrMapping/>
  </p:clrMapOvr>
  <p:extLst>
    <p:ext uri="{6950BFC3-D8DA-4A85-94F7-54DA5524770B}">
      <p188:commentRel xmlns:p188="http://schemas.microsoft.com/office/powerpoint/2018/8/main" r:id="rId3"/>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91</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772370" y="1413944"/>
            <a:ext cx="7742980" cy="523220"/>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Esta plantilla nos provee los archivos mencionados en una plantilla en blanco con la diferencia de que cuenta con las vistas y modelos necesario para cada pestaña.</a:t>
            </a:r>
          </a:p>
        </p:txBody>
      </p:sp>
      <p:sp>
        <p:nvSpPr>
          <p:cNvPr id="4" name="CuadroTexto 3">
            <a:extLst>
              <a:ext uri="{FF2B5EF4-FFF2-40B4-BE49-F238E27FC236}">
                <a16:creationId xmlns:a16="http://schemas.microsoft.com/office/drawing/2014/main" id="{7B6A0474-07BF-8CD8-3987-6A6ED1AC8BE9}"/>
              </a:ext>
            </a:extLst>
          </p:cNvPr>
          <p:cNvSpPr txBox="1"/>
          <p:nvPr/>
        </p:nvSpPr>
        <p:spPr>
          <a:xfrm>
            <a:off x="348656" y="84997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a:solidFill>
                  <a:srgbClr val="660033"/>
                </a:solidFill>
                <a:latin typeface="Segoe UI" panose="020B0502040204020203" pitchFamily="34" charset="0"/>
                <a:cs typeface="Segoe UI" panose="020B0502040204020203" pitchFamily="34" charset="0"/>
              </a:rPr>
              <a:t>Plantilla de navegación por pestañas</a:t>
            </a:r>
            <a:endParaRPr lang="es-MX" sz="2400">
              <a:solidFill>
                <a:srgbClr val="660033"/>
              </a:solidFill>
              <a:latin typeface="Segoe UI" panose="020B0502040204020203" pitchFamily="34" charset="0"/>
              <a:cs typeface="Segoe UI" panose="020B0502040204020203" pitchFamily="34" charset="0"/>
            </a:endParaRPr>
          </a:p>
        </p:txBody>
      </p:sp>
      <p:pic>
        <p:nvPicPr>
          <p:cNvPr id="8" name="Imagen 7">
            <a:extLst>
              <a:ext uri="{FF2B5EF4-FFF2-40B4-BE49-F238E27FC236}">
                <a16:creationId xmlns:a16="http://schemas.microsoft.com/office/drawing/2014/main" id="{2E6EC410-3ECE-C6E3-1B87-FCD37004EFB4}"/>
              </a:ext>
            </a:extLst>
          </p:cNvPr>
          <p:cNvPicPr>
            <a:picLocks noChangeAspect="1"/>
          </p:cNvPicPr>
          <p:nvPr/>
        </p:nvPicPr>
        <p:blipFill>
          <a:blip r:embed="rId3"/>
          <a:stretch>
            <a:fillRect/>
          </a:stretch>
        </p:blipFill>
        <p:spPr>
          <a:xfrm>
            <a:off x="3254742" y="2179367"/>
            <a:ext cx="2166094" cy="3639495"/>
          </a:xfrm>
          <a:prstGeom prst="rect">
            <a:avLst/>
          </a:prstGeom>
          <a:ln>
            <a:noFill/>
          </a:ln>
          <a:effectLst>
            <a:outerShdw blurRad="292100" dist="139700" dir="2700000" algn="tl" rotWithShape="0">
              <a:srgbClr val="333333">
                <a:alpha val="65000"/>
              </a:srgbClr>
            </a:outerShdw>
          </a:effectLst>
        </p:spPr>
      </p:pic>
      <p:pic>
        <p:nvPicPr>
          <p:cNvPr id="14" name="Imagen 13">
            <a:extLst>
              <a:ext uri="{FF2B5EF4-FFF2-40B4-BE49-F238E27FC236}">
                <a16:creationId xmlns:a16="http://schemas.microsoft.com/office/drawing/2014/main" id="{D788F150-D355-37C2-927E-521AA2B68845}"/>
              </a:ext>
            </a:extLst>
          </p:cNvPr>
          <p:cNvPicPr>
            <a:picLocks noChangeAspect="1"/>
          </p:cNvPicPr>
          <p:nvPr/>
        </p:nvPicPr>
        <p:blipFill>
          <a:blip r:embed="rId4"/>
          <a:stretch>
            <a:fillRect/>
          </a:stretch>
        </p:blipFill>
        <p:spPr>
          <a:xfrm>
            <a:off x="863729" y="3088892"/>
            <a:ext cx="1753712" cy="1831945"/>
          </a:xfrm>
          <a:prstGeom prst="rect">
            <a:avLst/>
          </a:prstGeom>
          <a:ln>
            <a:noFill/>
          </a:ln>
          <a:effectLst>
            <a:outerShdw blurRad="292100" dist="139700" dir="2700000" algn="tl" rotWithShape="0">
              <a:srgbClr val="333333">
                <a:alpha val="65000"/>
              </a:srgbClr>
            </a:outerShdw>
          </a:effectLst>
        </p:spPr>
      </p:pic>
      <p:pic>
        <p:nvPicPr>
          <p:cNvPr id="18" name="Imagen 17">
            <a:extLst>
              <a:ext uri="{FF2B5EF4-FFF2-40B4-BE49-F238E27FC236}">
                <a16:creationId xmlns:a16="http://schemas.microsoft.com/office/drawing/2014/main" id="{94C3D2C7-807B-D7D9-1AEB-4CFFF86F49EC}"/>
              </a:ext>
            </a:extLst>
          </p:cNvPr>
          <p:cNvPicPr>
            <a:picLocks noChangeAspect="1"/>
          </p:cNvPicPr>
          <p:nvPr/>
        </p:nvPicPr>
        <p:blipFill>
          <a:blip r:embed="rId5"/>
          <a:stretch>
            <a:fillRect/>
          </a:stretch>
        </p:blipFill>
        <p:spPr>
          <a:xfrm>
            <a:off x="6149496" y="2179367"/>
            <a:ext cx="2222134" cy="3639495"/>
          </a:xfrm>
          <a:prstGeom prst="rect">
            <a:avLst/>
          </a:prstGeom>
          <a:ln>
            <a:noFill/>
          </a:ln>
          <a:effectLst>
            <a:outerShdw blurRad="292100" dist="139700" dir="2700000" algn="tl" rotWithShape="0">
              <a:srgbClr val="333333">
                <a:alpha val="65000"/>
              </a:srgbClr>
            </a:outerShdw>
          </a:effectLst>
        </p:spPr>
      </p:pic>
      <p:sp>
        <p:nvSpPr>
          <p:cNvPr id="19" name="Flecha: a la derecha 18">
            <a:extLst>
              <a:ext uri="{FF2B5EF4-FFF2-40B4-BE49-F238E27FC236}">
                <a16:creationId xmlns:a16="http://schemas.microsoft.com/office/drawing/2014/main" id="{93D13FC5-A895-41BF-26D6-B0A04C46CCF2}"/>
              </a:ext>
            </a:extLst>
          </p:cNvPr>
          <p:cNvSpPr/>
          <p:nvPr/>
        </p:nvSpPr>
        <p:spPr>
          <a:xfrm>
            <a:off x="5595192" y="3840217"/>
            <a:ext cx="358298" cy="48463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Flecha: a la derecha 19">
            <a:extLst>
              <a:ext uri="{FF2B5EF4-FFF2-40B4-BE49-F238E27FC236}">
                <a16:creationId xmlns:a16="http://schemas.microsoft.com/office/drawing/2014/main" id="{67D9C286-1310-C303-DF87-3072C149D4E5}"/>
              </a:ext>
            </a:extLst>
          </p:cNvPr>
          <p:cNvSpPr/>
          <p:nvPr/>
        </p:nvSpPr>
        <p:spPr>
          <a:xfrm>
            <a:off x="2782094" y="3840217"/>
            <a:ext cx="358298" cy="48463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2407895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92</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3">
            <a:extLst>
              <a:ext uri="{FF2B5EF4-FFF2-40B4-BE49-F238E27FC236}">
                <a16:creationId xmlns:a16="http://schemas.microsoft.com/office/drawing/2014/main" id="{7B6A0474-07BF-8CD8-3987-6A6ED1AC8BE9}"/>
              </a:ext>
            </a:extLst>
          </p:cNvPr>
          <p:cNvSpPr txBox="1"/>
          <p:nvPr/>
        </p:nvSpPr>
        <p:spPr>
          <a:xfrm>
            <a:off x="348656" y="84997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a:solidFill>
                  <a:srgbClr val="660033"/>
                </a:solidFill>
                <a:latin typeface="Segoe UI" panose="020B0502040204020203" pitchFamily="34" charset="0"/>
                <a:cs typeface="Segoe UI" panose="020B0502040204020203" pitchFamily="34" charset="0"/>
              </a:rPr>
              <a:t>Plantilla de navegación por pestañas</a:t>
            </a:r>
            <a:endParaRPr lang="es-MX" sz="2400">
              <a:solidFill>
                <a:srgbClr val="660033"/>
              </a:solidFill>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6085E7C5-7079-7EC6-A986-9BCF3B734D53}"/>
              </a:ext>
            </a:extLst>
          </p:cNvPr>
          <p:cNvPicPr>
            <a:picLocks noChangeAspect="1"/>
          </p:cNvPicPr>
          <p:nvPr/>
        </p:nvPicPr>
        <p:blipFill>
          <a:blip r:embed="rId3"/>
          <a:stretch>
            <a:fillRect/>
          </a:stretch>
        </p:blipFill>
        <p:spPr>
          <a:xfrm>
            <a:off x="2107137" y="1599966"/>
            <a:ext cx="4890011" cy="46590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18695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93</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5" y="1453605"/>
            <a:ext cx="7463790" cy="523220"/>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La plantilla flotante crea por defecto una aplicación con una ventana flotante que abre de izquierda a derecha.</a:t>
            </a:r>
          </a:p>
        </p:txBody>
      </p:sp>
      <p:sp>
        <p:nvSpPr>
          <p:cNvPr id="4" name="CuadroTexto 3">
            <a:extLst>
              <a:ext uri="{FF2B5EF4-FFF2-40B4-BE49-F238E27FC236}">
                <a16:creationId xmlns:a16="http://schemas.microsoft.com/office/drawing/2014/main" id="{7B6A0474-07BF-8CD8-3987-6A6ED1AC8BE9}"/>
              </a:ext>
            </a:extLst>
          </p:cNvPr>
          <p:cNvSpPr txBox="1"/>
          <p:nvPr/>
        </p:nvSpPr>
        <p:spPr>
          <a:xfrm>
            <a:off x="348656" y="84997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a:solidFill>
                  <a:srgbClr val="660033"/>
                </a:solidFill>
                <a:latin typeface="Segoe UI" panose="020B0502040204020203" pitchFamily="34" charset="0"/>
                <a:cs typeface="Segoe UI" panose="020B0502040204020203" pitchFamily="34" charset="0"/>
              </a:rPr>
              <a:t>Plantillas de menú flotante</a:t>
            </a:r>
            <a:endParaRPr lang="es-MX" sz="2400">
              <a:solidFill>
                <a:srgbClr val="660033"/>
              </a:solidFill>
              <a:latin typeface="Segoe UI" panose="020B0502040204020203" pitchFamily="34" charset="0"/>
              <a:cs typeface="Segoe UI" panose="020B0502040204020203" pitchFamily="34" charset="0"/>
            </a:endParaRPr>
          </a:p>
        </p:txBody>
      </p:sp>
      <p:pic>
        <p:nvPicPr>
          <p:cNvPr id="8" name="Imagen 7">
            <a:extLst>
              <a:ext uri="{FF2B5EF4-FFF2-40B4-BE49-F238E27FC236}">
                <a16:creationId xmlns:a16="http://schemas.microsoft.com/office/drawing/2014/main" id="{747E9160-7503-597B-D7D8-9A604A41EB96}"/>
              </a:ext>
            </a:extLst>
          </p:cNvPr>
          <p:cNvPicPr>
            <a:picLocks noChangeAspect="1"/>
          </p:cNvPicPr>
          <p:nvPr/>
        </p:nvPicPr>
        <p:blipFill>
          <a:blip r:embed="rId3"/>
          <a:stretch>
            <a:fillRect/>
          </a:stretch>
        </p:blipFill>
        <p:spPr>
          <a:xfrm>
            <a:off x="939762" y="3132053"/>
            <a:ext cx="1787010" cy="1749123"/>
          </a:xfrm>
          <a:prstGeom prst="rect">
            <a:avLst/>
          </a:prstGeom>
          <a:ln>
            <a:noFill/>
          </a:ln>
          <a:effectLst>
            <a:outerShdw blurRad="292100" dist="139700" dir="2700000" algn="tl" rotWithShape="0">
              <a:srgbClr val="333333">
                <a:alpha val="65000"/>
              </a:srgbClr>
            </a:outerShdw>
          </a:effectLst>
        </p:spPr>
      </p:pic>
      <p:pic>
        <p:nvPicPr>
          <p:cNvPr id="10" name="Imagen 9">
            <a:extLst>
              <a:ext uri="{FF2B5EF4-FFF2-40B4-BE49-F238E27FC236}">
                <a16:creationId xmlns:a16="http://schemas.microsoft.com/office/drawing/2014/main" id="{AAD4A54A-0BB5-2FFD-1727-22EB19A0C341}"/>
              </a:ext>
            </a:extLst>
          </p:cNvPr>
          <p:cNvPicPr>
            <a:picLocks noChangeAspect="1"/>
          </p:cNvPicPr>
          <p:nvPr/>
        </p:nvPicPr>
        <p:blipFill>
          <a:blip r:embed="rId4"/>
          <a:stretch>
            <a:fillRect/>
          </a:stretch>
        </p:blipFill>
        <p:spPr>
          <a:xfrm>
            <a:off x="3220854" y="2419220"/>
            <a:ext cx="2193600" cy="3588809"/>
          </a:xfrm>
          <a:prstGeom prst="rect">
            <a:avLst/>
          </a:prstGeom>
          <a:ln>
            <a:noFill/>
          </a:ln>
          <a:effectLst>
            <a:outerShdw blurRad="292100" dist="139700" dir="2700000" algn="tl" rotWithShape="0">
              <a:srgbClr val="333333">
                <a:alpha val="65000"/>
              </a:srgbClr>
            </a:outerShdw>
          </a:effectLst>
        </p:spPr>
      </p:pic>
      <p:pic>
        <p:nvPicPr>
          <p:cNvPr id="14" name="Imagen 13">
            <a:extLst>
              <a:ext uri="{FF2B5EF4-FFF2-40B4-BE49-F238E27FC236}">
                <a16:creationId xmlns:a16="http://schemas.microsoft.com/office/drawing/2014/main" id="{423A0B41-4457-AC69-920D-7265657F80EE}"/>
              </a:ext>
            </a:extLst>
          </p:cNvPr>
          <p:cNvPicPr>
            <a:picLocks noChangeAspect="1"/>
          </p:cNvPicPr>
          <p:nvPr/>
        </p:nvPicPr>
        <p:blipFill>
          <a:blip r:embed="rId5"/>
          <a:stretch>
            <a:fillRect/>
          </a:stretch>
        </p:blipFill>
        <p:spPr>
          <a:xfrm>
            <a:off x="6110295" y="2419220"/>
            <a:ext cx="2193600" cy="3588809"/>
          </a:xfrm>
          <a:prstGeom prst="rect">
            <a:avLst/>
          </a:prstGeom>
          <a:ln>
            <a:noFill/>
          </a:ln>
          <a:effectLst>
            <a:outerShdw blurRad="292100" dist="139700" dir="2700000" algn="tl" rotWithShape="0">
              <a:srgbClr val="333333">
                <a:alpha val="65000"/>
              </a:srgbClr>
            </a:outerShdw>
          </a:effectLst>
        </p:spPr>
      </p:pic>
      <p:sp>
        <p:nvSpPr>
          <p:cNvPr id="15" name="Flecha: a la derecha 14">
            <a:extLst>
              <a:ext uri="{FF2B5EF4-FFF2-40B4-BE49-F238E27FC236}">
                <a16:creationId xmlns:a16="http://schemas.microsoft.com/office/drawing/2014/main" id="{3486822A-E359-F088-33F5-32060E584CB3}"/>
              </a:ext>
            </a:extLst>
          </p:cNvPr>
          <p:cNvSpPr/>
          <p:nvPr/>
        </p:nvSpPr>
        <p:spPr>
          <a:xfrm>
            <a:off x="5595192" y="3840217"/>
            <a:ext cx="358298" cy="48463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Flecha: a la derecha 15">
            <a:extLst>
              <a:ext uri="{FF2B5EF4-FFF2-40B4-BE49-F238E27FC236}">
                <a16:creationId xmlns:a16="http://schemas.microsoft.com/office/drawing/2014/main" id="{0A455ED1-293E-1001-276D-61723F7C8C19}"/>
              </a:ext>
            </a:extLst>
          </p:cNvPr>
          <p:cNvSpPr/>
          <p:nvPr/>
        </p:nvSpPr>
        <p:spPr>
          <a:xfrm>
            <a:off x="2817141" y="3764298"/>
            <a:ext cx="358298" cy="48463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5572285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94</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4" name="CuadroTexto 3">
            <a:extLst>
              <a:ext uri="{FF2B5EF4-FFF2-40B4-BE49-F238E27FC236}">
                <a16:creationId xmlns:a16="http://schemas.microsoft.com/office/drawing/2014/main" id="{7B6A0474-07BF-8CD8-3987-6A6ED1AC8BE9}"/>
              </a:ext>
            </a:extLst>
          </p:cNvPr>
          <p:cNvSpPr txBox="1"/>
          <p:nvPr/>
        </p:nvSpPr>
        <p:spPr>
          <a:xfrm>
            <a:off x="348656" y="84997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a:solidFill>
                  <a:srgbClr val="660033"/>
                </a:solidFill>
                <a:latin typeface="Segoe UI" panose="020B0502040204020203" pitchFamily="34" charset="0"/>
                <a:cs typeface="Segoe UI" panose="020B0502040204020203" pitchFamily="34" charset="0"/>
              </a:rPr>
              <a:t>Plantillas de menú flotante</a:t>
            </a:r>
            <a:endParaRPr lang="es-MX" sz="2400">
              <a:solidFill>
                <a:srgbClr val="660033"/>
              </a:solidFill>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5829D8EA-13F5-E809-8893-6C8CEFE87D31}"/>
              </a:ext>
            </a:extLst>
          </p:cNvPr>
          <p:cNvPicPr>
            <a:picLocks noChangeAspect="1"/>
          </p:cNvPicPr>
          <p:nvPr/>
        </p:nvPicPr>
        <p:blipFill>
          <a:blip r:embed="rId3"/>
          <a:stretch>
            <a:fillRect/>
          </a:stretch>
        </p:blipFill>
        <p:spPr>
          <a:xfrm>
            <a:off x="2149446" y="1462677"/>
            <a:ext cx="5026606" cy="48308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80289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95</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720468" y="3188068"/>
            <a:ext cx="7463790" cy="738664"/>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XAML (Lenguaje de marcado extensible de Aplicación), es un lenguaje de formato cuyo objetivo es crear y describir interfaces de usuario, está basado en XML. Comparten características del lenguaje de marcado. </a:t>
            </a:r>
          </a:p>
        </p:txBody>
      </p:sp>
      <p:sp>
        <p:nvSpPr>
          <p:cNvPr id="4" name="CuadroTexto 3">
            <a:extLst>
              <a:ext uri="{FF2B5EF4-FFF2-40B4-BE49-F238E27FC236}">
                <a16:creationId xmlns:a16="http://schemas.microsoft.com/office/drawing/2014/main" id="{7B6A0474-07BF-8CD8-3987-6A6ED1AC8BE9}"/>
              </a:ext>
            </a:extLst>
          </p:cNvPr>
          <p:cNvSpPr txBox="1"/>
          <p:nvPr/>
        </p:nvSpPr>
        <p:spPr>
          <a:xfrm>
            <a:off x="263989" y="1997705"/>
            <a:ext cx="7463790"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a:solidFill>
                  <a:srgbClr val="660033"/>
                </a:solidFill>
                <a:latin typeface="Segoe UI" panose="020B0502040204020203" pitchFamily="34" charset="0"/>
                <a:cs typeface="Segoe UI" panose="020B0502040204020203" pitchFamily="34" charset="0"/>
              </a:rPr>
              <a:t>Conceptos básicos sobre maquetado con XAML</a:t>
            </a:r>
            <a:endParaRPr lang="es-MX" sz="2400">
              <a:solidFill>
                <a:srgbClr val="66003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717683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96</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5" y="1453605"/>
            <a:ext cx="7463790" cy="5047536"/>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Toda etiqueta XAML tienen un nombre específico con una apertura y un cierre, se crean escribiendo el nombre encerrado por los signos mayor y menor que para indicar su apertura y cierre. Las etiquetas y sus atributos son sensibles a mayúsculas.</a:t>
            </a:r>
          </a:p>
          <a:p>
            <a:pPr algn="just"/>
            <a:endParaRPr lang="es-ES" sz="1400">
              <a:latin typeface="Segoe UI" panose="020B0502040204020203" pitchFamily="34" charset="0"/>
              <a:cs typeface="Segoe UI" panose="020B0502040204020203" pitchFamily="34" charset="0"/>
            </a:endParaRPr>
          </a:p>
          <a:p>
            <a:pPr algn="just"/>
            <a:r>
              <a:rPr lang="es-ES" sz="1400">
                <a:latin typeface="Segoe UI" panose="020B0502040204020203" pitchFamily="34" charset="0"/>
                <a:cs typeface="Segoe UI" panose="020B0502040204020203" pitchFamily="34" charset="0"/>
              </a:rPr>
              <a:t>		    </a:t>
            </a:r>
          </a:p>
          <a:p>
            <a:pPr algn="just"/>
            <a:r>
              <a:rPr lang="es-ES" sz="1400">
                <a:latin typeface="Segoe UI" panose="020B0502040204020203" pitchFamily="34" charset="0"/>
                <a:cs typeface="Segoe UI" panose="020B0502040204020203" pitchFamily="34" charset="0"/>
              </a:rPr>
              <a:t>				</a:t>
            </a:r>
            <a:r>
              <a:rPr lang="es-ES" sz="1400" b="1">
                <a:latin typeface="Segoe UI" panose="020B0502040204020203" pitchFamily="34" charset="0"/>
                <a:cs typeface="Segoe UI" panose="020B0502040204020203" pitchFamily="34" charset="0"/>
              </a:rPr>
              <a:t>Etiqueta de apertura</a:t>
            </a: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r>
              <a:rPr lang="es-ES" sz="1400">
                <a:latin typeface="Segoe UI" panose="020B0502040204020203" pitchFamily="34" charset="0"/>
                <a:cs typeface="Segoe UI" panose="020B0502040204020203" pitchFamily="34" charset="0"/>
              </a:rPr>
              <a:t>				</a:t>
            </a:r>
            <a:r>
              <a:rPr lang="es-ES" sz="1400" b="1">
                <a:latin typeface="Segoe UI" panose="020B0502040204020203" pitchFamily="34" charset="0"/>
                <a:cs typeface="Segoe UI" panose="020B0502040204020203" pitchFamily="34" charset="0"/>
              </a:rPr>
              <a:t>Etiqueta de cierre</a:t>
            </a: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r>
              <a:rPr lang="es-ES" sz="1400">
                <a:latin typeface="Segoe UI" panose="020B0502040204020203" pitchFamily="34" charset="0"/>
                <a:cs typeface="Segoe UI" panose="020B0502040204020203" pitchFamily="34" charset="0"/>
              </a:rPr>
              <a:t>De manera general, al crear una etiqueta la forma en que la veremos inicialmente será como se muestra a continuación:</a:t>
            </a: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r>
              <a:rPr lang="es-ES" sz="1400">
                <a:latin typeface="Segoe UI" panose="020B0502040204020203" pitchFamily="34" charset="0"/>
                <a:cs typeface="Segoe UI" panose="020B0502040204020203" pitchFamily="34" charset="0"/>
              </a:rPr>
              <a:t>También es posible crear la etiqueta y cerrarla de inmediato:</a:t>
            </a: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p:txBody>
      </p:sp>
      <p:sp>
        <p:nvSpPr>
          <p:cNvPr id="4" name="CuadroTexto 3">
            <a:extLst>
              <a:ext uri="{FF2B5EF4-FFF2-40B4-BE49-F238E27FC236}">
                <a16:creationId xmlns:a16="http://schemas.microsoft.com/office/drawing/2014/main" id="{7B6A0474-07BF-8CD8-3987-6A6ED1AC8BE9}"/>
              </a:ext>
            </a:extLst>
          </p:cNvPr>
          <p:cNvSpPr txBox="1"/>
          <p:nvPr/>
        </p:nvSpPr>
        <p:spPr>
          <a:xfrm>
            <a:off x="348656" y="84997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a:solidFill>
                  <a:srgbClr val="660033"/>
                </a:solidFill>
                <a:latin typeface="Segoe UI" panose="020B0502040204020203" pitchFamily="34" charset="0"/>
                <a:cs typeface="Segoe UI" panose="020B0502040204020203" pitchFamily="34" charset="0"/>
              </a:rPr>
              <a:t>Creando Etiquetas</a:t>
            </a:r>
            <a:endParaRPr lang="es-MX" sz="2400">
              <a:solidFill>
                <a:srgbClr val="660033"/>
              </a:solidFill>
              <a:latin typeface="Segoe UI" panose="020B0502040204020203" pitchFamily="34" charset="0"/>
              <a:cs typeface="Segoe UI" panose="020B0502040204020203" pitchFamily="34" charset="0"/>
            </a:endParaRPr>
          </a:p>
        </p:txBody>
      </p:sp>
      <p:pic>
        <p:nvPicPr>
          <p:cNvPr id="12" name="Imagen 11">
            <a:extLst>
              <a:ext uri="{FF2B5EF4-FFF2-40B4-BE49-F238E27FC236}">
                <a16:creationId xmlns:a16="http://schemas.microsoft.com/office/drawing/2014/main" id="{AD3B04F5-7E8A-C8A7-ACAD-8A431C0CD898}"/>
              </a:ext>
            </a:extLst>
          </p:cNvPr>
          <p:cNvPicPr>
            <a:picLocks noChangeAspect="1"/>
          </p:cNvPicPr>
          <p:nvPr/>
        </p:nvPicPr>
        <p:blipFill>
          <a:blip r:embed="rId3"/>
          <a:stretch>
            <a:fillRect/>
          </a:stretch>
        </p:blipFill>
        <p:spPr>
          <a:xfrm>
            <a:off x="1292657" y="2352955"/>
            <a:ext cx="1558275" cy="663320"/>
          </a:xfrm>
          <a:prstGeom prst="rect">
            <a:avLst/>
          </a:prstGeom>
          <a:ln>
            <a:noFill/>
          </a:ln>
          <a:effectLst>
            <a:outerShdw blurRad="292100" dist="139700" dir="2700000" algn="tl" rotWithShape="0">
              <a:srgbClr val="333333">
                <a:alpha val="65000"/>
              </a:srgbClr>
            </a:outerShdw>
          </a:effectLst>
        </p:spPr>
      </p:pic>
      <p:pic>
        <p:nvPicPr>
          <p:cNvPr id="14" name="Imagen 13">
            <a:extLst>
              <a:ext uri="{FF2B5EF4-FFF2-40B4-BE49-F238E27FC236}">
                <a16:creationId xmlns:a16="http://schemas.microsoft.com/office/drawing/2014/main" id="{37E49B50-64D3-1A8B-0806-A16121046FC0}"/>
              </a:ext>
            </a:extLst>
          </p:cNvPr>
          <p:cNvPicPr>
            <a:picLocks noChangeAspect="1"/>
          </p:cNvPicPr>
          <p:nvPr/>
        </p:nvPicPr>
        <p:blipFill>
          <a:blip r:embed="rId4"/>
          <a:stretch>
            <a:fillRect/>
          </a:stretch>
        </p:blipFill>
        <p:spPr>
          <a:xfrm>
            <a:off x="1292657" y="3324797"/>
            <a:ext cx="1574031" cy="480953"/>
          </a:xfrm>
          <a:prstGeom prst="rect">
            <a:avLst/>
          </a:prstGeom>
          <a:ln>
            <a:noFill/>
          </a:ln>
          <a:effectLst>
            <a:outerShdw blurRad="292100" dist="139700" dir="2700000" algn="tl" rotWithShape="0">
              <a:srgbClr val="333333">
                <a:alpha val="65000"/>
              </a:srgbClr>
            </a:outerShdw>
          </a:effectLst>
        </p:spPr>
      </p:pic>
      <p:sp>
        <p:nvSpPr>
          <p:cNvPr id="15" name="Flecha: hacia la izquierda 14">
            <a:extLst>
              <a:ext uri="{FF2B5EF4-FFF2-40B4-BE49-F238E27FC236}">
                <a16:creationId xmlns:a16="http://schemas.microsoft.com/office/drawing/2014/main" id="{4E131486-346E-006D-24B7-B697609D4E63}"/>
              </a:ext>
            </a:extLst>
          </p:cNvPr>
          <p:cNvSpPr/>
          <p:nvPr/>
        </p:nvSpPr>
        <p:spPr>
          <a:xfrm>
            <a:off x="3175837" y="2442299"/>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Flecha: hacia la izquierda 15">
            <a:extLst>
              <a:ext uri="{FF2B5EF4-FFF2-40B4-BE49-F238E27FC236}">
                <a16:creationId xmlns:a16="http://schemas.microsoft.com/office/drawing/2014/main" id="{A03B4554-2253-C6C3-782F-3CCB4D211921}"/>
              </a:ext>
            </a:extLst>
          </p:cNvPr>
          <p:cNvSpPr/>
          <p:nvPr/>
        </p:nvSpPr>
        <p:spPr>
          <a:xfrm>
            <a:off x="3175837" y="3321118"/>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8" name="Imagen 17">
            <a:extLst>
              <a:ext uri="{FF2B5EF4-FFF2-40B4-BE49-F238E27FC236}">
                <a16:creationId xmlns:a16="http://schemas.microsoft.com/office/drawing/2014/main" id="{D2059678-FF64-AD15-2C9E-7E8939F0552E}"/>
              </a:ext>
            </a:extLst>
          </p:cNvPr>
          <p:cNvPicPr>
            <a:picLocks noChangeAspect="1"/>
          </p:cNvPicPr>
          <p:nvPr/>
        </p:nvPicPr>
        <p:blipFill>
          <a:blip r:embed="rId5"/>
          <a:stretch>
            <a:fillRect/>
          </a:stretch>
        </p:blipFill>
        <p:spPr>
          <a:xfrm>
            <a:off x="3365917" y="4678041"/>
            <a:ext cx="2581193" cy="484632"/>
          </a:xfrm>
          <a:prstGeom prst="rect">
            <a:avLst/>
          </a:prstGeom>
          <a:ln>
            <a:noFill/>
          </a:ln>
          <a:effectLst>
            <a:outerShdw blurRad="292100" dist="139700" dir="2700000" algn="tl" rotWithShape="0">
              <a:srgbClr val="333333">
                <a:alpha val="65000"/>
              </a:srgbClr>
            </a:outerShdw>
          </a:effectLst>
        </p:spPr>
      </p:pic>
      <p:pic>
        <p:nvPicPr>
          <p:cNvPr id="20" name="Imagen 19">
            <a:extLst>
              <a:ext uri="{FF2B5EF4-FFF2-40B4-BE49-F238E27FC236}">
                <a16:creationId xmlns:a16="http://schemas.microsoft.com/office/drawing/2014/main" id="{9282F209-1BF8-1429-A694-657E562B5BBF}"/>
              </a:ext>
            </a:extLst>
          </p:cNvPr>
          <p:cNvPicPr>
            <a:picLocks noChangeAspect="1"/>
          </p:cNvPicPr>
          <p:nvPr/>
        </p:nvPicPr>
        <p:blipFill>
          <a:blip r:embed="rId6"/>
          <a:stretch>
            <a:fillRect/>
          </a:stretch>
        </p:blipFill>
        <p:spPr>
          <a:xfrm>
            <a:off x="3689385" y="5786288"/>
            <a:ext cx="1588293" cy="4434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18743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97</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840105" y="1629617"/>
            <a:ext cx="7463790" cy="4185761"/>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Los Tags de cierre inmediato pueden ser utilizados cuando no se tiene contemplado agregar contenido en ellos que se incluiría en las entre la etiqueta de apertura y cierre. En la mayoría de los casos las etiquetas de cierre inmediato pueden estar contenidas en otras etiquetas raíz, por ejemplo:</a:t>
            </a: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r>
              <a:rPr lang="es-ES" sz="1400">
                <a:latin typeface="Segoe UI" panose="020B0502040204020203" pitchFamily="34" charset="0"/>
                <a:cs typeface="Segoe UI" panose="020B0502040204020203" pitchFamily="34" charset="0"/>
              </a:rPr>
              <a:t>	</a:t>
            </a:r>
          </a:p>
          <a:p>
            <a:pPr algn="just"/>
            <a:r>
              <a:rPr lang="es-ES" sz="1400">
                <a:latin typeface="Segoe UI" panose="020B0502040204020203" pitchFamily="34" charset="0"/>
                <a:cs typeface="Segoe UI" panose="020B0502040204020203" pitchFamily="34" charset="0"/>
              </a:rPr>
              <a:t>					       </a:t>
            </a:r>
          </a:p>
          <a:p>
            <a:pPr algn="just"/>
            <a:r>
              <a:rPr lang="es-ES" sz="1400">
                <a:latin typeface="Segoe UI" panose="020B0502040204020203" pitchFamily="34" charset="0"/>
                <a:cs typeface="Segoe UI" panose="020B0502040204020203" pitchFamily="34" charset="0"/>
              </a:rPr>
              <a:t>					     Etiqueta de cierre inmediato</a:t>
            </a: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r>
              <a:rPr lang="es-ES" sz="1400">
                <a:latin typeface="Segoe UI" panose="020B0502040204020203" pitchFamily="34" charset="0"/>
                <a:cs typeface="Segoe UI" panose="020B0502040204020203" pitchFamily="34" charset="0"/>
              </a:rPr>
              <a:t>En estas etiquetas es posible agregar propiedades que tienen atributos, por ejemplo, la propiedad Font que nos indica el tipo de letra, </a:t>
            </a:r>
            <a:r>
              <a:rPr lang="es-ES" sz="1400" err="1">
                <a:latin typeface="Segoe UI" panose="020B0502040204020203" pitchFamily="34" charset="0"/>
                <a:cs typeface="Segoe UI" panose="020B0502040204020203" pitchFamily="34" charset="0"/>
              </a:rPr>
              <a:t>FontSize</a:t>
            </a:r>
            <a:r>
              <a:rPr lang="es-ES" sz="1400">
                <a:latin typeface="Segoe UI" panose="020B0502040204020203" pitchFamily="34" charset="0"/>
                <a:cs typeface="Segoe UI" panose="020B0502040204020203" pitchFamily="34" charset="0"/>
              </a:rPr>
              <a:t> el tamaño de letra y por último Style que nos dio un tipo de letra en negritas:</a:t>
            </a: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7" y="101444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MX" sz="2400">
                <a:solidFill>
                  <a:srgbClr val="660033"/>
                </a:solidFill>
                <a:latin typeface="Segoe UI" panose="020B0502040204020203" pitchFamily="34" charset="0"/>
                <a:cs typeface="Segoe UI" panose="020B0502040204020203" pitchFamily="34" charset="0"/>
              </a:rPr>
              <a:t>Etiquetas de cierre inmediato</a:t>
            </a:r>
          </a:p>
        </p:txBody>
      </p:sp>
      <p:pic>
        <p:nvPicPr>
          <p:cNvPr id="6" name="Imagen 5">
            <a:extLst>
              <a:ext uri="{FF2B5EF4-FFF2-40B4-BE49-F238E27FC236}">
                <a16:creationId xmlns:a16="http://schemas.microsoft.com/office/drawing/2014/main" id="{A7BA686A-3224-0B5E-4EA4-27A7F8B507CD}"/>
              </a:ext>
            </a:extLst>
          </p:cNvPr>
          <p:cNvPicPr>
            <a:picLocks noChangeAspect="1"/>
          </p:cNvPicPr>
          <p:nvPr/>
        </p:nvPicPr>
        <p:blipFill>
          <a:blip r:embed="rId3"/>
          <a:stretch>
            <a:fillRect/>
          </a:stretch>
        </p:blipFill>
        <p:spPr>
          <a:xfrm>
            <a:off x="2457391" y="2968445"/>
            <a:ext cx="2057687" cy="1066949"/>
          </a:xfrm>
          <a:prstGeom prst="rect">
            <a:avLst/>
          </a:prstGeom>
          <a:ln>
            <a:noFill/>
          </a:ln>
          <a:effectLst>
            <a:outerShdw blurRad="292100" dist="139700" dir="2700000" algn="tl" rotWithShape="0">
              <a:srgbClr val="333333">
                <a:alpha val="65000"/>
              </a:srgbClr>
            </a:outerShdw>
          </a:effectLst>
        </p:spPr>
      </p:pic>
      <p:sp>
        <p:nvSpPr>
          <p:cNvPr id="8" name="Flecha: hacia la izquierda 7">
            <a:extLst>
              <a:ext uri="{FF2B5EF4-FFF2-40B4-BE49-F238E27FC236}">
                <a16:creationId xmlns:a16="http://schemas.microsoft.com/office/drawing/2014/main" id="{BC0662F4-CF42-881E-C57F-66A5356E4141}"/>
              </a:ext>
            </a:extLst>
          </p:cNvPr>
          <p:cNvSpPr/>
          <p:nvPr/>
        </p:nvSpPr>
        <p:spPr>
          <a:xfrm>
            <a:off x="4628924" y="3207362"/>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2" name="Imagen 11">
            <a:extLst>
              <a:ext uri="{FF2B5EF4-FFF2-40B4-BE49-F238E27FC236}">
                <a16:creationId xmlns:a16="http://schemas.microsoft.com/office/drawing/2014/main" id="{953776A7-936B-E994-BEED-919EA189EA3A}"/>
              </a:ext>
            </a:extLst>
          </p:cNvPr>
          <p:cNvPicPr>
            <a:picLocks noChangeAspect="1"/>
          </p:cNvPicPr>
          <p:nvPr/>
        </p:nvPicPr>
        <p:blipFill>
          <a:blip r:embed="rId4"/>
          <a:stretch>
            <a:fillRect/>
          </a:stretch>
        </p:blipFill>
        <p:spPr>
          <a:xfrm>
            <a:off x="1042731" y="5084248"/>
            <a:ext cx="6944694" cy="5430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34161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98</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909679" y="1494685"/>
            <a:ext cx="7463790" cy="3323987"/>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Las etiquetas pueden tener contenido entre la apertura y cierre, en ellas se pueden definir propiedades del mismo control:</a:t>
            </a: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r>
              <a:rPr lang="es-ES" sz="1400">
                <a:latin typeface="Segoe UI" panose="020B0502040204020203" pitchFamily="34" charset="0"/>
                <a:cs typeface="Segoe UI" panose="020B0502040204020203" pitchFamily="34" charset="0"/>
              </a:rPr>
              <a:t>En otras palabras, estamos definiendo propiedades de los controles de diferente manera para una etiqueta con contenido y una etiqueta de cierre inmediato con contenido. </a:t>
            </a:r>
          </a:p>
          <a:p>
            <a:pPr algn="just"/>
            <a:endParaRPr lang="es-ES" sz="1400">
              <a:latin typeface="Segoe UI" panose="020B0502040204020203" pitchFamily="34" charset="0"/>
              <a:cs typeface="Segoe UI" panose="020B0502040204020203" pitchFamily="34" charset="0"/>
            </a:endParaRPr>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7" y="101444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a:solidFill>
                  <a:srgbClr val="660033"/>
                </a:solidFill>
                <a:latin typeface="Segoe UI" panose="020B0502040204020203" pitchFamily="34" charset="0"/>
                <a:cs typeface="Segoe UI" panose="020B0502040204020203" pitchFamily="34" charset="0"/>
              </a:rPr>
              <a:t>Tag con contenido</a:t>
            </a:r>
            <a:endParaRPr lang="es-MX" sz="2400">
              <a:solidFill>
                <a:srgbClr val="660033"/>
              </a:solidFill>
              <a:latin typeface="Segoe UI" panose="020B0502040204020203" pitchFamily="34" charset="0"/>
              <a:cs typeface="Segoe UI" panose="020B0502040204020203" pitchFamily="34" charset="0"/>
            </a:endParaRPr>
          </a:p>
        </p:txBody>
      </p:sp>
      <p:pic>
        <p:nvPicPr>
          <p:cNvPr id="6" name="Imagen 5">
            <a:extLst>
              <a:ext uri="{FF2B5EF4-FFF2-40B4-BE49-F238E27FC236}">
                <a16:creationId xmlns:a16="http://schemas.microsoft.com/office/drawing/2014/main" id="{7676698D-6161-78A2-AD93-DAE48A69846B}"/>
              </a:ext>
            </a:extLst>
          </p:cNvPr>
          <p:cNvPicPr>
            <a:picLocks noChangeAspect="1"/>
          </p:cNvPicPr>
          <p:nvPr/>
        </p:nvPicPr>
        <p:blipFill>
          <a:blip r:embed="rId3"/>
          <a:stretch>
            <a:fillRect/>
          </a:stretch>
        </p:blipFill>
        <p:spPr>
          <a:xfrm>
            <a:off x="1349722" y="2233274"/>
            <a:ext cx="6444555" cy="15546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43964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FB94DAA-54C6-FA8A-AAE9-7DCDCF24EA5D}"/>
              </a:ext>
            </a:extLst>
          </p:cNvPr>
          <p:cNvSpPr>
            <a:spLocks noGrp="1"/>
          </p:cNvSpPr>
          <p:nvPr>
            <p:ph type="sldNum" sz="quarter" idx="12"/>
          </p:nvPr>
        </p:nvSpPr>
        <p:spPr/>
        <p:txBody>
          <a:bodyPr/>
          <a:lstStyle/>
          <a:p>
            <a:fld id="{BE15108C-154A-4A5A-9C05-91A49A422BA7}" type="slidenum">
              <a:rPr lang="en-US" smtClean="0"/>
              <a:t>99</a:t>
            </a:fld>
            <a:endParaRPr lang="en-US"/>
          </a:p>
        </p:txBody>
      </p:sp>
      <p:grpSp>
        <p:nvGrpSpPr>
          <p:cNvPr id="2" name="Grupo 1">
            <a:extLst>
              <a:ext uri="{FF2B5EF4-FFF2-40B4-BE49-F238E27FC236}">
                <a16:creationId xmlns:a16="http://schemas.microsoft.com/office/drawing/2014/main" id="{2EBE0025-52FC-8991-A529-C8D9FE4BE769}"/>
              </a:ext>
            </a:extLst>
          </p:cNvPr>
          <p:cNvGrpSpPr/>
          <p:nvPr/>
        </p:nvGrpSpPr>
        <p:grpSpPr>
          <a:xfrm>
            <a:off x="2676698" y="266006"/>
            <a:ext cx="6467302" cy="277000"/>
            <a:chOff x="2676698" y="266006"/>
            <a:chExt cx="6467302" cy="277000"/>
          </a:xfrm>
        </p:grpSpPr>
        <p:sp>
          <p:nvSpPr>
            <p:cNvPr id="5" name="Rectángulo 4">
              <a:extLst>
                <a:ext uri="{FF2B5EF4-FFF2-40B4-BE49-F238E27FC236}">
                  <a16:creationId xmlns:a16="http://schemas.microsoft.com/office/drawing/2014/main" id="{56251B67-BE8F-98B4-C5DD-628A1D8CE699}"/>
                </a:ext>
              </a:extLst>
            </p:cNvPr>
            <p:cNvSpPr/>
            <p:nvPr/>
          </p:nvSpPr>
          <p:spPr>
            <a:xfrm>
              <a:off x="2676698" y="266006"/>
              <a:ext cx="6467302" cy="277000"/>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289DE117-A7E7-B6D3-C223-2E223191F64A}"/>
                </a:ext>
              </a:extLst>
            </p:cNvPr>
            <p:cNvSpPr txBox="1"/>
            <p:nvPr/>
          </p:nvSpPr>
          <p:spPr>
            <a:xfrm>
              <a:off x="2676698" y="266006"/>
              <a:ext cx="6284422" cy="276999"/>
            </a:xfrm>
            <a:prstGeom prst="rect">
              <a:avLst/>
            </a:prstGeom>
            <a:noFill/>
          </p:spPr>
          <p:txBody>
            <a:bodyPr wrap="square" rtlCol="0">
              <a:spAutoFit/>
            </a:bodyPr>
            <a:lstStyle/>
            <a:p>
              <a:r>
                <a:rPr lang="es-MX" sz="1200">
                  <a:solidFill>
                    <a:schemeClr val="bg1"/>
                  </a:solidFill>
                  <a:latin typeface="Segoe UI" panose="020B0502040204020203" pitchFamily="34" charset="0"/>
                  <a:ea typeface="+mn-ea"/>
                  <a:cs typeface="+mn-cs"/>
                </a:rPr>
                <a:t>Desarrollo Avanzado con Xamarin Forms</a:t>
              </a:r>
              <a:endParaRPr lang="es-MX" sz="1200">
                <a:solidFill>
                  <a:schemeClr val="bg1"/>
                </a:solidFill>
                <a:latin typeface="Montserrat" panose="00000500000000000000" pitchFamily="50" charset="0"/>
              </a:endParaRPr>
            </a:p>
          </p:txBody>
        </p:sp>
      </p:grpSp>
      <p:sp>
        <p:nvSpPr>
          <p:cNvPr id="11" name="CuadroTexto 10">
            <a:extLst>
              <a:ext uri="{FF2B5EF4-FFF2-40B4-BE49-F238E27FC236}">
                <a16:creationId xmlns:a16="http://schemas.microsoft.com/office/drawing/2014/main" id="{27E6BB43-D5F3-06CB-0589-750F77E5C73A}"/>
              </a:ext>
            </a:extLst>
          </p:cNvPr>
          <p:cNvSpPr txBox="1"/>
          <p:nvPr/>
        </p:nvSpPr>
        <p:spPr>
          <a:xfrm>
            <a:off x="909679" y="1494685"/>
            <a:ext cx="7463790" cy="5909310"/>
          </a:xfrm>
          <a:prstGeom prst="rect">
            <a:avLst/>
          </a:prstGeom>
          <a:noFill/>
        </p:spPr>
        <p:txBody>
          <a:bodyPr wrap="square">
            <a:spAutoFit/>
          </a:bodyPr>
          <a:lstStyle/>
          <a:p>
            <a:pPr algn="just"/>
            <a:r>
              <a:rPr lang="es-ES" sz="1400">
                <a:latin typeface="Segoe UI" panose="020B0502040204020203" pitchFamily="34" charset="0"/>
                <a:cs typeface="Segoe UI" panose="020B0502040204020203" pitchFamily="34" charset="0"/>
              </a:rPr>
              <a:t>De manera análoga, un tipo de página </a:t>
            </a:r>
            <a:r>
              <a:rPr lang="es-ES" sz="1400" err="1">
                <a:latin typeface="Segoe UI" panose="020B0502040204020203" pitchFamily="34" charset="0"/>
                <a:cs typeface="Segoe UI" panose="020B0502040204020203" pitchFamily="34" charset="0"/>
              </a:rPr>
              <a:t>ContenPage</a:t>
            </a:r>
            <a:r>
              <a:rPr lang="es-ES" sz="1400">
                <a:latin typeface="Segoe UI" panose="020B0502040204020203" pitchFamily="34" charset="0"/>
                <a:cs typeface="Segoe UI" panose="020B0502040204020203" pitchFamily="34" charset="0"/>
              </a:rPr>
              <a:t>, puede tener contenida en ella diversas etiquetas hijas con apertura y cierre y/o de cierre inmediato, las cuales pueden contener propiedades que tienen atributos:</a:t>
            </a: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r>
              <a:rPr lang="es-ES" sz="1400">
                <a:latin typeface="Segoe UI" panose="020B0502040204020203" pitchFamily="34" charset="0"/>
                <a:cs typeface="Segoe UI" panose="020B0502040204020203" pitchFamily="34" charset="0"/>
              </a:rPr>
              <a:t>Visual Studio nos permite tener una idea de la jerarquía de las etiquetas </a:t>
            </a:r>
            <a:r>
              <a:rPr lang="es-ES" sz="1400" err="1">
                <a:latin typeface="Segoe UI" panose="020B0502040204020203" pitchFamily="34" charset="0"/>
                <a:cs typeface="Segoe UI" panose="020B0502040204020203" pitchFamily="34" charset="0"/>
              </a:rPr>
              <a:t>mostranlas</a:t>
            </a:r>
            <a:r>
              <a:rPr lang="es-ES" sz="1400">
                <a:latin typeface="Segoe UI" panose="020B0502040204020203" pitchFamily="34" charset="0"/>
                <a:cs typeface="Segoe UI" panose="020B0502040204020203" pitchFamily="34" charset="0"/>
              </a:rPr>
              <a:t> formateadas y con líneas que indica la conexión entre una apertura y un cierre.</a:t>
            </a: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a:p>
            <a:pPr algn="just"/>
            <a:endParaRPr lang="es-ES" sz="1400">
              <a:latin typeface="Segoe UI" panose="020B0502040204020203" pitchFamily="34" charset="0"/>
              <a:cs typeface="Segoe UI" panose="020B0502040204020203" pitchFamily="34" charset="0"/>
            </a:endParaRPr>
          </a:p>
        </p:txBody>
      </p:sp>
      <p:sp>
        <p:nvSpPr>
          <p:cNvPr id="9" name="CuadroTexto 8">
            <a:extLst>
              <a:ext uri="{FF2B5EF4-FFF2-40B4-BE49-F238E27FC236}">
                <a16:creationId xmlns:a16="http://schemas.microsoft.com/office/drawing/2014/main" id="{B4D46BF2-86E4-6AC4-4083-563279B5B113}"/>
              </a:ext>
            </a:extLst>
          </p:cNvPr>
          <p:cNvSpPr txBox="1"/>
          <p:nvPr/>
        </p:nvSpPr>
        <p:spPr>
          <a:xfrm>
            <a:off x="390697" y="1014440"/>
            <a:ext cx="6191077" cy="458459"/>
          </a:xfrm>
          <a:prstGeom prst="rect">
            <a:avLst/>
          </a:prstGeom>
          <a:noFill/>
        </p:spPr>
        <p:txBody>
          <a:bodyPr wrap="square">
            <a:spAutoFit/>
          </a:bodyPr>
          <a:lstStyle>
            <a:defPPr>
              <a:defRPr lang="es-MX"/>
            </a:defPPr>
            <a:lvl1pPr>
              <a:defRPr sz="2400">
                <a:solidFill>
                  <a:srgbClr val="660033"/>
                </a:solidFill>
                <a:latin typeface="Segoe UI" panose="020B0502040204020203" pitchFamily="34" charset="0"/>
                <a:cs typeface="Segoe UI" panose="020B0502040204020203" pitchFamily="34" charset="0"/>
              </a:defRPr>
            </a:lvl1pPr>
          </a:lstStyle>
          <a:p>
            <a:pPr lvl="1">
              <a:lnSpc>
                <a:spcPct val="107000"/>
              </a:lnSpc>
              <a:spcAft>
                <a:spcPts val="800"/>
              </a:spcAft>
            </a:pPr>
            <a:r>
              <a:rPr lang="es-ES" sz="2400">
                <a:solidFill>
                  <a:srgbClr val="660033"/>
                </a:solidFill>
                <a:latin typeface="Segoe UI" panose="020B0502040204020203" pitchFamily="34" charset="0"/>
                <a:cs typeface="Segoe UI" panose="020B0502040204020203" pitchFamily="34" charset="0"/>
              </a:rPr>
              <a:t>Tag con contenido (2)</a:t>
            </a:r>
            <a:endParaRPr lang="es-MX" sz="2400">
              <a:solidFill>
                <a:srgbClr val="660033"/>
              </a:solidFill>
              <a:latin typeface="Segoe UI" panose="020B0502040204020203" pitchFamily="34" charset="0"/>
              <a:cs typeface="Segoe UI" panose="020B0502040204020203" pitchFamily="34" charset="0"/>
            </a:endParaRPr>
          </a:p>
        </p:txBody>
      </p:sp>
      <p:pic>
        <p:nvPicPr>
          <p:cNvPr id="8" name="Imagen 7">
            <a:extLst>
              <a:ext uri="{FF2B5EF4-FFF2-40B4-BE49-F238E27FC236}">
                <a16:creationId xmlns:a16="http://schemas.microsoft.com/office/drawing/2014/main" id="{1E73F0E9-037D-8860-A1DF-24CBD55ED974}"/>
              </a:ext>
            </a:extLst>
          </p:cNvPr>
          <p:cNvPicPr>
            <a:picLocks noChangeAspect="1"/>
          </p:cNvPicPr>
          <p:nvPr/>
        </p:nvPicPr>
        <p:blipFill>
          <a:blip r:embed="rId3"/>
          <a:stretch>
            <a:fillRect/>
          </a:stretch>
        </p:blipFill>
        <p:spPr>
          <a:xfrm>
            <a:off x="2449279" y="2474274"/>
            <a:ext cx="5129181" cy="3350352"/>
          </a:xfrm>
          <a:prstGeom prst="rect">
            <a:avLst/>
          </a:prstGeom>
          <a:ln>
            <a:noFill/>
          </a:ln>
          <a:effectLst>
            <a:outerShdw blurRad="292100" dist="139700" dir="2700000" algn="tl" rotWithShape="0">
              <a:srgbClr val="333333">
                <a:alpha val="65000"/>
              </a:srgbClr>
            </a:outerShdw>
          </a:effectLst>
        </p:spPr>
      </p:pic>
      <p:sp>
        <p:nvSpPr>
          <p:cNvPr id="10" name="Flecha: hacia la izquierda 9">
            <a:extLst>
              <a:ext uri="{FF2B5EF4-FFF2-40B4-BE49-F238E27FC236}">
                <a16:creationId xmlns:a16="http://schemas.microsoft.com/office/drawing/2014/main" id="{080BAB14-E336-3378-5012-798CF4129839}"/>
              </a:ext>
            </a:extLst>
          </p:cNvPr>
          <p:cNvSpPr/>
          <p:nvPr/>
        </p:nvSpPr>
        <p:spPr>
          <a:xfrm rot="10800000">
            <a:off x="1654270" y="2558549"/>
            <a:ext cx="690642" cy="2569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Flecha: hacia la izquierda 11">
            <a:extLst>
              <a:ext uri="{FF2B5EF4-FFF2-40B4-BE49-F238E27FC236}">
                <a16:creationId xmlns:a16="http://schemas.microsoft.com/office/drawing/2014/main" id="{4DF5C31F-A173-4CBF-62B6-7C344549FAC4}"/>
              </a:ext>
            </a:extLst>
          </p:cNvPr>
          <p:cNvSpPr/>
          <p:nvPr/>
        </p:nvSpPr>
        <p:spPr>
          <a:xfrm rot="10800000">
            <a:off x="1616755" y="3291328"/>
            <a:ext cx="741858" cy="2160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Flecha: hacia la izquierda 12">
            <a:extLst>
              <a:ext uri="{FF2B5EF4-FFF2-40B4-BE49-F238E27FC236}">
                <a16:creationId xmlns:a16="http://schemas.microsoft.com/office/drawing/2014/main" id="{07DD0456-A117-E3B7-19F4-72CAE2C9B3AB}"/>
              </a:ext>
            </a:extLst>
          </p:cNvPr>
          <p:cNvSpPr/>
          <p:nvPr/>
        </p:nvSpPr>
        <p:spPr>
          <a:xfrm rot="10800000">
            <a:off x="1987684" y="3507414"/>
            <a:ext cx="361689" cy="22957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477448013"/>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1074B41FD01C34FA609595E070B8CD9" ma:contentTypeVersion="11" ma:contentTypeDescription="Create a new document." ma:contentTypeScope="" ma:versionID="1b524794fd5f36af0008c24cebcb32f4">
  <xsd:schema xmlns:xsd="http://www.w3.org/2001/XMLSchema" xmlns:xs="http://www.w3.org/2001/XMLSchema" xmlns:p="http://schemas.microsoft.com/office/2006/metadata/properties" xmlns:ns3="13f3e9fd-daca-4eba-96f0-475f803bd0b0" xmlns:ns4="819b91c0-a6f8-44e7-9528-dbc6b5436298" targetNamespace="http://schemas.microsoft.com/office/2006/metadata/properties" ma:root="true" ma:fieldsID="1b1a2f3fddaf840702fecb867b8a5771" ns3:_="" ns4:_="">
    <xsd:import namespace="13f3e9fd-daca-4eba-96f0-475f803bd0b0"/>
    <xsd:import namespace="819b91c0-a6f8-44e7-9528-dbc6b543629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f3e9fd-daca-4eba-96f0-475f803bd0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9b91c0-a6f8-44e7-9528-dbc6b543629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6E54F9-B6F2-417E-86C2-71B2B89C10BF}">
  <ds:schemaRefs>
    <ds:schemaRef ds:uri="http://schemas.microsoft.com/sharepoint/v3/contenttype/forms"/>
  </ds:schemaRefs>
</ds:datastoreItem>
</file>

<file path=customXml/itemProps2.xml><?xml version="1.0" encoding="utf-8"?>
<ds:datastoreItem xmlns:ds="http://schemas.openxmlformats.org/officeDocument/2006/customXml" ds:itemID="{54B2761F-E678-40B5-8C55-724839F21EA2}">
  <ds:schemaRefs>
    <ds:schemaRef ds:uri="http://schemas.microsoft.com/office/2006/metadata/properties"/>
    <ds:schemaRef ds:uri="http://purl.org/dc/elements/1.1/"/>
    <ds:schemaRef ds:uri="http://www.w3.org/XML/1998/namespace"/>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819b91c0-a6f8-44e7-9528-dbc6b5436298"/>
    <ds:schemaRef ds:uri="13f3e9fd-daca-4eba-96f0-475f803bd0b0"/>
    <ds:schemaRef ds:uri="http://purl.org/dc/terms/"/>
  </ds:schemaRefs>
</ds:datastoreItem>
</file>

<file path=customXml/itemProps3.xml><?xml version="1.0" encoding="utf-8"?>
<ds:datastoreItem xmlns:ds="http://schemas.openxmlformats.org/officeDocument/2006/customXml" ds:itemID="{BCD696D8-B95E-4008-AC33-48E613ECA156}">
  <ds:schemaRefs>
    <ds:schemaRef ds:uri="13f3e9fd-daca-4eba-96f0-475f803bd0b0"/>
    <ds:schemaRef ds:uri="819b91c0-a6f8-44e7-9528-dbc6b543629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11941</Words>
  <Application>Microsoft Office PowerPoint</Application>
  <PresentationFormat>On-screen Show (4:3)</PresentationFormat>
  <Paragraphs>2121</Paragraphs>
  <Slides>312</Slides>
  <Notes>266</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312</vt:i4>
      </vt:variant>
    </vt:vector>
  </HeadingPairs>
  <TitlesOfParts>
    <vt:vector size="326" baseType="lpstr">
      <vt:lpstr>arial</vt:lpstr>
      <vt:lpstr>arial</vt:lpstr>
      <vt:lpstr>Calibri</vt:lpstr>
      <vt:lpstr>Calibri Light</vt:lpstr>
      <vt:lpstr>Cascadia Mono</vt:lpstr>
      <vt:lpstr>Consolas</vt:lpstr>
      <vt:lpstr>Inter</vt:lpstr>
      <vt:lpstr>Montserrat</vt:lpstr>
      <vt:lpstr>Open Sans</vt:lpstr>
      <vt:lpstr>RalewayMedium</vt:lpstr>
      <vt:lpstr>Segoe UI</vt:lpstr>
      <vt:lpstr>Tema de Office</vt:lpstr>
      <vt:lpstr>1_Diseño personalizado</vt:lpstr>
      <vt:lpstr>Diseño personalizado</vt:lpstr>
      <vt:lpstr>PowerPoint Presentation</vt:lpstr>
      <vt:lpstr>Bienvenidos</vt:lpstr>
      <vt:lpstr>PowerPoint Presentation</vt:lpstr>
      <vt:lpstr>¿Qué es .NET?</vt:lpstr>
      <vt:lpstr>.NET</vt:lpstr>
      <vt:lpstr>¿Qué puedo crear con .NET?</vt:lpstr>
      <vt:lpstr>¿Quién mantiene a .NET?</vt:lpstr>
      <vt:lpstr>Herramientas de desarrollo</vt:lpstr>
      <vt:lpstr>Herramientas de desarrollo</vt:lpstr>
      <vt:lpstr>Instalación</vt:lpstr>
      <vt:lpstr>Instalación</vt:lpstr>
      <vt:lpstr>PowerPoint Presentation</vt:lpstr>
      <vt:lpstr>Emuladores y Simuladores </vt:lpstr>
      <vt:lpstr>Instalación</vt:lpstr>
      <vt:lpstr>PowerPoint Presentation</vt:lpstr>
      <vt:lpstr>PowerPoint Presentation</vt:lpstr>
      <vt:lpstr>PowerPoint Presentation</vt:lpstr>
      <vt:lpstr>PowerPoint Presentation</vt:lpstr>
      <vt:lpstr>Lenguaje C# </vt:lpstr>
      <vt:lpstr>¿Qué es C#?</vt:lpstr>
      <vt:lpstr>Todo es un objeto en C#</vt:lpstr>
      <vt:lpstr>Instancia de una clase</vt:lpstr>
      <vt:lpstr>Propiedades y métodos</vt:lpstr>
      <vt:lpstr>Variables, Tipos de datos y estructuras secuenciales </vt:lpstr>
      <vt:lpstr>Tipos de datos enteros</vt:lpstr>
      <vt:lpstr>Tipos datos que admiten decimales</vt:lpstr>
      <vt:lpstr>Tipos datos </vt:lpstr>
      <vt:lpstr>Operaciones básicas con números</vt:lpstr>
      <vt:lpstr>Operaciones básicas con números</vt:lpstr>
      <vt:lpstr>Operaciones básicas con cadenas</vt:lpstr>
      <vt:lpstr>Conversiones de tipos de datos</vt:lpstr>
      <vt:lpstr>Conversiones de tipos de datos</vt:lpstr>
      <vt:lpstr>Estructuras selectivas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Colecciones Genéricas</vt:lpstr>
      <vt:lpstr>PowerPoint Presentation</vt:lpstr>
      <vt:lpstr>PowerPoint Presentation</vt:lpstr>
      <vt:lpstr>PowerPoint Presentation</vt:lpstr>
      <vt:lpstr>Manejo de Excepciones</vt:lpstr>
      <vt:lpstr>PowerPoint Presentation</vt:lpstr>
      <vt:lpstr>PowerPoint Presentation</vt:lpstr>
      <vt:lpstr>PowerPoint Presentation</vt:lpstr>
      <vt:lpstr>Xamarin 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Aplicaciones comerciales con Xamarin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kmartinez</dc:creator>
  <cp:lastModifiedBy>Jonathan Eduardo Garcia Garcia</cp:lastModifiedBy>
  <cp:revision>3</cp:revision>
  <dcterms:created xsi:type="dcterms:W3CDTF">2022-10-06T18:14:44Z</dcterms:created>
  <dcterms:modified xsi:type="dcterms:W3CDTF">2022-12-02T20:28:48Z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0x01010021074B41FD01C34FA609595E070B8CD9</vt:lpwstr>
  </property>
</Properties>
</file>